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4"/>
  </p:sldMasterIdLst>
  <p:notesMasterIdLst>
    <p:notesMasterId r:id="rId12"/>
  </p:notesMasterIdLst>
  <p:sldIdLst>
    <p:sldId id="415" r:id="rId5"/>
    <p:sldId id="416" r:id="rId6"/>
    <p:sldId id="417" r:id="rId7"/>
    <p:sldId id="418" r:id="rId8"/>
    <p:sldId id="419" r:id="rId9"/>
    <p:sldId id="420" r:id="rId10"/>
    <p:sldId id="421"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6" autoAdjust="0"/>
    <p:restoredTop sz="94660"/>
  </p:normalViewPr>
  <p:slideViewPr>
    <p:cSldViewPr snapToGrid="0" showGuides="1">
      <p:cViewPr varScale="1">
        <p:scale>
          <a:sx n="96" d="100"/>
          <a:sy n="96" d="100"/>
        </p:scale>
        <p:origin x="176" y="92"/>
      </p:cViewPr>
      <p:guideLst/>
    </p:cSldViewPr>
  </p:slideViewPr>
  <p:notesTextViewPr>
    <p:cViewPr>
      <p:scale>
        <a:sx n="3" d="2"/>
        <a:sy n="3" d="2"/>
      </p:scale>
      <p:origin x="0" y="0"/>
    </p:cViewPr>
  </p:notesTextViewPr>
  <p:sorterViewPr>
    <p:cViewPr>
      <p:scale>
        <a:sx n="100" d="100"/>
        <a:sy n="100" d="100"/>
      </p:scale>
      <p:origin x="0" y="-105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06/07/2026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1464845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4DDCE6-1A7E-6E40-E9FA-7D2492BECA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F064E0-C82B-C9CE-79F0-36FB9FDE9BF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A13703-E6A9-93FD-29F4-46A8E13B7B4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a:t>
            </a:r>
            <a:r>
              <a:rPr lang="en-GB" sz="1200" kern="1200" dirty="0">
                <a:solidFill>
                  <a:schemeClr val="tx1"/>
                </a:solidFill>
                <a:effectLst/>
                <a:latin typeface="+mn-lt"/>
                <a:ea typeface="+mn-ea"/>
                <a:cs typeface="+mn-cs"/>
              </a:rPr>
              <a:t>Bank of England, Bayes CRE Lending Report (Bayes Business School (formerly Cass)), Deloitte, ONS, </a:t>
            </a:r>
            <a:r>
              <a:rPr lang="en-GB" sz="1200" kern="1200" dirty="0" err="1">
                <a:solidFill>
                  <a:schemeClr val="tx1"/>
                </a:solidFill>
                <a:effectLst/>
                <a:latin typeface="+mn-lt"/>
                <a:ea typeface="+mn-ea"/>
                <a:cs typeface="+mn-cs"/>
              </a:rPr>
              <a:t>PitchBook</a:t>
            </a:r>
            <a:r>
              <a:rPr lang="en-GB" sz="1200" kern="1200" dirty="0">
                <a:solidFill>
                  <a:schemeClr val="tx1"/>
                </a:solidFill>
                <a:effectLst/>
                <a:latin typeface="+mn-lt"/>
                <a:ea typeface="+mn-ea"/>
                <a:cs typeface="+mn-cs"/>
              </a:rPr>
              <a:t>, a Morningstar company, LSEG and Bank calculations.</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Corporate debt refers to private non-financial corporations and excludes public sector, financial and unincorporated businesses.</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(b) Household debt includes all liabilities of the household sector, excluding student loans and financial derivatives.</a:t>
            </a:r>
          </a:p>
        </p:txBody>
      </p:sp>
      <p:sp>
        <p:nvSpPr>
          <p:cNvPr id="4" name="Slide Number Placeholder 3">
            <a:extLst>
              <a:ext uri="{FF2B5EF4-FFF2-40B4-BE49-F238E27FC236}">
                <a16:creationId xmlns:a16="http://schemas.microsoft.com/office/drawing/2014/main" id="{F5560380-E973-F4B4-7C25-87CABF4664C9}"/>
              </a:ext>
            </a:extLst>
          </p:cNvPr>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13491527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925A4B-4B4C-4112-1D2C-950E80F6CE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6207DC-A2F7-E418-A1CF-E2690E67C8E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8D3F7A-F200-7828-AFDD-DE5643FA823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a:t>
            </a:r>
            <a:r>
              <a:rPr lang="en-GB" sz="1200" kern="1200" dirty="0">
                <a:solidFill>
                  <a:schemeClr val="tx1"/>
                </a:solidFill>
                <a:effectLst/>
                <a:latin typeface="+mn-lt"/>
                <a:ea typeface="+mn-ea"/>
                <a:cs typeface="+mn-cs"/>
              </a:rPr>
              <a:t>Bloomberg Finance L.P., FCA Product Sales Data and Bank calculations. </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The projection uses the OIS curve as at 25 June 2026 and the latest available data on the stock of outstanding mortgages (2025 H2). </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(b) Changes in payments on variable-rate mortgages are calculated using the implied change in the OIS curve, and changes in payment on fixed-rate mortgages are calculated by assuming that mortgagors refinance onto a typical fixed rate implied by the OIS curve at the point that their fixed-rate contract ends. </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(c) Mortgages with less than £1,000 outstanding are excluded. These data do not include buy-to-let mortgages or mortgages that are off balance sheet of authorised lenders, such as securitised loans or loan books sold to third parties.</a:t>
            </a:r>
          </a:p>
        </p:txBody>
      </p:sp>
      <p:sp>
        <p:nvSpPr>
          <p:cNvPr id="4" name="Slide Number Placeholder 3">
            <a:extLst>
              <a:ext uri="{FF2B5EF4-FFF2-40B4-BE49-F238E27FC236}">
                <a16:creationId xmlns:a16="http://schemas.microsoft.com/office/drawing/2014/main" id="{5AE5A7A6-DB7E-4942-953E-14865975D080}"/>
              </a:ext>
            </a:extLst>
          </p:cNvPr>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36814231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D6AE9C-6B5F-D6AC-06CD-31448240F9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8196FD-FD44-E0AB-A72E-A35631C81D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BAF5AE3-10DE-0236-DC4D-C7AB6332468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a:t>
            </a:r>
            <a:r>
              <a:rPr lang="en-GB" sz="1200" kern="1200" dirty="0">
                <a:solidFill>
                  <a:schemeClr val="tx1"/>
                </a:solidFill>
                <a:effectLst/>
                <a:latin typeface="+mn-lt"/>
                <a:ea typeface="+mn-ea"/>
                <a:cs typeface="+mn-cs"/>
              </a:rPr>
              <a:t> Bank of England, Bloomberg Finance L.P., FCA Product Sales Data, ONS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Scenario C in the April 2026 MPR was created prior to the signing of the US-Iran MoU. In Scenario C, borrowing costs were conditioned on the market curve over the 15 days to 22 April 2026, but oil prices rose to a peak of $130 per barrel and gas prices to 211 pence per </a:t>
            </a:r>
            <a:r>
              <a:rPr lang="en-GB" sz="1200" kern="1200" dirty="0" err="1">
                <a:solidFill>
                  <a:schemeClr val="tx1"/>
                </a:solidFill>
                <a:effectLst/>
                <a:latin typeface="+mn-lt"/>
                <a:ea typeface="+mn-ea"/>
                <a:cs typeface="+mn-cs"/>
              </a:rPr>
              <a:t>therm</a:t>
            </a:r>
            <a:r>
              <a:rPr lang="en-GB" sz="1200" kern="1200" dirty="0">
                <a:solidFill>
                  <a:schemeClr val="tx1"/>
                </a:solidFill>
                <a:effectLst/>
                <a:latin typeface="+mn-lt"/>
                <a:ea typeface="+mn-ea"/>
                <a:cs typeface="+mn-cs"/>
              </a:rPr>
              <a:t>, consistent with continued substantial disruption to Middle East energy supplies.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(a) Calculated as mortgage interest payments plus principal repayments as a proportion of nominal household post-tax income. Household income is defined as disposable (post-tax) income adjusted for changes in pension entitlements, which is adjusted to exclude gross operating surplus and the effects of financial intermediation services indirectly measured, and to add back interest paid. Mortgage interest payments before 2000 are adjusted to remove the effect of mortgage interest relief at source. </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(b) The illustrative projections to end-2028 use projections for household post‑tax income consistent with Scenario C in the April 2026 MPR forecast. Payment increases are projected using market expectations for Bank Rate based on the overnight index swap (OIS) curve over the 15 days to 22 April 2026 taking into account the distribution of fixed-deal terms from the FCA Product Sales Data and assuming the aggregate mortgage debt to income ratio remains constant.</a:t>
            </a:r>
          </a:p>
        </p:txBody>
      </p:sp>
      <p:sp>
        <p:nvSpPr>
          <p:cNvPr id="4" name="Slide Number Placeholder 3">
            <a:extLst>
              <a:ext uri="{FF2B5EF4-FFF2-40B4-BE49-F238E27FC236}">
                <a16:creationId xmlns:a16="http://schemas.microsoft.com/office/drawing/2014/main" id="{CE2219E3-9573-A7A4-A968-E899F8D43A2C}"/>
              </a:ext>
            </a:extLst>
          </p:cNvPr>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26524814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980CB1-FF6C-8CDE-9B0E-430EAD9E0F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6CACC4-1B09-14C0-15AD-0AB5134B14B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9C8570-47F8-7F90-97E2-7E6BB86EF68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FCA Product Sales Data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The FPC’s flow limit applies on a four-quarter rolling average basis.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(b) Range of lenders’ share of lending at greater than or equal to 4.5 LTI (four-quarter rolling average) constructed using the weighted 10th to 90th percentiles of firms’ use of their individual flow limits and shown from the introduction of the FPC’s flow limit in 2014 Q4.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(c) The sample includes only all new mortgages for house purchases and external remortgages with a change in principal.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DCCE28EF-01DC-A608-11A0-1051703997AD}"/>
              </a:ext>
            </a:extLst>
          </p:cNvPr>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18167541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802F9C-8D63-B416-4DA3-33827187DF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9AF493-EECD-F356-DFF7-A3FFF4CBDB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16A8AC-601D-7AE5-321D-AF3C3FEFD99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a:t>
            </a:r>
            <a:r>
              <a:rPr lang="en-GB" sz="1200" kern="1200" dirty="0">
                <a:solidFill>
                  <a:schemeClr val="tx1"/>
                </a:solidFill>
                <a:effectLst/>
                <a:latin typeface="+mn-lt"/>
                <a:ea typeface="+mn-ea"/>
                <a:cs typeface="+mn-cs"/>
              </a:rPr>
              <a:t>Moody’s Analytics, Bureau van Dijk, and Bank calculations.</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These data refer to UK private non-financial corporations only. </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(b) Data for 2025 is estimated by keeping earnings constant and assuming full pass-through of funding cost changes over 2025 to end-2024 balance sheets. The central case ICR projection assumes full pass-through of the Bank Rate path to the interest rate paid on the stock of floating and maturing fixed-rate corporate debt. The scenario with higher borrowing costs incorporates a further 300 basis points increase in the average cost of debt servicing for UK corporates on this stock of debt.</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(c) ICR projections contain energy prices consistent with Scenario C from the April 2026 MPR that are applied to earnings on a sectoral basis. While some sectors will experience negative earnings shocks, the scenario assumes positive revenue growth in aggregate.</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(d) The aqua line represents the debt-weighted share of UK corporates that simultaneously breach the three thresholds associated with the highest likelihood of firm failure: whether a company’s ICR, calculated by dividing its earnings before interest and tax, is below 1.5; whether its liquidity ratio (current ratio) is below 1.1; and whether its return on assets is negative. The sample includes UK large and medium firms.</a:t>
            </a:r>
          </a:p>
        </p:txBody>
      </p:sp>
      <p:sp>
        <p:nvSpPr>
          <p:cNvPr id="4" name="Slide Number Placeholder 3">
            <a:extLst>
              <a:ext uri="{FF2B5EF4-FFF2-40B4-BE49-F238E27FC236}">
                <a16:creationId xmlns:a16="http://schemas.microsoft.com/office/drawing/2014/main" id="{7BBAF5C9-1420-35B7-51B6-D49D66D16849}"/>
              </a:ext>
            </a:extLst>
          </p:cNvPr>
          <p:cNvSpPr>
            <a:spLocks noGrp="1"/>
          </p:cNvSpPr>
          <p:nvPr>
            <p:ph type="sldNum" sz="quarter" idx="10"/>
          </p:nvPr>
        </p:nvSpPr>
        <p:spPr/>
        <p:txBody>
          <a:bodyPr/>
          <a:lstStyle/>
          <a:p>
            <a:fld id="{B378B890-4368-41A1-A4CA-B95169D697D2}" type="slidenum">
              <a:rPr lang="en-GB" smtClean="0"/>
              <a:t>6</a:t>
            </a:fld>
            <a:endParaRPr lang="en-GB"/>
          </a:p>
        </p:txBody>
      </p:sp>
    </p:spTree>
    <p:extLst>
      <p:ext uri="{BB962C8B-B14F-4D97-AF65-F5344CB8AC3E}">
        <p14:creationId xmlns:p14="http://schemas.microsoft.com/office/powerpoint/2010/main" val="37129883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5587E0-9661-2A86-E767-F1F29EBC51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410EDE-DC45-F3E9-8286-78B0C34DDA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F3AEC02-31D0-4A71-C672-64679AEDCF4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a:t>
            </a:r>
            <a:r>
              <a:rPr lang="en-GB" sz="1800" dirty="0" err="1">
                <a:effectLst/>
                <a:latin typeface="Arial" panose="020B0604020202020204" pitchFamily="34" charset="0"/>
                <a:ea typeface="Calibri" panose="020F0502020204030204" pitchFamily="34" charset="0"/>
                <a:cs typeface="Calibri" panose="020F0502020204030204" pitchFamily="34" charset="0"/>
              </a:rPr>
              <a:t>PitchBook</a:t>
            </a:r>
            <a:r>
              <a:rPr lang="en-GB" sz="1800" dirty="0">
                <a:effectLst/>
                <a:latin typeface="Arial" panose="020B0604020202020204" pitchFamily="34" charset="0"/>
                <a:ea typeface="Calibri" panose="020F0502020204030204" pitchFamily="34" charset="0"/>
                <a:cs typeface="Calibri" panose="020F0502020204030204" pitchFamily="34" charset="0"/>
              </a:rPr>
              <a:t>, a Morningstar company, LSEG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The chart captures market-based finance debt issued in all currencies by UK corporates, both UK issuers with a UK parent and UK issuers with a non-UK parent. Annual estimates.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(b) 2026 figures show the share of debt that is due to mature in the remainder of 2026.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(c) The private credit and leveraged loans series presented in this chart differ somewhat from Chart C in Box A as (a) the private credit line is the UK aggregate data sourced from Pitchbook rather than data from firms participating in the PM SWES only; and (b) the bonds and leveraged loans series are based on data from LSEG matched with corporate balance sheet data from Companies House, and so will incorporate different underlying assumptions and data coverage to align with the broader analysis presented in this section compared to Box A. In addition, this chart excludes financial corporates, whereas Chart C in Box A include them.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595B5A1B-F3B3-A52E-91DF-5BDA96B85DDA}"/>
              </a:ext>
            </a:extLst>
          </p:cNvPr>
          <p:cNvSpPr>
            <a:spLocks noGrp="1"/>
          </p:cNvSpPr>
          <p:nvPr>
            <p:ph type="sldNum" sz="quarter" idx="10"/>
          </p:nvPr>
        </p:nvSpPr>
        <p:spPr/>
        <p:txBody>
          <a:bodyPr/>
          <a:lstStyle/>
          <a:p>
            <a:fld id="{B378B890-4368-41A1-A4CA-B95169D697D2}" type="slidenum">
              <a:rPr lang="en-GB" smtClean="0"/>
              <a:t>7</a:t>
            </a:fld>
            <a:endParaRPr lang="en-GB"/>
          </a:p>
        </p:txBody>
      </p:sp>
    </p:spTree>
    <p:extLst>
      <p:ext uri="{BB962C8B-B14F-4D97-AF65-F5344CB8AC3E}">
        <p14:creationId xmlns:p14="http://schemas.microsoft.com/office/powerpoint/2010/main" val="26354061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6" name="Picture 5" descr="Close-up of a white fabric with a green light&#10;&#10;Description automatically generated">
            <a:extLst>
              <a:ext uri="{FF2B5EF4-FFF2-40B4-BE49-F238E27FC236}">
                <a16:creationId xmlns:a16="http://schemas.microsoft.com/office/drawing/2014/main" id="{3F520E31-0ABF-F368-554C-55A2C648D1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45365" y="0"/>
            <a:ext cx="4546635" cy="6858000"/>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3414952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6108812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913368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541595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3602663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4" name="Picture 3" descr="A close-up of a book&#10;&#10;Description automatically generated with low confidence">
            <a:extLst>
              <a:ext uri="{FF2B5EF4-FFF2-40B4-BE49-F238E27FC236}">
                <a16:creationId xmlns:a16="http://schemas.microsoft.com/office/drawing/2014/main" id="{6C0E6650-DEBB-439E-B37D-7070FC26D35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2255" r="33417"/>
          <a:stretch/>
        </p:blipFill>
        <p:spPr>
          <a:xfrm>
            <a:off x="7623174" y="0"/>
            <a:ext cx="4559808" cy="68580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333490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427944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2535826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712980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066006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32" r:id="rId3"/>
    <p:sldLayoutId id="2147483717" r:id="rId4"/>
    <p:sldLayoutId id="2147483718" r:id="rId5"/>
    <p:sldLayoutId id="2147483719" r:id="rId6"/>
    <p:sldLayoutId id="2147483720" r:id="rId7"/>
    <p:sldLayoutId id="2147483734" r:id="rId8"/>
    <p:sldLayoutId id="2147483721" r:id="rId9"/>
    <p:sldLayoutId id="2147483722" r:id="rId10"/>
    <p:sldLayoutId id="2147483723" r:id="rId11"/>
    <p:sldLayoutId id="2147483733" r:id="rId12"/>
    <p:sldLayoutId id="2147483725" r:id="rId13"/>
    <p:sldLayoutId id="2147483726" r:id="rId14"/>
    <p:sldLayoutId id="2147483727" r:id="rId15"/>
    <p:sldLayoutId id="2147483728" r:id="rId16"/>
    <p:sldLayoutId id="2147483747" r:id="rId17"/>
    <p:sldLayoutId id="2147483731" r:id="rId18"/>
    <p:sldLayoutId id="2147483739" r:id="rId19"/>
    <p:sldLayoutId id="2147483748" r:id="rId20"/>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hyperlink" Target="#chart51a"/><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hyperlink" Target="#chart51b"/></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338203" y="1752600"/>
            <a:ext cx="7325340" cy="4046951"/>
          </a:xfrm>
        </p:spPr>
        <p:txBody>
          <a:bodyPr/>
          <a:lstStyle/>
          <a:p>
            <a:r>
              <a:rPr lang="en-GB" b="0" dirty="0"/>
              <a:t>Financial Stability Report</a:t>
            </a:r>
            <a:br>
              <a:rPr lang="en-GB" b="0" dirty="0"/>
            </a:br>
            <a:r>
              <a:rPr lang="en-GB" b="0" dirty="0"/>
              <a:t>July 2026</a:t>
            </a:r>
          </a:p>
          <a:p>
            <a:r>
              <a:rPr lang="en-GB" b="0" dirty="0"/>
              <a:t>Section 5</a:t>
            </a:r>
            <a:r>
              <a:rPr lang="en-GB" dirty="0"/>
              <a:t>:UK household and corporate debt vulnerabilities</a:t>
            </a:r>
          </a:p>
        </p:txBody>
      </p:sp>
    </p:spTree>
    <p:extLst>
      <p:ext uri="{BB962C8B-B14F-4D97-AF65-F5344CB8AC3E}">
        <p14:creationId xmlns:p14="http://schemas.microsoft.com/office/powerpoint/2010/main" val="3326886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AF9C95-9C97-CCB8-C242-B5DF45CB979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D5E52E2B-064C-2717-A6AF-51CE2CB784AA}"/>
              </a:ext>
            </a:extLst>
          </p:cNvPr>
          <p:cNvSpPr txBox="1"/>
          <p:nvPr/>
        </p:nvSpPr>
        <p:spPr>
          <a:xfrm>
            <a:off x="732503" y="417177"/>
            <a:ext cx="10726994" cy="1754326"/>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5.1: The UK household and corporate sectors have reduced their debt levels relative to UK GDP over the past 20 years</a:t>
            </a:r>
          </a:p>
          <a:p>
            <a:r>
              <a:rPr lang="en-GB" sz="2400" dirty="0">
                <a:solidFill>
                  <a:srgbClr val="12273F"/>
                </a:solidFill>
                <a:latin typeface="Century Gothic" panose="020B0502020202020204" pitchFamily="34" charset="0"/>
                <a:ea typeface="+mj-ea"/>
                <a:cs typeface="+mj-cs"/>
              </a:rPr>
              <a:t>Debt as a percentage of UK GDP </a:t>
            </a:r>
            <a:r>
              <a:rPr lang="en-GB" sz="2400" baseline="30000" dirty="0">
                <a:solidFill>
                  <a:srgbClr val="12273F"/>
                </a:solidFill>
                <a:latin typeface="Century Gothic" panose="020B0502020202020204" pitchFamily="34" charset="0"/>
                <a:ea typeface="+mj-ea"/>
                <a:cs typeface="+mj-cs"/>
              </a:rPr>
              <a:t>(</a:t>
            </a:r>
            <a:r>
              <a:rPr lang="en-GB" sz="2400" baseline="30000" dirty="0">
                <a:solidFill>
                  <a:srgbClr val="12273F"/>
                </a:solidFill>
                <a:latin typeface="Century Gothic" panose="020B0502020202020204" pitchFamily="34" charset="0"/>
                <a:ea typeface="+mj-ea"/>
                <a:cs typeface="+mj-cs"/>
                <a:hlinkClick r:id="rId3" action="ppaction://hlinkfile">
                  <a:extLst>
                    <a:ext uri="{A12FA001-AC4F-418D-AE19-62706E023703}">
                      <ahyp:hlinkClr xmlns:ahyp="http://schemas.microsoft.com/office/drawing/2018/hyperlinkcolor" val="tx"/>
                    </a:ext>
                  </a:extLst>
                </a:hlinkClick>
              </a:rPr>
              <a:t>a</a:t>
            </a:r>
            <a:r>
              <a:rPr lang="en-GB" sz="2400" baseline="30000" dirty="0">
                <a:solidFill>
                  <a:srgbClr val="12273F"/>
                </a:solidFill>
                <a:latin typeface="Century Gothic" panose="020B0502020202020204" pitchFamily="34" charset="0"/>
                <a:ea typeface="+mj-ea"/>
                <a:cs typeface="+mj-cs"/>
              </a:rPr>
              <a:t>) </a:t>
            </a:r>
            <a:r>
              <a:rPr lang="en-GB" sz="2400" baseline="30000" dirty="0">
                <a:solidFill>
                  <a:srgbClr val="12273F"/>
                </a:solidFill>
                <a:effectLst>
                  <a:outerShdw blurRad="38100" dist="38100" dir="2700000" algn="tl">
                    <a:srgbClr val="000000">
                      <a:alpha val="43137"/>
                    </a:srgbClr>
                  </a:outerShdw>
                </a:effectLst>
                <a:latin typeface="Century Gothic" panose="020B0502020202020204" pitchFamily="34" charset="0"/>
                <a:ea typeface="+mj-ea"/>
                <a:cs typeface="+mj-cs"/>
              </a:rPr>
              <a:t>(</a:t>
            </a:r>
            <a:r>
              <a:rPr lang="en-GB" sz="2400" baseline="30000" dirty="0">
                <a:solidFill>
                  <a:srgbClr val="12273F"/>
                </a:solidFill>
                <a:effectLst>
                  <a:outerShdw blurRad="38100" dist="38100" dir="2700000" algn="tl">
                    <a:srgbClr val="000000">
                      <a:alpha val="43137"/>
                    </a:srgbClr>
                  </a:outerShdw>
                </a:effectLst>
                <a:latin typeface="Century Gothic" panose="020B0502020202020204" pitchFamily="34" charset="0"/>
                <a:ea typeface="+mj-ea"/>
                <a:cs typeface="+mj-cs"/>
                <a:hlinkClick r:id="rId4" action="ppaction://hlinkfile">
                  <a:extLst>
                    <a:ext uri="{A12FA001-AC4F-418D-AE19-62706E023703}">
                      <ahyp:hlinkClr xmlns:ahyp="http://schemas.microsoft.com/office/drawing/2018/hyperlinkcolor" val="tx"/>
                    </a:ext>
                  </a:extLst>
                </a:hlinkClick>
              </a:rPr>
              <a:t>b</a:t>
            </a:r>
            <a:r>
              <a:rPr lang="en-GB" sz="2400" baseline="30000" dirty="0">
                <a:solidFill>
                  <a:srgbClr val="12273F"/>
                </a:solidFill>
                <a:effectLst>
                  <a:outerShdw blurRad="38100" dist="38100" dir="2700000" algn="tl">
                    <a:srgbClr val="000000">
                      <a:alpha val="43137"/>
                    </a:srgbClr>
                  </a:outerShdw>
                </a:effectLst>
                <a:latin typeface="Century Gothic" panose="020B0502020202020204" pitchFamily="34" charset="0"/>
                <a:ea typeface="+mj-ea"/>
                <a:cs typeface="+mj-cs"/>
              </a:rPr>
              <a:t>)</a:t>
            </a:r>
          </a:p>
        </p:txBody>
      </p:sp>
      <p:pic>
        <p:nvPicPr>
          <p:cNvPr id="3" name="Picture 2" descr="A line chart shows UK government, corporate and household debt as a share of GDP from 1990 to 2025. The aqua line shows government debt, which increased following the global financial crisis and again during the Covid-19 pandemic, reaching just above 100% of GDP by 2025. The purple line shows corporate debt, which remained relatively stable at around 50%–60% of GDP. The orange line shows household debt, which rose steadily to a peak of just over 100% of GDP before declining to around 70% by 2025.">
            <a:extLst>
              <a:ext uri="{FF2B5EF4-FFF2-40B4-BE49-F238E27FC236}">
                <a16:creationId xmlns:a16="http://schemas.microsoft.com/office/drawing/2014/main" id="{985046EE-994C-46D0-AF5A-490E9EAC42E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6814" y="2504942"/>
            <a:ext cx="11533789" cy="3796160"/>
          </a:xfrm>
          <a:prstGeom prst="rect">
            <a:avLst/>
          </a:prstGeom>
        </p:spPr>
      </p:pic>
    </p:spTree>
    <p:extLst>
      <p:ext uri="{BB962C8B-B14F-4D97-AF65-F5344CB8AC3E}">
        <p14:creationId xmlns:p14="http://schemas.microsoft.com/office/powerpoint/2010/main" val="42596666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837210-7A43-B5E2-DB01-4A1F2222F9C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9812DB8C-27E1-BB45-B8D0-1DDC4ED3A41A}"/>
              </a:ext>
            </a:extLst>
          </p:cNvPr>
          <p:cNvSpPr txBox="1"/>
          <p:nvPr/>
        </p:nvSpPr>
        <p:spPr>
          <a:xfrm>
            <a:off x="398448" y="269070"/>
            <a:ext cx="11395103" cy="2492990"/>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5.2: More borrowers are projected to see an increase in mortgage payments by the end of 2028 compared to at the time of the December FSR</a:t>
            </a:r>
          </a:p>
          <a:p>
            <a:r>
              <a:rPr lang="en-GB" sz="2400" dirty="0">
                <a:solidFill>
                  <a:srgbClr val="12273F"/>
                </a:solidFill>
                <a:latin typeface="Century Gothic" panose="020B0502020202020204" pitchFamily="34" charset="0"/>
                <a:ea typeface="+mj-ea"/>
                <a:cs typeface="+mj-cs"/>
              </a:rPr>
              <a:t>Number of owner-occupied mortgages by estimated change in monthly mortgage costs, from June 2026 to December 2028, and comparison to the same projections in the December 2025 FSR </a:t>
            </a:r>
            <a:r>
              <a:rPr lang="en-GB" sz="2400" baseline="30000" dirty="0">
                <a:solidFill>
                  <a:srgbClr val="12273F"/>
                </a:solidFill>
                <a:latin typeface="Century Gothic" panose="020B0502020202020204" pitchFamily="34" charset="0"/>
                <a:ea typeface="+mj-ea"/>
                <a:cs typeface="+mj-cs"/>
              </a:rPr>
              <a:t>(a) (b) (c) </a:t>
            </a:r>
          </a:p>
        </p:txBody>
      </p:sp>
      <p:pic>
        <p:nvPicPr>
          <p:cNvPr id="4" name="Picture 3" descr="A bar chart showing projected changes in mortgage payments by the end of 2028 compared to December FSR. The first 3 bars show the number of mortgagors that are projected a decrease, no change, and an increase in their payments, where purple represents a change less than £100, orange represents a change between £100-£500 and aqua represents a change above £500. Around 5.2 million mortgagors are projected to increase, largely in the &lt;£100 category. The final 3 bars (in gold) show the difference since December FSR, with around 1.7 million decreasing, around 440,000 with no change, and around 1.3 million increasing. ">
            <a:extLst>
              <a:ext uri="{FF2B5EF4-FFF2-40B4-BE49-F238E27FC236}">
                <a16:creationId xmlns:a16="http://schemas.microsoft.com/office/drawing/2014/main" id="{939C324D-7581-61C7-7B4A-4AF7CD2C9F7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91307" y="2670756"/>
            <a:ext cx="5810241" cy="3993054"/>
          </a:xfrm>
          <a:prstGeom prst="rect">
            <a:avLst/>
          </a:prstGeom>
        </p:spPr>
      </p:pic>
    </p:spTree>
    <p:extLst>
      <p:ext uri="{BB962C8B-B14F-4D97-AF65-F5344CB8AC3E}">
        <p14:creationId xmlns:p14="http://schemas.microsoft.com/office/powerpoint/2010/main" val="27813640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86AA88-4AB7-15EB-17A4-29EA7D6C048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4D36B32-F1AC-649F-6E36-F9F1FE55FD17}"/>
              </a:ext>
            </a:extLst>
          </p:cNvPr>
          <p:cNvSpPr txBox="1"/>
          <p:nvPr/>
        </p:nvSpPr>
        <p:spPr>
          <a:xfrm>
            <a:off x="305827" y="316141"/>
            <a:ext cx="11723514" cy="2862322"/>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5.3: Aggregate cost-of-living adjusted DSRs are projected to increase, although it would take a severe scenario for them to return close to previous peaks </a:t>
            </a:r>
          </a:p>
          <a:p>
            <a:r>
              <a:rPr lang="en-GB" sz="2400" dirty="0">
                <a:solidFill>
                  <a:srgbClr val="12273F"/>
                </a:solidFill>
                <a:latin typeface="Century Gothic" panose="020B0502020202020204" pitchFamily="34" charset="0"/>
                <a:ea typeface="+mj-ea"/>
                <a:cs typeface="+mj-cs"/>
              </a:rPr>
              <a:t>Gross and cost-of-living adjusted DSRs. Solid lines give historical data. Dashed lines show projections under Scenario C from the April MPR. Dashed orange line shows a projection under Scenario C plus an additional 300 basis point increase in borrowing costs </a:t>
            </a:r>
            <a:r>
              <a:rPr lang="en-GB" sz="2400" baseline="30000" dirty="0">
                <a:solidFill>
                  <a:srgbClr val="12273F"/>
                </a:solidFill>
                <a:latin typeface="Century Gothic" panose="020B0502020202020204" pitchFamily="34" charset="0"/>
                <a:ea typeface="+mj-ea"/>
                <a:cs typeface="+mj-cs"/>
              </a:rPr>
              <a:t>(a) (b)</a:t>
            </a:r>
          </a:p>
        </p:txBody>
      </p:sp>
      <p:pic>
        <p:nvPicPr>
          <p:cNvPr id="3" name="Picture 2" descr="A line chart presenting the Cost of living adjusted Debt Servicing Ratio in aqua, currently around 13.3% and projected under MPR's Scenario C to rise to around 14.6% by the end of 2028/start of 2029 (as seen by the dashed aqua line). The purple line represents the Gross DSR, projected to rise to around 8.3%. The orange line represents the Scenario C COLA DSR projections +300 basis points, which increases the projections to around 18.3%. These projections are represented by dashed lines in the swathe on the right. ">
            <a:extLst>
              <a:ext uri="{FF2B5EF4-FFF2-40B4-BE49-F238E27FC236}">
                <a16:creationId xmlns:a16="http://schemas.microsoft.com/office/drawing/2014/main" id="{C217701C-80A8-A5F9-621A-871A0660F38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65213" y="3178463"/>
            <a:ext cx="7601574" cy="3502709"/>
          </a:xfrm>
          <a:prstGeom prst="rect">
            <a:avLst/>
          </a:prstGeom>
        </p:spPr>
      </p:pic>
    </p:spTree>
    <p:extLst>
      <p:ext uri="{BB962C8B-B14F-4D97-AF65-F5344CB8AC3E}">
        <p14:creationId xmlns:p14="http://schemas.microsoft.com/office/powerpoint/2010/main" val="16952512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9E2B9A-3901-A495-5656-02F703BDFCEE}"/>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A973DD90-17C4-EE9E-FAE4-97512ADAC682}"/>
              </a:ext>
            </a:extLst>
          </p:cNvPr>
          <p:cNvSpPr txBox="1"/>
          <p:nvPr/>
        </p:nvSpPr>
        <p:spPr>
          <a:xfrm>
            <a:off x="642731" y="311160"/>
            <a:ext cx="11167949" cy="2000548"/>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5.4: The share of mortgage lending at high loan-to-income ratios has continued to increase in line with the FPC’s updated recommendation</a:t>
            </a:r>
          </a:p>
          <a:p>
            <a:r>
              <a:rPr lang="en-GB" sz="2400" dirty="0">
                <a:solidFill>
                  <a:srgbClr val="12273F"/>
                </a:solidFill>
                <a:latin typeface="Century Gothic" panose="020B0502020202020204" pitchFamily="34" charset="0"/>
                <a:ea typeface="+mj-ea"/>
                <a:cs typeface="+mj-cs"/>
              </a:rPr>
              <a:t>The share of mortgage lending over the previous four quarters at ≥4.5 LTI </a:t>
            </a:r>
            <a:r>
              <a:rPr lang="en-GB" sz="2400" baseline="30000" dirty="0">
                <a:solidFill>
                  <a:srgbClr val="12273F"/>
                </a:solidFill>
                <a:latin typeface="Century Gothic" panose="020B0502020202020204" pitchFamily="34" charset="0"/>
                <a:ea typeface="+mj-ea"/>
                <a:cs typeface="+mj-cs"/>
              </a:rPr>
              <a:t>(a) (b) (c) </a:t>
            </a:r>
          </a:p>
        </p:txBody>
      </p:sp>
      <p:pic>
        <p:nvPicPr>
          <p:cNvPr id="4" name="Picture 3" descr="A line chart shows the aggregate share of lending at &gt;=4.5 LTI from 2006 to 2025. The aqua line shows that the share of new lending at high LTIs has increased to around 9% in 2025 Q3, on a four quarter rolling average basis. A swathe shows the weighted 10th and 90th percentiles of lenders' individual shares of lending at high LTIs, with a large range around the aggregate average. ">
            <a:extLst>
              <a:ext uri="{FF2B5EF4-FFF2-40B4-BE49-F238E27FC236}">
                <a16:creationId xmlns:a16="http://schemas.microsoft.com/office/drawing/2014/main" id="{9FEAA278-AF81-E7EB-7A0A-31F7B0ECEF0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7096" y="2311708"/>
            <a:ext cx="10089006" cy="4315234"/>
          </a:xfrm>
          <a:prstGeom prst="rect">
            <a:avLst/>
          </a:prstGeom>
        </p:spPr>
      </p:pic>
    </p:spTree>
    <p:extLst>
      <p:ext uri="{BB962C8B-B14F-4D97-AF65-F5344CB8AC3E}">
        <p14:creationId xmlns:p14="http://schemas.microsoft.com/office/powerpoint/2010/main" val="31337134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D50E5A-8C6B-4578-8142-A158EAC7F2ED}"/>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4B30D9F6-353F-B552-218D-5662C0A191A7}"/>
              </a:ext>
            </a:extLst>
          </p:cNvPr>
          <p:cNvSpPr txBox="1"/>
          <p:nvPr/>
        </p:nvSpPr>
        <p:spPr>
          <a:xfrm>
            <a:off x="364435" y="278029"/>
            <a:ext cx="11764297" cy="3231654"/>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5.5: UK corporate debt-at-risk is projected to rise modestly in coming years. Interest coverage ratios are projected to increase but remain below historical peaks </a:t>
            </a:r>
          </a:p>
          <a:p>
            <a:r>
              <a:rPr lang="en-GB" sz="2400" dirty="0">
                <a:solidFill>
                  <a:srgbClr val="12273F"/>
                </a:solidFill>
                <a:latin typeface="Century Gothic" panose="020B0502020202020204" pitchFamily="34" charset="0"/>
                <a:ea typeface="+mj-ea"/>
                <a:cs typeface="+mj-cs"/>
              </a:rPr>
              <a:t>Debt-weighted share of UK corporates with ICRs below 1.5 and companies at higher risk of default. Solid lines give historical data. Dashed purple and aqua line show projections under Scenario C from the April MPR. Dashed orange line shows a projection under Scenario C plus an additional 300 basis point increase in borrowing costs </a:t>
            </a:r>
            <a:r>
              <a:rPr lang="en-GB" sz="2400" baseline="30000" dirty="0">
                <a:solidFill>
                  <a:srgbClr val="12273F"/>
                </a:solidFill>
                <a:latin typeface="Century Gothic" panose="020B0502020202020204" pitchFamily="34" charset="0"/>
                <a:ea typeface="+mj-ea"/>
                <a:cs typeface="+mj-cs"/>
              </a:rPr>
              <a:t>(a) (b) (c) (d) </a:t>
            </a:r>
          </a:p>
        </p:txBody>
      </p:sp>
      <p:pic>
        <p:nvPicPr>
          <p:cNvPr id="3" name="Picture 2" descr="Line chart showing the debt-weighted share of UK corporates breaching thresholds from 2000 to 2028. The purple line shows debt-at-risk under MPR Scenario C, which remains low and broadly flat at around 7%–8% in the projection period. The aqua line shows the historical ICR measure, falling to around 29% in 2025 before rising slightly in the baseline projection. The orange dashed line shows the stressed ICR scenario with a +300 basis points increase, rising sharply to around 48% by 2028.">
            <a:extLst>
              <a:ext uri="{FF2B5EF4-FFF2-40B4-BE49-F238E27FC236}">
                <a16:creationId xmlns:a16="http://schemas.microsoft.com/office/drawing/2014/main" id="{2180EF50-93C0-7BF3-A51B-287B22636D9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58698" y="3429000"/>
            <a:ext cx="8929307" cy="3237049"/>
          </a:xfrm>
          <a:prstGeom prst="rect">
            <a:avLst/>
          </a:prstGeom>
        </p:spPr>
      </p:pic>
    </p:spTree>
    <p:extLst>
      <p:ext uri="{BB962C8B-B14F-4D97-AF65-F5344CB8AC3E}">
        <p14:creationId xmlns:p14="http://schemas.microsoft.com/office/powerpoint/2010/main" val="20309249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62C054-3181-EA3B-8400-DFE6C5C13203}"/>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D3F721C5-BFCB-B019-CB11-A3F371BE945B}"/>
              </a:ext>
            </a:extLst>
          </p:cNvPr>
          <p:cNvSpPr txBox="1"/>
          <p:nvPr/>
        </p:nvSpPr>
        <p:spPr>
          <a:xfrm>
            <a:off x="549966" y="337664"/>
            <a:ext cx="11300471" cy="1754326"/>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5.6: Refinancing needs for corporates over the next 18 months are limited, although refinancing walls for riskier debt are steeper </a:t>
            </a:r>
          </a:p>
          <a:p>
            <a:r>
              <a:rPr lang="en-GB" sz="2400" dirty="0">
                <a:solidFill>
                  <a:srgbClr val="12273F"/>
                </a:solidFill>
                <a:latin typeface="Century Gothic" panose="020B0502020202020204" pitchFamily="34" charset="0"/>
                <a:ea typeface="+mj-ea"/>
                <a:cs typeface="+mj-cs"/>
              </a:rPr>
              <a:t>Cumulative share of debt maturing by type</a:t>
            </a:r>
            <a:r>
              <a:rPr lang="en-GB" sz="2400" baseline="30000" dirty="0">
                <a:solidFill>
                  <a:srgbClr val="12273F"/>
                </a:solidFill>
                <a:latin typeface="Century Gothic" panose="020B0502020202020204" pitchFamily="34" charset="0"/>
                <a:ea typeface="+mj-ea"/>
                <a:cs typeface="+mj-cs"/>
              </a:rPr>
              <a:t> (a) (b) (c)</a:t>
            </a:r>
          </a:p>
        </p:txBody>
      </p:sp>
      <p:pic>
        <p:nvPicPr>
          <p:cNvPr id="4" name="Picture 3" descr="Line chart showing the cumulative share of debt maturing from 2026 to 2030. All lines rise over time, indicating a growing refinancing wall. The aqua line shows private credit, increasing the most from around 12% in 2026 to 82% in 2030. The orange line shows leveraged loans, rising from 6% to 63%. The purple line shows high-yield bonds, increasing from 3% to 56%. The gold line shows investment-grade bonds, rising more gradually from 5% to 36%.">
            <a:extLst>
              <a:ext uri="{FF2B5EF4-FFF2-40B4-BE49-F238E27FC236}">
                <a16:creationId xmlns:a16="http://schemas.microsoft.com/office/drawing/2014/main" id="{394C37D3-47DD-5EA9-E818-454E1AAEE95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9134" y="2171503"/>
            <a:ext cx="9677420" cy="4447041"/>
          </a:xfrm>
          <a:prstGeom prst="rect">
            <a:avLst/>
          </a:prstGeom>
        </p:spPr>
      </p:pic>
    </p:spTree>
    <p:extLst>
      <p:ext uri="{BB962C8B-B14F-4D97-AF65-F5344CB8AC3E}">
        <p14:creationId xmlns:p14="http://schemas.microsoft.com/office/powerpoint/2010/main" val="97990573"/>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2C8797C4-FC2F-4216-AD9C-FDABC6DC8776}" vid="{62B0646B-5409-4ACD-8C0E-BF2B78D36D6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7943056AE7E8A4BB820FF6BAB34CCF1" ma:contentTypeVersion="4" ma:contentTypeDescription="Create a new document." ma:contentTypeScope="" ma:versionID="7b0cd639bb1812676adfaa0e356cc5a4">
  <xsd:schema xmlns:xsd="http://www.w3.org/2001/XMLSchema" xmlns:xs="http://www.w3.org/2001/XMLSchema" xmlns:p="http://schemas.microsoft.com/office/2006/metadata/properties" xmlns:ns2="c48b3328-1ced-406d-afe5-519b6c1f4803" targetNamespace="http://schemas.microsoft.com/office/2006/metadata/properties" ma:root="true" ma:fieldsID="318af3d9f65e13ced4657c3f7de9f7ba" ns2:_="">
    <xsd:import namespace="c48b3328-1ced-406d-afe5-519b6c1f480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8b3328-1ced-406d-afe5-519b6c1f480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97CE93E-C295-4D3C-8DFF-CAD5241CEF6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59381780-38FF-4648-9131-D979FE4F84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8b3328-1ced-406d-afe5-519b6c1f480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DE6B346-8C10-4A60-84D7-FDB73415A82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BOE-Official Template A</Template>
  <TotalTime>100</TotalTime>
  <Words>1382</Words>
  <Application>Microsoft Office PowerPoint</Application>
  <PresentationFormat>Widescreen</PresentationFormat>
  <Paragraphs>35</Paragraphs>
  <Slides>7</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Century Gothic</vt:lpstr>
      <vt:lpstr>Bank LINKS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Williams, Maddy</dc:creator>
  <cp:lastModifiedBy>Faulds, Patsy</cp:lastModifiedBy>
  <cp:revision>12</cp:revision>
  <dcterms:created xsi:type="dcterms:W3CDTF">2025-07-08T14:17:36Z</dcterms:created>
  <dcterms:modified xsi:type="dcterms:W3CDTF">2026-07-06T16:39:52Z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0x01010087943056AE7E8A4BB820FF6BAB34CCF1</vt:lpwstr>
  </property>
  <property fmtid="{D5CDD505-2E9C-101B-9397-08002B2CF9AE}" pid="3" name="MSIP_Label_7020817f-35a1-46f5-8886-e0d7225f8c08_Enabled">
    <vt:lpwstr>true</vt:lpwstr>
  </property>
  <property fmtid="{D5CDD505-2E9C-101B-9397-08002B2CF9AE}" pid="4" name="MSIP_Label_7020817f-35a1-46f5-8886-e0d7225f8c08_SetDate">
    <vt:lpwstr>2025-07-08T14:31:41Z</vt:lpwstr>
  </property>
  <property fmtid="{D5CDD505-2E9C-101B-9397-08002B2CF9AE}" pid="5" name="MSIP_Label_7020817f-35a1-46f5-8886-e0d7225f8c08_Method">
    <vt:lpwstr>Privileged</vt:lpwstr>
  </property>
  <property fmtid="{D5CDD505-2E9C-101B-9397-08002B2CF9AE}" pid="6" name="MSIP_Label_7020817f-35a1-46f5-8886-e0d7225f8c08_Name">
    <vt:lpwstr>Red_MarketSensitive</vt:lpwstr>
  </property>
  <property fmtid="{D5CDD505-2E9C-101B-9397-08002B2CF9AE}" pid="7" name="MSIP_Label_7020817f-35a1-46f5-8886-e0d7225f8c08_SiteId">
    <vt:lpwstr>4b845bdd-4872-4d8c-8b5e-077db08774cc</vt:lpwstr>
  </property>
  <property fmtid="{D5CDD505-2E9C-101B-9397-08002B2CF9AE}" pid="8" name="MSIP_Label_7020817f-35a1-46f5-8886-e0d7225f8c08_ActionId">
    <vt:lpwstr>f6152ea1-c93e-4fe3-8243-328aba165520</vt:lpwstr>
  </property>
  <property fmtid="{D5CDD505-2E9C-101B-9397-08002B2CF9AE}" pid="9" name="MSIP_Label_7020817f-35a1-46f5-8886-e0d7225f8c08_ContentBits">
    <vt:lpwstr>5</vt:lpwstr>
  </property>
</Properties>
</file>