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9"/>
  </p:notesMasterIdLst>
  <p:sldIdLst>
    <p:sldId id="439" r:id="rId3"/>
    <p:sldId id="370" r:id="rId4"/>
    <p:sldId id="438" r:id="rId5"/>
    <p:sldId id="440" r:id="rId6"/>
    <p:sldId id="441" r:id="rId7"/>
    <p:sldId id="44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80" d="100"/>
          <a:sy n="80" d="100"/>
        </p:scale>
        <p:origin x="72" y="256"/>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06/07/2026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Bloomberg Finance L.P. and Intercontinental Exchange (ICE).</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 Bloomberg Finance L.P.</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542850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B7688-D2BD-21CC-767A-C94840C505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CCB3CB-7AA2-8625-186B-3748E1376C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6DE6B4-A2D2-10D2-3ED1-72BDD277324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International Monetary Fund (IMF) and Workspace from LSEG.</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Use of IMF Content and Data is subject to the IMF’s terms of Copyright and Usage.</a:t>
            </a:r>
          </a:p>
          <a:p>
            <a:endParaRPr lang="en-GB" dirty="0"/>
          </a:p>
        </p:txBody>
      </p:sp>
      <p:sp>
        <p:nvSpPr>
          <p:cNvPr id="4" name="Slide Number Placeholder 3">
            <a:extLst>
              <a:ext uri="{FF2B5EF4-FFF2-40B4-BE49-F238E27FC236}">
                <a16:creationId xmlns:a16="http://schemas.microsoft.com/office/drawing/2014/main" id="{2AD19D80-53C9-CCF4-3B29-6B3AB3C03127}"/>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1601010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F76F0-CEEB-AA5A-8ABE-0159C53642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FCC259-96AE-EA50-48D8-D74B6CE28A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2C150C-F19A-E69C-BC38-6B45B0C2ECA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Bloomberg Finance L.P., S&amp;P Dow Jones Indices, a subsidiary of S&amp;P Global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‘Top 30 AI’ are defined as those stocks which appear in JP Morgan’s JPAMAIDE Equity Basket, which is comprised of 30 S&amp;P 500 stocks that are particularly impacted by AI. </a:t>
            </a:r>
          </a:p>
          <a:p>
            <a:endParaRPr lang="en-GB" dirty="0"/>
          </a:p>
        </p:txBody>
      </p:sp>
      <p:sp>
        <p:nvSpPr>
          <p:cNvPr id="4" name="Slide Number Placeholder 3">
            <a:extLst>
              <a:ext uri="{FF2B5EF4-FFF2-40B4-BE49-F238E27FC236}">
                <a16:creationId xmlns:a16="http://schemas.microsoft.com/office/drawing/2014/main" id="{D9DF1488-E0F0-9EB2-337F-93784AA976BD}"/>
              </a:ext>
            </a:extLst>
          </p:cNvPr>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32191288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B290C2-123F-F375-F90D-D0752E34C2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65F2FF-32B3-BD07-0DD5-3580C4721B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42DACD-9A3C-79C8-2C7E-EEA162CC865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Bloomberg Finance L.P., S&amp;P Dow Jones Indices, a subsidiary of S&amp;P Global, </a:t>
            </a:r>
            <a:r>
              <a:rPr lang="en-GB" sz="1200" kern="1200" dirty="0" err="1">
                <a:solidFill>
                  <a:schemeClr val="tx1"/>
                </a:solidFill>
                <a:effectLst/>
                <a:latin typeface="+mn-lt"/>
                <a:ea typeface="+mn-ea"/>
                <a:cs typeface="+mn-cs"/>
              </a:rPr>
              <a:t>Datastream</a:t>
            </a:r>
            <a:r>
              <a:rPr lang="en-GB" sz="1200" kern="1200" dirty="0">
                <a:solidFill>
                  <a:schemeClr val="tx1"/>
                </a:solidFill>
                <a:effectLst/>
                <a:latin typeface="+mn-lt"/>
                <a:ea typeface="+mn-ea"/>
                <a:cs typeface="+mn-cs"/>
              </a:rPr>
              <a:t> from LSEG, ICE </a:t>
            </a:r>
            <a:r>
              <a:rPr lang="en-GB" sz="1200" kern="1200" dirty="0" err="1">
                <a:solidFill>
                  <a:schemeClr val="tx1"/>
                </a:solidFill>
                <a:effectLst/>
                <a:latin typeface="+mn-lt"/>
                <a:ea typeface="+mn-ea"/>
                <a:cs typeface="+mn-cs"/>
              </a:rPr>
              <a:t>BofAML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PitchBook</a:t>
            </a:r>
            <a:r>
              <a:rPr lang="en-GB" sz="1200" kern="1200" dirty="0">
                <a:solidFill>
                  <a:schemeClr val="tx1"/>
                </a:solidFill>
                <a:effectLst/>
                <a:latin typeface="+mn-lt"/>
                <a:ea typeface="+mn-ea"/>
                <a:cs typeface="+mn-cs"/>
              </a:rPr>
              <a:t> a Morningstar company, Inc.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Risk premia data are a percentile of a five-day rolling average (except for leveraged-loan (LL) spreads, which are a percentile of a monthly average). Percentiles are calculated from 1998 for investment-grade spreads and high-yield bond spreads, from 2008 for LL spreads and from 2006 for excess CAPE yields. Data updated to 25 June 2026 apart from LL which is to 19 June 2026. All data are daily except for LL spreads which are weekly. Investment-grade spreads are adjusted for changes in credit quality and duration. </a:t>
            </a:r>
          </a:p>
          <a:p>
            <a:endParaRPr lang="en-GB" dirty="0"/>
          </a:p>
        </p:txBody>
      </p:sp>
      <p:sp>
        <p:nvSpPr>
          <p:cNvPr id="4" name="Slide Number Placeholder 3">
            <a:extLst>
              <a:ext uri="{FF2B5EF4-FFF2-40B4-BE49-F238E27FC236}">
                <a16:creationId xmlns:a16="http://schemas.microsoft.com/office/drawing/2014/main" id="{0CEA6BDA-6410-3120-9972-61A810BAC32A}"/>
              </a:ext>
            </a:extLst>
          </p:cNvPr>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17640215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06/07/2026</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06/07/2026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06/07/2026</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0.xml"/><Relationship Id="rId1" Type="http://schemas.openxmlformats.org/officeDocument/2006/relationships/themeOverride" Target="../theme/themeOverride1.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0.xml"/><Relationship Id="rId1" Type="http://schemas.openxmlformats.org/officeDocument/2006/relationships/themeOverride" Target="../theme/themeOverride2.xml"/><Relationship Id="rId5" Type="http://schemas.openxmlformats.org/officeDocument/2006/relationships/image" Target="../media/image17.png"/><Relationship Id="rId4" Type="http://schemas.openxmlformats.org/officeDocument/2006/relationships/hyperlink" Target="#chart13a"/></Relationships>
</file>

<file path=ppt/slides/_rels/slide5.xml.rels><?xml version="1.0" encoding="UTF-8" standalone="yes"?>
<Relationships xmlns="http://schemas.openxmlformats.org/package/2006/relationships"><Relationship Id="rId3" Type="http://schemas.openxmlformats.org/officeDocument/2006/relationships/hyperlink" Target="#chart14a"/><Relationship Id="rId2" Type="http://schemas.openxmlformats.org/officeDocument/2006/relationships/notesSlide" Target="../notesSlides/notesSlide4.xml"/><Relationship Id="rId1" Type="http://schemas.openxmlformats.org/officeDocument/2006/relationships/slideLayout" Target="../slideLayouts/slideLayout30.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hyperlink" Target="#chart15a"/><Relationship Id="rId2" Type="http://schemas.openxmlformats.org/officeDocument/2006/relationships/notesSlide" Target="../notesSlides/notesSlide5.xml"/><Relationship Id="rId1" Type="http://schemas.openxmlformats.org/officeDocument/2006/relationships/slideLayout" Target="../slideLayouts/slideLayout30.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normAutofit/>
          </a:bodyPr>
          <a:lstStyle/>
          <a:p>
            <a:r>
              <a:rPr lang="en-GB" dirty="0"/>
              <a:t>Financial Stability Report</a:t>
            </a:r>
            <a:br>
              <a:rPr lang="en-GB" dirty="0"/>
            </a:br>
            <a:r>
              <a:rPr lang="en-GB" dirty="0"/>
              <a:t>July 2026</a:t>
            </a:r>
            <a:r>
              <a:rPr lang="en-GB" sz="1800" b="1" dirty="0">
                <a:solidFill>
                  <a:srgbClr val="12273F"/>
                </a:solidFill>
                <a:effectLst/>
                <a:latin typeface="Century Gothic" panose="020B0502020202020204" pitchFamily="34" charset="0"/>
                <a:ea typeface="MS Gothic" panose="020B0609070205080204" pitchFamily="49" charset="-128"/>
                <a:cs typeface="Calibri" panose="020F0502020204030204" pitchFamily="34" charset="0"/>
              </a:rPr>
              <a:t>ox </a:t>
            </a:r>
            <a:endParaRPr lang="en-GB" sz="1800" b="1" dirty="0">
              <a:solidFill>
                <a:schemeClr val="bg1"/>
              </a:solidFill>
              <a:ea typeface="MS Gothic" panose="020B0609070205080204" pitchFamily="49" charset="-128"/>
              <a:cs typeface="Calibri" panose="020F0502020204030204" pitchFamily="34" charset="0"/>
            </a:endParaRPr>
          </a:p>
          <a:p>
            <a:r>
              <a:rPr lang="en-GB" dirty="0"/>
              <a:t>Section 1. Developments in the global risk outlook and financial markets </a:t>
            </a:r>
          </a:p>
          <a:p>
            <a:endParaRPr lang="en-GB" dirty="0"/>
          </a:p>
          <a:p>
            <a:endParaRPr lang="en-GB" dirty="0"/>
          </a:p>
          <a:p>
            <a:endParaRPr lang="en-GB" dirty="0"/>
          </a:p>
        </p:txBody>
      </p:sp>
    </p:spTree>
    <p:extLst>
      <p:ext uri="{BB962C8B-B14F-4D97-AF65-F5344CB8AC3E}">
        <p14:creationId xmlns:p14="http://schemas.microsoft.com/office/powerpoint/2010/main" val="1189817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363532" y="494379"/>
            <a:ext cx="11299077" cy="156966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1.1: International energy prices have been elevated as a result of the Middle East conflict</a:t>
            </a:r>
          </a:p>
          <a:p>
            <a:r>
              <a:rPr lang="en-GB" sz="2400" dirty="0">
                <a:solidFill>
                  <a:srgbClr val="12273F"/>
                </a:solidFill>
                <a:latin typeface="Century Gothic" panose="020B0502020202020204" pitchFamily="34" charset="0"/>
                <a:ea typeface="+mj-ea"/>
                <a:cs typeface="+mj-cs"/>
              </a:rPr>
              <a:t>Brent crude oil (US$ per barrel) and European natural gas (€ per MWh)</a:t>
            </a:r>
          </a:p>
          <a:p>
            <a:endParaRPr lang="en-GB" sz="2400" baseline="30000" dirty="0">
              <a:solidFill>
                <a:srgbClr val="12273F"/>
              </a:solidFill>
              <a:latin typeface="Century Gothic" panose="020B0502020202020204" pitchFamily="34" charset="0"/>
              <a:ea typeface="+mj-ea"/>
              <a:cs typeface="+mj-cs"/>
            </a:endParaRPr>
          </a:p>
        </p:txBody>
      </p:sp>
      <p:pic>
        <p:nvPicPr>
          <p:cNvPr id="5" name="Picture 4" descr="A line chart showing the price of brent oil and European natural gas from January 2025 to the present. It includes a marker to show the start of the Middle East conflict at the end of February 2026, after which there are significant price rises in both series.">
            <a:extLst>
              <a:ext uri="{FF2B5EF4-FFF2-40B4-BE49-F238E27FC236}">
                <a16:creationId xmlns:a16="http://schemas.microsoft.com/office/drawing/2014/main" id="{5C8DDC38-BE0B-94B2-3324-3BFDA0BAD4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532" y="2250282"/>
            <a:ext cx="11509340" cy="3780993"/>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FB2568C-347C-CB93-0744-0B2ED4ACD489}"/>
              </a:ext>
            </a:extLst>
          </p:cNvPr>
          <p:cNvSpPr txBox="1"/>
          <p:nvPr/>
        </p:nvSpPr>
        <p:spPr>
          <a:xfrm>
            <a:off x="648539" y="407478"/>
            <a:ext cx="11758863" cy="163121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1.2: Some government bond yields have reached their highest level for over a decade</a:t>
            </a:r>
          </a:p>
          <a:p>
            <a:r>
              <a:rPr lang="en-GB" sz="2400" dirty="0">
                <a:solidFill>
                  <a:srgbClr val="12273F"/>
                </a:solidFill>
                <a:latin typeface="Century Gothic" panose="020B0502020202020204" pitchFamily="34" charset="0"/>
                <a:ea typeface="+mj-ea"/>
                <a:cs typeface="+mj-cs"/>
              </a:rPr>
              <a:t>UK, US, German and Japanese 10-year government bond yields </a:t>
            </a:r>
          </a:p>
          <a:p>
            <a:endParaRPr lang="en-GB" sz="2400" baseline="30000" dirty="0">
              <a:solidFill>
                <a:srgbClr val="12273F"/>
              </a:solidFill>
              <a:latin typeface="Century Gothic" panose="020B0502020202020204" pitchFamily="34" charset="0"/>
              <a:ea typeface="+mj-ea"/>
              <a:cs typeface="+mj-cs"/>
            </a:endParaRPr>
          </a:p>
        </p:txBody>
      </p:sp>
      <p:pic>
        <p:nvPicPr>
          <p:cNvPr id="5" name="Picture 4" descr="A line chart showing changes in 10-year government bond yields for the UK, US, Germany and Japan, since 2006. On the right hand side, a zoomed in version of the time series shows all four series since January 2026, with all series increasing after the end of February 2026.  ">
            <a:extLst>
              <a:ext uri="{FF2B5EF4-FFF2-40B4-BE49-F238E27FC236}">
                <a16:creationId xmlns:a16="http://schemas.microsoft.com/office/drawing/2014/main" id="{93E52025-E817-9EB3-3D3B-A122FA7D27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383" y="1979103"/>
            <a:ext cx="9692308" cy="4471419"/>
          </a:xfrm>
          <a:prstGeom prst="rect">
            <a:avLst/>
          </a:prstGeom>
        </p:spPr>
      </p:pic>
    </p:spTree>
    <p:extLst>
      <p:ext uri="{BB962C8B-B14F-4D97-AF65-F5344CB8AC3E}">
        <p14:creationId xmlns:p14="http://schemas.microsoft.com/office/powerpoint/2010/main" val="736939232"/>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433051B8-B8A4-C9FD-4DE9-96EA1AACEC6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20E8762F-C04B-4E5F-CF0E-43F88602AD57}"/>
              </a:ext>
            </a:extLst>
          </p:cNvPr>
          <p:cNvSpPr txBox="1"/>
          <p:nvPr/>
        </p:nvSpPr>
        <p:spPr>
          <a:xfrm>
            <a:off x="415466" y="448455"/>
            <a:ext cx="11550316" cy="1138773"/>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1.3: Debt-to-GDP ratios globally continue to trend upwards</a:t>
            </a:r>
          </a:p>
          <a:p>
            <a:r>
              <a:rPr lang="en-GB" sz="2400" dirty="0">
                <a:solidFill>
                  <a:srgbClr val="12273F"/>
                </a:solidFill>
                <a:latin typeface="Century Gothic" panose="020B0502020202020204" pitchFamily="34" charset="0"/>
                <a:ea typeface="+mj-ea"/>
                <a:cs typeface="+mj-cs"/>
              </a:rPr>
              <a:t>Sovereign debt as a percentage of GDP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4"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p>
          <a:p>
            <a:endParaRPr lang="en-GB" sz="2400" baseline="30000" dirty="0">
              <a:solidFill>
                <a:srgbClr val="12273F"/>
              </a:solidFill>
              <a:latin typeface="Century Gothic" panose="020B0502020202020204" pitchFamily="34" charset="0"/>
              <a:ea typeface="+mj-ea"/>
              <a:cs typeface="+mj-cs"/>
            </a:endParaRPr>
          </a:p>
        </p:txBody>
      </p:sp>
      <p:pic>
        <p:nvPicPr>
          <p:cNvPr id="4" name="Picture 3" descr="Time series of government debt to GDP from 2000 to 2031 for the UK, United States, the euro area, China and the global average. 2026-2031 figures are IMF forecasts.">
            <a:extLst>
              <a:ext uri="{FF2B5EF4-FFF2-40B4-BE49-F238E27FC236}">
                <a16:creationId xmlns:a16="http://schemas.microsoft.com/office/drawing/2014/main" id="{2CD72475-71E9-C1C8-19DA-CE5294341C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6884" y="1643063"/>
            <a:ext cx="11498751" cy="4602519"/>
          </a:xfrm>
          <a:prstGeom prst="rect">
            <a:avLst/>
          </a:prstGeom>
        </p:spPr>
      </p:pic>
    </p:spTree>
    <p:extLst>
      <p:ext uri="{BB962C8B-B14F-4D97-AF65-F5344CB8AC3E}">
        <p14:creationId xmlns:p14="http://schemas.microsoft.com/office/powerpoint/2010/main" val="3401822558"/>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AB03E-08F8-FEDE-DCD8-9A91FE004E82}"/>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6D53F40A-32FB-BC08-3084-2067E6F192F8}"/>
              </a:ext>
            </a:extLst>
          </p:cNvPr>
          <p:cNvSpPr txBox="1"/>
          <p:nvPr/>
        </p:nvSpPr>
        <p:spPr>
          <a:xfrm>
            <a:off x="475829" y="337620"/>
            <a:ext cx="10726994" cy="156966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1.4: Equity valuations continue to be stretched relative to historical levels</a:t>
            </a:r>
          </a:p>
          <a:p>
            <a:r>
              <a:rPr lang="en-GB" sz="2400" dirty="0">
                <a:solidFill>
                  <a:srgbClr val="12273F"/>
                </a:solidFill>
                <a:latin typeface="Century Gothic" panose="020B0502020202020204" pitchFamily="34" charset="0"/>
                <a:ea typeface="+mj-ea"/>
                <a:cs typeface="+mj-cs"/>
              </a:rPr>
              <a:t>S&amp;P 500, Excess cyclically adjusted price to earnings (CAPE) yield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3"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 </a:t>
            </a:r>
          </a:p>
          <a:p>
            <a:endParaRPr lang="en-GB" sz="2400" baseline="30000" dirty="0">
              <a:solidFill>
                <a:srgbClr val="12273F"/>
              </a:solidFill>
              <a:latin typeface="Century Gothic" panose="020B0502020202020204" pitchFamily="34" charset="0"/>
              <a:ea typeface="+mj-ea"/>
              <a:cs typeface="+mj-cs"/>
            </a:endParaRPr>
          </a:p>
        </p:txBody>
      </p:sp>
      <p:pic>
        <p:nvPicPr>
          <p:cNvPr id="4" name="Picture 3" descr="A line chart showing excess cyclically adjusted price to earnings ratio for the S&amp;P 500 from 1998 to the present. A second line shows the same metric but excluding the top 30 AI-linked stocks. Both series show a downward trend since 2022, with the series excluding AI slightly less pronounced.">
            <a:extLst>
              <a:ext uri="{FF2B5EF4-FFF2-40B4-BE49-F238E27FC236}">
                <a16:creationId xmlns:a16="http://schemas.microsoft.com/office/drawing/2014/main" id="{3EB5323E-7210-1228-CDE2-2C4C2E86C7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7248" y="1738554"/>
            <a:ext cx="10203300" cy="4713336"/>
          </a:xfrm>
          <a:prstGeom prst="rect">
            <a:avLst/>
          </a:prstGeom>
        </p:spPr>
      </p:pic>
    </p:spTree>
    <p:extLst>
      <p:ext uri="{BB962C8B-B14F-4D97-AF65-F5344CB8AC3E}">
        <p14:creationId xmlns:p14="http://schemas.microsoft.com/office/powerpoint/2010/main" val="3834802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65AE08-6671-BD34-E31D-26F1A7CECBD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8B97D8DC-7554-24A7-F702-4AB3B39388F9}"/>
              </a:ext>
            </a:extLst>
          </p:cNvPr>
          <p:cNvSpPr txBox="1"/>
          <p:nvPr/>
        </p:nvSpPr>
        <p:spPr>
          <a:xfrm>
            <a:off x="453224" y="314663"/>
            <a:ext cx="11594669" cy="163121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1.5: Credit spreads generally remain at compressed levels </a:t>
            </a:r>
          </a:p>
          <a:p>
            <a:r>
              <a:rPr lang="en-GB" sz="2400" dirty="0">
                <a:solidFill>
                  <a:srgbClr val="12273F"/>
                </a:solidFill>
                <a:latin typeface="Century Gothic" panose="020B0502020202020204" pitchFamily="34" charset="0"/>
                <a:ea typeface="+mj-ea"/>
                <a:cs typeface="+mj-cs"/>
              </a:rPr>
              <a:t>Current levels of selected risk premia as a percentile of their historical distribution, compared to levels as at the March 2026 FPC meeting and the December 2025 FSR</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3"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p>
        </p:txBody>
      </p:sp>
      <p:pic>
        <p:nvPicPr>
          <p:cNvPr id="4" name="Picture 3" descr="Chart showing dots representing the value of risk premia as a percentile of their historical distribution across a range of US, UK and euro area risky assets.">
            <a:extLst>
              <a:ext uri="{FF2B5EF4-FFF2-40B4-BE49-F238E27FC236}">
                <a16:creationId xmlns:a16="http://schemas.microsoft.com/office/drawing/2014/main" id="{5FC7594E-5C47-2AE0-07CA-6CB513486E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0848" y="1945879"/>
            <a:ext cx="8340919" cy="4700649"/>
          </a:xfrm>
          <a:prstGeom prst="rect">
            <a:avLst/>
          </a:prstGeom>
        </p:spPr>
      </p:pic>
    </p:spTree>
    <p:extLst>
      <p:ext uri="{BB962C8B-B14F-4D97-AF65-F5344CB8AC3E}">
        <p14:creationId xmlns:p14="http://schemas.microsoft.com/office/powerpoint/2010/main" val="1974101832"/>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themeOverride>
</file>

<file path=ppt/theme/themeOverride2.xml><?xml version="1.0" encoding="utf-8"?>
<a:themeOverride xmlns:a="http://schemas.openxmlformats.org/drawingml/2006/main">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themeOverride>
</file>

<file path=docProps/app.xml><?xml version="1.0" encoding="utf-8"?>
<Properties xmlns="http://schemas.openxmlformats.org/officeDocument/2006/extended-properties" xmlns:vt="http://schemas.openxmlformats.org/officeDocument/2006/docPropsVTypes">
  <Template>Bank_Std_Template_01_Bank_Blue</Template>
  <TotalTime>1104</TotalTime>
  <Words>443</Words>
  <Application>Microsoft Office PowerPoint</Application>
  <PresentationFormat>Widescreen</PresentationFormat>
  <Paragraphs>23</Paragraphs>
  <Slides>6</Slides>
  <Notes>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6</vt:i4>
      </vt:variant>
    </vt:vector>
  </HeadingPairs>
  <TitlesOfParts>
    <vt:vector size="12" baseType="lpstr">
      <vt:lpstr>MS Gothic</vt:lpstr>
      <vt:lpstr>Arial</vt:lpstr>
      <vt:lpstr>Calibri</vt:lpstr>
      <vt:lpstr>Century Gothic</vt:lpstr>
      <vt:lpstr>Bank LINKS Template</vt:lpstr>
      <vt:lpstr>1_Bank LINKS Template</vt:lpstr>
      <vt:lpstr>PowerPoint Presentation</vt:lpstr>
      <vt:lpstr>PowerPoint Presentation</vt:lpstr>
      <vt:lpstr>PowerPoint Presentation</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Faulds, Patsy</cp:lastModifiedBy>
  <cp:revision>263</cp:revision>
  <dcterms:created xsi:type="dcterms:W3CDTF">2019-04-05T13:20:41Z</dcterms:created>
  <dcterms:modified xsi:type="dcterms:W3CDTF">2026-07-06T15:32:53Z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y fmtid="{D5CDD505-2E9C-101B-9397-08002B2CF9AE}" pid="7" name="MSIP_Label_7020817f-35a1-46f5-8886-e0d7225f8c08_Enabled">
    <vt:lpwstr>true</vt:lpwstr>
  </property>
  <property fmtid="{D5CDD505-2E9C-101B-9397-08002B2CF9AE}" pid="8" name="MSIP_Label_7020817f-35a1-46f5-8886-e0d7225f8c08_SetDate">
    <vt:lpwstr>2024-06-18T12:35:43Z</vt:lpwstr>
  </property>
  <property fmtid="{D5CDD505-2E9C-101B-9397-08002B2CF9AE}" pid="9" name="MSIP_Label_7020817f-35a1-46f5-8886-e0d7225f8c08_Method">
    <vt:lpwstr>Privileged</vt:lpwstr>
  </property>
  <property fmtid="{D5CDD505-2E9C-101B-9397-08002B2CF9AE}" pid="10" name="MSIP_Label_7020817f-35a1-46f5-8886-e0d7225f8c08_Name">
    <vt:lpwstr>Red_MarketSensitive</vt:lpwstr>
  </property>
  <property fmtid="{D5CDD505-2E9C-101B-9397-08002B2CF9AE}" pid="11" name="MSIP_Label_7020817f-35a1-46f5-8886-e0d7225f8c08_SiteId">
    <vt:lpwstr>4b845bdd-4872-4d8c-8b5e-077db08774cc</vt:lpwstr>
  </property>
  <property fmtid="{D5CDD505-2E9C-101B-9397-08002B2CF9AE}" pid="12" name="MSIP_Label_7020817f-35a1-46f5-8886-e0d7225f8c08_ActionId">
    <vt:lpwstr>d2758ade-7bd9-4e01-bad7-2c2fc0b71394</vt:lpwstr>
  </property>
  <property fmtid="{D5CDD505-2E9C-101B-9397-08002B2CF9AE}" pid="13" name="MSIP_Label_7020817f-35a1-46f5-8886-e0d7225f8c08_ContentBits">
    <vt:lpwstr>5</vt:lpwstr>
  </property>
</Properties>
</file>