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7"/>
  </p:notesMasterIdLst>
  <p:sldIdLst>
    <p:sldId id="415" r:id="rId5"/>
    <p:sldId id="3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66753" autoAdjust="0"/>
  </p:normalViewPr>
  <p:slideViewPr>
    <p:cSldViewPr snapToGrid="0" showGuides="1">
      <p:cViewPr varScale="1">
        <p:scale>
          <a:sx n="45" d="100"/>
          <a:sy n="45" d="100"/>
        </p:scale>
        <p:origin x="1132" y="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845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PRA regulatory returns.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hite fabric with a green light&#10;&#10;Description automatically generated">
            <a:extLst>
              <a:ext uri="{FF2B5EF4-FFF2-40B4-BE49-F238E27FC236}">
                <a16:creationId xmlns:a16="http://schemas.microsoft.com/office/drawing/2014/main" id="{3F520E31-0ABF-F368-554C-55A2C648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65" y="0"/>
            <a:ext cx="4546635" cy="6858000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8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ook&#10;&#10;Description automatically generated with low confidence">
            <a:extLst>
              <a:ext uri="{FF2B5EF4-FFF2-40B4-BE49-F238E27FC236}">
                <a16:creationId xmlns:a16="http://schemas.microsoft.com/office/drawing/2014/main" id="{6C0E6650-DEBB-439E-B37D-7070FC26D3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5" r="33417"/>
          <a:stretch/>
        </p:blipFill>
        <p:spPr>
          <a:xfrm>
            <a:off x="7623174" y="0"/>
            <a:ext cx="4559808" cy="68580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4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79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32" r:id="rId3"/>
    <p:sldLayoutId id="2147483717" r:id="rId4"/>
    <p:sldLayoutId id="2147483718" r:id="rId5"/>
    <p:sldLayoutId id="2147483719" r:id="rId6"/>
    <p:sldLayoutId id="2147483720" r:id="rId7"/>
    <p:sldLayoutId id="2147483734" r:id="rId8"/>
    <p:sldLayoutId id="2147483721" r:id="rId9"/>
    <p:sldLayoutId id="2147483722" r:id="rId10"/>
    <p:sldLayoutId id="2147483723" r:id="rId11"/>
    <p:sldLayoutId id="2147483733" r:id="rId12"/>
    <p:sldLayoutId id="2147483725" r:id="rId13"/>
    <p:sldLayoutId id="2147483726" r:id="rId14"/>
    <p:sldLayoutId id="2147483727" r:id="rId15"/>
    <p:sldLayoutId id="2147483728" r:id="rId16"/>
    <p:sldLayoutId id="2147483747" r:id="rId17"/>
    <p:sldLayoutId id="2147483731" r:id="rId18"/>
    <p:sldLayoutId id="2147483739" r:id="rId19"/>
    <p:sldLayoutId id="2147483748" r:id="rId20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xfrm>
            <a:off x="338203" y="1752600"/>
            <a:ext cx="7325340" cy="4046951"/>
          </a:xfrm>
        </p:spPr>
        <p:txBody>
          <a:bodyPr/>
          <a:lstStyle/>
          <a:p>
            <a:r>
              <a:rPr lang="en-GB" b="0" dirty="0"/>
              <a:t>Financial Stability Report</a:t>
            </a:r>
            <a:br>
              <a:rPr lang="en-GB" b="0" dirty="0"/>
            </a:br>
            <a:r>
              <a:rPr lang="en-GB" b="0" dirty="0"/>
              <a:t>July 2026</a:t>
            </a:r>
          </a:p>
          <a:p>
            <a:r>
              <a:rPr lang="en-GB" dirty="0"/>
              <a:t>Box C: Developments in significant risk transfer activity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389603" y="417177"/>
            <a:ext cx="107269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A: Major UK banks’ use of significant risk transfers has increased in recent years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Major UK banks’ annual SRT issuance, by underlying portfolio size (£ billions)</a:t>
            </a:r>
          </a:p>
          <a:p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4" name="Picture 3" descr="This chart has bars representing major UK banks' annual SRT issuance">
            <a:extLst>
              <a:ext uri="{FF2B5EF4-FFF2-40B4-BE49-F238E27FC236}">
                <a16:creationId xmlns:a16="http://schemas.microsoft.com/office/drawing/2014/main" id="{A977149F-96BA-4993-62EB-C44CF8A8E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4277" y="2409772"/>
            <a:ext cx="9038184" cy="393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C8797C4-FC2F-4216-AD9C-FDABC6DC8776}" vid="{62B0646B-5409-4ACD-8C0E-BF2B78D36D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43056AE7E8A4BB820FF6BAB34CCF1" ma:contentTypeVersion="4" ma:contentTypeDescription="Create a new document." ma:contentTypeScope="" ma:versionID="7b0cd639bb1812676adfaa0e356cc5a4">
  <xsd:schema xmlns:xsd="http://www.w3.org/2001/XMLSchema" xmlns:xs="http://www.w3.org/2001/XMLSchema" xmlns:p="http://schemas.microsoft.com/office/2006/metadata/properties" xmlns:ns2="c48b3328-1ced-406d-afe5-519b6c1f4803" targetNamespace="http://schemas.microsoft.com/office/2006/metadata/properties" ma:root="true" ma:fieldsID="318af3d9f65e13ced4657c3f7de9f7ba" ns2:_="">
    <xsd:import namespace="c48b3328-1ced-406d-afe5-519b6c1f48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8b3328-1ced-406d-afe5-519b6c1f48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381780-38FF-4648-9131-D979FE4F8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8b3328-1ced-406d-afe5-519b6c1f48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7CE93E-C295-4D3C-8DFF-CAD5241CEF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DE6B346-8C10-4A60-84D7-FDB73415A8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68</TotalTime>
  <Words>55</Words>
  <Application>Microsoft Office PowerPoint</Application>
  <PresentationFormat>Widescreen</PresentationFormat>
  <Paragraphs>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Williams, Maddy</dc:creator>
  <cp:lastModifiedBy>Horton, Rebecca</cp:lastModifiedBy>
  <cp:revision>11</cp:revision>
  <dcterms:created xsi:type="dcterms:W3CDTF">2025-07-08T14:17:36Z</dcterms:created>
  <dcterms:modified xsi:type="dcterms:W3CDTF">2026-07-06T15:42:13Z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0x01010087943056AE7E8A4BB820FF6BAB34CCF1</vt:lpwstr>
  </property>
  <property fmtid="{D5CDD505-2E9C-101B-9397-08002B2CF9AE}" pid="3" name="MSIP_Label_7020817f-35a1-46f5-8886-e0d7225f8c08_Enabled">
    <vt:lpwstr>true</vt:lpwstr>
  </property>
  <property fmtid="{D5CDD505-2E9C-101B-9397-08002B2CF9AE}" pid="4" name="MSIP_Label_7020817f-35a1-46f5-8886-e0d7225f8c08_SetDate">
    <vt:lpwstr>2025-07-08T14:31:41Z</vt:lpwstr>
  </property>
  <property fmtid="{D5CDD505-2E9C-101B-9397-08002B2CF9AE}" pid="5" name="MSIP_Label_7020817f-35a1-46f5-8886-e0d7225f8c08_Method">
    <vt:lpwstr>Privileged</vt:lpwstr>
  </property>
  <property fmtid="{D5CDD505-2E9C-101B-9397-08002B2CF9AE}" pid="6" name="MSIP_Label_7020817f-35a1-46f5-8886-e0d7225f8c08_Name">
    <vt:lpwstr>Red_MarketSensitive</vt:lpwstr>
  </property>
  <property fmtid="{D5CDD505-2E9C-101B-9397-08002B2CF9AE}" pid="7" name="MSIP_Label_7020817f-35a1-46f5-8886-e0d7225f8c08_SiteId">
    <vt:lpwstr>4b845bdd-4872-4d8c-8b5e-077db08774cc</vt:lpwstr>
  </property>
  <property fmtid="{D5CDD505-2E9C-101B-9397-08002B2CF9AE}" pid="8" name="MSIP_Label_7020817f-35a1-46f5-8886-e0d7225f8c08_ActionId">
    <vt:lpwstr>f6152ea1-c93e-4fe3-8243-328aba165520</vt:lpwstr>
  </property>
  <property fmtid="{D5CDD505-2E9C-101B-9397-08002B2CF9AE}" pid="9" name="MSIP_Label_7020817f-35a1-46f5-8886-e0d7225f8c08_ContentBits">
    <vt:lpwstr>5</vt:lpwstr>
  </property>
</Properties>
</file>