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8"/>
  </p:notesMasterIdLst>
  <p:sldIdLst>
    <p:sldId id="439" r:id="rId3"/>
    <p:sldId id="370" r:id="rId4"/>
    <p:sldId id="438" r:id="rId5"/>
    <p:sldId id="440" r:id="rId6"/>
    <p:sldId id="44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89" d="100"/>
          <a:sy n="89" d="100"/>
        </p:scale>
        <p:origin x="420" y="6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LSEG Workspace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chart shows the share of total index market capitalisation accounted for by AI-related companies across major equity indices: the United States (S&amp;P 500), Taiwan (TAIEX), South Korea (KOSPI 200), Japan (TOPIX 100) and the United Kingdom (FTSE 100). The numerator captures the combined market capitalisation of companies classified as AI-related, based on a predefined basket constructed from the holdings of AI-focused investment funds. The denominator is the total market capitalisation of each index. Values are reported as at 31 December 2022, 31 December 2025 and 25 June 2026. In all periods, market capitalisation is calculated using index constituents as at 25 June 2026.</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Morgan Stanley Research.</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chart shows Morgan Stanley forecasts of global data centre capital expenditure from 2026–28, broken down by expected funding source. This includes </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and non-</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ABS are asset-backed securities and CMBS are commercial-mortgage-backed securities.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542850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B7688-D2BD-21CC-767A-C94840C50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CB3CB-7AA2-8625-186B-3748E1376C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6DE6B4-A2D2-10D2-3ED1-72BDD277324D}"/>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 LSEG Workspace.</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chart shows IG bond issuance by </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(Meta, Alphabet, Amazon, Microsoft and Oracle), </a:t>
            </a:r>
            <a:endParaRPr lang="en-GB" dirty="0"/>
          </a:p>
        </p:txBody>
      </p:sp>
      <p:sp>
        <p:nvSpPr>
          <p:cNvPr id="4" name="Slide Number Placeholder 3">
            <a:extLst>
              <a:ext uri="{FF2B5EF4-FFF2-40B4-BE49-F238E27FC236}">
                <a16:creationId xmlns:a16="http://schemas.microsoft.com/office/drawing/2014/main" id="{2AD19D80-53C9-CCF4-3B29-6B3AB3C03127}"/>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60101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F76F0-CEEB-AA5A-8ABE-0159C53642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CC259-96AE-EA50-48D8-D74B6CE28A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C150C-F19A-E69C-BC38-6B45B0C2EC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LSEG Workspace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This chart shows aggregate unlevered free cash flow and free cash flow as a share of revenue for the five AI </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(Meta, Alphabet, Amazon, Microsoft and Oracle). Data are presented on a calendar-quarter basis. Observations are based on reported data where available, with consensus forecasts used for periods where company results had not yet been reported.</a:t>
            </a:r>
          </a:p>
          <a:p>
            <a:endParaRPr lang="en-GB" dirty="0"/>
          </a:p>
        </p:txBody>
      </p:sp>
      <p:sp>
        <p:nvSpPr>
          <p:cNvPr id="4" name="Slide Number Placeholder 3">
            <a:extLst>
              <a:ext uri="{FF2B5EF4-FFF2-40B4-BE49-F238E27FC236}">
                <a16:creationId xmlns:a16="http://schemas.microsoft.com/office/drawing/2014/main" id="{D9DF1488-E0F0-9EB2-337F-93784AA976BD}"/>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219128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06/07/2026</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06/07/2026</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hyperlink" Target="#chart21a"/><Relationship Id="rId2" Type="http://schemas.openxmlformats.org/officeDocument/2006/relationships/notesSlide" Target="../notesSlides/notesSlide1.xml"/><Relationship Id="rId1" Type="http://schemas.openxmlformats.org/officeDocument/2006/relationships/slideLayout" Target="../slideLayouts/slideLayout30.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themeOverride" Target="../theme/themeOverride1.xml"/><Relationship Id="rId5" Type="http://schemas.openxmlformats.org/officeDocument/2006/relationships/image" Target="../media/image16.png"/><Relationship Id="rId4" Type="http://schemas.openxmlformats.org/officeDocument/2006/relationships/hyperlink" Target="#chart22a"/></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0.xml"/><Relationship Id="rId1" Type="http://schemas.openxmlformats.org/officeDocument/2006/relationships/themeOverride" Target="../theme/themeOverride2.xml"/><Relationship Id="rId5" Type="http://schemas.openxmlformats.org/officeDocument/2006/relationships/image" Target="../media/image17.png"/><Relationship Id="rId4" Type="http://schemas.openxmlformats.org/officeDocument/2006/relationships/hyperlink" Target="#chart23a"/></Relationships>
</file>

<file path=ppt/slides/_rels/slide5.xml.rels><?xml version="1.0" encoding="UTF-8" standalone="yes"?>
<Relationships xmlns="http://schemas.openxmlformats.org/package/2006/relationships"><Relationship Id="rId3" Type="http://schemas.openxmlformats.org/officeDocument/2006/relationships/hyperlink" Target="#chart24a"/><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2026</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Section 2. The </a:t>
            </a:r>
            <a:r>
              <a:rPr lang="en-GB" dirty="0" err="1"/>
              <a:t>macrofinancial</a:t>
            </a:r>
            <a:r>
              <a:rPr lang="en-GB" dirty="0"/>
              <a:t> implications of AI</a:t>
            </a:r>
          </a:p>
          <a:p>
            <a:endParaRPr lang="en-GB" dirty="0"/>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363532" y="494379"/>
            <a:ext cx="11299077"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2.1: AI-related companies’ share of equity indices has grown materially in some jurisdictions since 2022</a:t>
            </a:r>
          </a:p>
          <a:p>
            <a:r>
              <a:rPr lang="en-GB" sz="2400" dirty="0">
                <a:solidFill>
                  <a:srgbClr val="12273F"/>
                </a:solidFill>
                <a:latin typeface="Century Gothic" panose="020B0502020202020204" pitchFamily="34" charset="0"/>
                <a:ea typeface="+mj-ea"/>
                <a:cs typeface="+mj-cs"/>
              </a:rPr>
              <a:t>AI-related companies’ market capitalisation as a proportion of the relevant indices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is bar chart shows the share of equity indices accounted for by AI-related companies. The horizontal axis shows five countries (United States, Taiwan, South Korea, Japan and the United Kingdom), and the vertical axis shows percentages. Shares rise from 2022 to 2026 in the United States, Taiwan, South Korea and Japan, while remaining broadly stable at a low level in the United Kingdom.">
            <a:extLst>
              <a:ext uri="{FF2B5EF4-FFF2-40B4-BE49-F238E27FC236}">
                <a16:creationId xmlns:a16="http://schemas.microsoft.com/office/drawing/2014/main" id="{97A7C035-8AAD-CA03-225E-0E6E7FF35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391" y="2278856"/>
            <a:ext cx="11222042" cy="4084765"/>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B2568C-347C-CB93-0744-0B2ED4ACD489}"/>
              </a:ext>
            </a:extLst>
          </p:cNvPr>
          <p:cNvSpPr txBox="1"/>
          <p:nvPr/>
        </p:nvSpPr>
        <p:spPr>
          <a:xfrm>
            <a:off x="648539" y="407478"/>
            <a:ext cx="11758863"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2.2: More than half of the external financing need for data centres from 2026 to 2028 could be funded via debt</a:t>
            </a:r>
          </a:p>
          <a:p>
            <a:r>
              <a:rPr lang="en-GB" sz="2400" dirty="0">
                <a:solidFill>
                  <a:srgbClr val="12273F"/>
                </a:solidFill>
                <a:latin typeface="Century Gothic" panose="020B0502020202020204" pitchFamily="34" charset="0"/>
                <a:ea typeface="+mj-ea"/>
                <a:cs typeface="+mj-cs"/>
              </a:rPr>
              <a:t>Morgan Stanley estimates of funding sources for data centre capital expenditure (2026–28)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3" name="Picture 2" descr="This chart shows the funding mix for data centres, with each funding source represented by a rectangle. The size of each rectangle is proportional to the amount of funding provided by that source. Equity capital is the largest source at $1.46 trillion, followed by private credit ($700 billion), investment grade debt ($650 billion), ABS and CMBS ($200 billion), high yield debt ($150 billion), and loans ($50 billion).">
            <a:extLst>
              <a:ext uri="{FF2B5EF4-FFF2-40B4-BE49-F238E27FC236}">
                <a16:creationId xmlns:a16="http://schemas.microsoft.com/office/drawing/2014/main" id="{B1A6F9DA-E657-4B28-07DC-E76A8488A3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6050" y="2226332"/>
            <a:ext cx="6925129" cy="4345634"/>
          </a:xfrm>
          <a:prstGeom prst="rect">
            <a:avLst/>
          </a:prstGeom>
        </p:spPr>
      </p:pic>
    </p:spTree>
    <p:extLst>
      <p:ext uri="{BB962C8B-B14F-4D97-AF65-F5344CB8AC3E}">
        <p14:creationId xmlns:p14="http://schemas.microsoft.com/office/powerpoint/2010/main" val="73693923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433051B8-B8A4-C9FD-4DE9-96EA1AACEC6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0E8762F-C04B-4E5F-CF0E-43F88602AD57}"/>
              </a:ext>
            </a:extLst>
          </p:cNvPr>
          <p:cNvSpPr txBox="1"/>
          <p:nvPr/>
        </p:nvSpPr>
        <p:spPr>
          <a:xfrm>
            <a:off x="415466" y="448455"/>
            <a:ext cx="11550316"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2.3: AI </a:t>
            </a:r>
            <a:r>
              <a:rPr lang="en-GB" sz="2800" b="1" dirty="0" err="1">
                <a:solidFill>
                  <a:srgbClr val="12273F"/>
                </a:solidFill>
                <a:latin typeface="Century Gothic" panose="020B0502020202020204" pitchFamily="34" charset="0"/>
                <a:ea typeface="+mj-ea"/>
                <a:cs typeface="+mj-cs"/>
              </a:rPr>
              <a:t>hyperscalers</a:t>
            </a:r>
            <a:r>
              <a:rPr lang="en-GB" sz="2800" b="1" dirty="0">
                <a:solidFill>
                  <a:srgbClr val="12273F"/>
                </a:solidFill>
                <a:latin typeface="Century Gothic" panose="020B0502020202020204" pitchFamily="34" charset="0"/>
                <a:ea typeface="+mj-ea"/>
                <a:cs typeface="+mj-cs"/>
              </a:rPr>
              <a:t>’ bond issuance in the first half of 2026 has already exceeded 2025 issuance</a:t>
            </a:r>
          </a:p>
          <a:p>
            <a:r>
              <a:rPr lang="en-GB" sz="2400" dirty="0">
                <a:solidFill>
                  <a:srgbClr val="12273F"/>
                </a:solidFill>
                <a:latin typeface="Century Gothic" panose="020B0502020202020204" pitchFamily="34" charset="0"/>
                <a:ea typeface="+mj-ea"/>
                <a:cs typeface="+mj-cs"/>
              </a:rPr>
              <a:t>Bond issuance by the AI </a:t>
            </a:r>
            <a:r>
              <a:rPr lang="en-GB" sz="2400" dirty="0" err="1">
                <a:solidFill>
                  <a:srgbClr val="12273F"/>
                </a:solidFill>
                <a:latin typeface="Century Gothic" panose="020B0502020202020204" pitchFamily="34" charset="0"/>
                <a:ea typeface="+mj-ea"/>
                <a:cs typeface="+mj-cs"/>
              </a:rPr>
              <a:t>hyperscalers</a:t>
            </a:r>
            <a:r>
              <a:rPr lang="en-GB" sz="2400" dirty="0">
                <a:solidFill>
                  <a:srgbClr val="12273F"/>
                </a:solidFill>
                <a:latin typeface="Century Gothic" panose="020B0502020202020204" pitchFamily="34" charset="0"/>
                <a:ea typeface="+mj-ea"/>
                <a:cs typeface="+mj-cs"/>
              </a:rPr>
              <a:t>, by year and currency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3" name="Picture 2" descr="This stacked bar chart shows annual bond issuance by AI hyperscalers from 2020 to 2026 YTD. &#10;The horizontal axis shows years, and the vertical axis shows issuance in US dollar billions. Each bar is broken down by currency (US dollar, euro, Canadian dollar, British pound, Swiss franc and Japanese yen).&#10; Issuance is relatively moderate between 2020 and 2024, rises sharply in 2025, and increases further in 2026, with issuance in the first half of 2026 already exceeding the total for 2025.">
            <a:extLst>
              <a:ext uri="{FF2B5EF4-FFF2-40B4-BE49-F238E27FC236}">
                <a16:creationId xmlns:a16="http://schemas.microsoft.com/office/drawing/2014/main" id="{B69EE953-5CE4-9F7C-797B-BC10932B9D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094" y="1957388"/>
            <a:ext cx="10711060" cy="4590454"/>
          </a:xfrm>
          <a:prstGeom prst="rect">
            <a:avLst/>
          </a:prstGeom>
        </p:spPr>
      </p:pic>
    </p:spTree>
    <p:extLst>
      <p:ext uri="{BB962C8B-B14F-4D97-AF65-F5344CB8AC3E}">
        <p14:creationId xmlns:p14="http://schemas.microsoft.com/office/powerpoint/2010/main" val="340182255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AB03E-08F8-FEDE-DCD8-9A91FE004E8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D53F40A-32FB-BC08-3084-2067E6F192F8}"/>
              </a:ext>
            </a:extLst>
          </p:cNvPr>
          <p:cNvSpPr txBox="1"/>
          <p:nvPr/>
        </p:nvSpPr>
        <p:spPr>
          <a:xfrm>
            <a:off x="604416" y="351907"/>
            <a:ext cx="11289927"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2.4: </a:t>
            </a:r>
            <a:r>
              <a:rPr lang="en-GB" sz="2800" b="1" dirty="0" err="1">
                <a:solidFill>
                  <a:srgbClr val="12273F"/>
                </a:solidFill>
                <a:latin typeface="Century Gothic" panose="020B0502020202020204" pitchFamily="34" charset="0"/>
                <a:ea typeface="+mj-ea"/>
                <a:cs typeface="+mj-cs"/>
              </a:rPr>
              <a:t>Hyperscalers</a:t>
            </a:r>
            <a:r>
              <a:rPr lang="en-GB" sz="2800" b="1" dirty="0">
                <a:solidFill>
                  <a:srgbClr val="12273F"/>
                </a:solidFill>
                <a:latin typeface="Century Gothic" panose="020B0502020202020204" pitchFamily="34" charset="0"/>
                <a:ea typeface="+mj-ea"/>
                <a:cs typeface="+mj-cs"/>
              </a:rPr>
              <a:t>’ free cash flows are declining and are projected to continue to do so</a:t>
            </a:r>
          </a:p>
          <a:p>
            <a:r>
              <a:rPr lang="en-GB" sz="2400" dirty="0">
                <a:solidFill>
                  <a:srgbClr val="12273F"/>
                </a:solidFill>
                <a:latin typeface="Century Gothic" panose="020B0502020202020204" pitchFamily="34" charset="0"/>
                <a:ea typeface="+mj-ea"/>
                <a:cs typeface="+mj-cs"/>
              </a:rPr>
              <a:t>Unlevered free cash flow (bars, left axis) and free cash flow to revenue (line, right axis) for the AI </a:t>
            </a:r>
            <a:r>
              <a:rPr lang="en-GB" sz="2400" dirty="0" err="1">
                <a:solidFill>
                  <a:srgbClr val="12273F"/>
                </a:solidFill>
                <a:latin typeface="Century Gothic" panose="020B0502020202020204" pitchFamily="34" charset="0"/>
                <a:ea typeface="+mj-ea"/>
                <a:cs typeface="+mj-cs"/>
              </a:rPr>
              <a:t>hyperscalers</a:t>
            </a:r>
            <a:r>
              <a:rPr lang="en-GB" sz="2400" dirty="0">
                <a:solidFill>
                  <a:srgbClr val="12273F"/>
                </a:solidFill>
                <a:latin typeface="Century Gothic" panose="020B0502020202020204" pitchFamily="34" charset="0"/>
                <a:ea typeface="+mj-ea"/>
                <a:cs typeface="+mj-cs"/>
              </a:rPr>
              <a:t>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3" name="Picture 2" descr="This chart shows aggregate unlevered free cash flow for the five AI hyperscalers (Meta, Alphabet, Amazon, Microsoft and Oracle) as aqua bars and free cash flow as a share of revenue as an orange line. Historical observations show declining free cash flows and free cash flow margins in recent quarters. The shaded forecast period indicates consensus forecasts, which suggest that both measures are projected to remain under pressure over the forecast horizon.">
            <a:extLst>
              <a:ext uri="{FF2B5EF4-FFF2-40B4-BE49-F238E27FC236}">
                <a16:creationId xmlns:a16="http://schemas.microsoft.com/office/drawing/2014/main" id="{F607297E-8113-BFE7-92F7-A3F3E71582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0882" y="2050256"/>
            <a:ext cx="9540627" cy="4670149"/>
          </a:xfrm>
          <a:prstGeom prst="rect">
            <a:avLst/>
          </a:prstGeom>
        </p:spPr>
      </p:pic>
    </p:spTree>
    <p:extLst>
      <p:ext uri="{BB962C8B-B14F-4D97-AF65-F5344CB8AC3E}">
        <p14:creationId xmlns:p14="http://schemas.microsoft.com/office/powerpoint/2010/main" val="3834802434"/>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ppt/theme/themeOverride2.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docProps/app.xml><?xml version="1.0" encoding="utf-8"?>
<Properties xmlns="http://schemas.openxmlformats.org/officeDocument/2006/extended-properties" xmlns:vt="http://schemas.openxmlformats.org/officeDocument/2006/docPropsVTypes">
  <Template>Bank_Std_Template_01_Bank_Blue</Template>
  <TotalTime>1112</TotalTime>
  <Words>464</Words>
  <Application>Microsoft Office PowerPoint</Application>
  <PresentationFormat>Widescreen</PresentationFormat>
  <Paragraphs>19</Paragraphs>
  <Slides>5</Slides>
  <Notes>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vt:i4>
      </vt:variant>
    </vt:vector>
  </HeadingPairs>
  <TitlesOfParts>
    <vt:vector size="11" baseType="lpstr">
      <vt:lpstr>MS Gothic</vt:lpstr>
      <vt:lpstr>Arial</vt:lpstr>
      <vt:lpstr>Calibri</vt:lpstr>
      <vt:lpstr>Century Gothic</vt:lpstr>
      <vt:lpstr>Bank LINKS Template</vt:lpstr>
      <vt:lpstr>1_Bank LINKS Template</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265</cp:revision>
  <dcterms:created xsi:type="dcterms:W3CDTF">2019-04-05T13:20:41Z</dcterms:created>
  <dcterms:modified xsi:type="dcterms:W3CDTF">2026-07-06T15:45:00Z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2024-06-18T12:35:43Z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d2758ade-7bd9-4e01-bad7-2c2fc0b71394</vt:lpwstr>
  </property>
  <property fmtid="{D5CDD505-2E9C-101B-9397-08002B2CF9AE}" pid="13" name="MSIP_Label_7020817f-35a1-46f5-8886-e0d7225f8c08_ContentBits">
    <vt:lpwstr>5</vt:lpwstr>
  </property>
</Properties>
</file>