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416" r:id="rId6"/>
    <p:sldId id="418"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8912" autoAdjust="0"/>
  </p:normalViewPr>
  <p:slideViewPr>
    <p:cSldViewPr snapToGrid="0" showGuides="1">
      <p:cViewPr varScale="1">
        <p:scale>
          <a:sx n="72" d="100"/>
          <a:sy n="72" d="100"/>
        </p:scale>
        <p:origin x="1108" y="52"/>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aisi.gov.uk/blog/how-fast-is-autonomous-ai-cyber-capability-advancing#:~:text=This%20doubling%20rate%20has%20become,models%20exceeded%20our%20previous%20trends.&amp;text=In%20February%202026%2C%20we%20internally,2025%20estimate%20of%208%20months."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a:t>
            </a:r>
            <a:r>
              <a:rPr lang="en-GB" sz="1200" b="1" u="sng" kern="1200" dirty="0">
                <a:solidFill>
                  <a:schemeClr val="tx1"/>
                </a:solidFill>
                <a:effectLst/>
                <a:latin typeface="+mn-lt"/>
                <a:ea typeface="+mn-ea"/>
                <a:cs typeface="+mn-cs"/>
                <a:hlinkClick r:id="rId3"/>
              </a:rPr>
              <a:t>AISI</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80% reliability cyber time horizon on AISI's narrow cyber task suite (2.5 million token budget). Shaded bands show each model’s bootstrap distribution (1000 hierarchical resamples of tasks/runs). Inner band is the central 50%, outer band is the central 95%. The longest task in AISI’s cyber suite is 12 hours.</a:t>
            </a: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4AA95-E274-4AEA-2FDE-B65022467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080B62-84F6-87DF-566D-DE9BF1B498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7BC8AD-E295-7F97-63FA-8A6BE088B2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5EE6BBE-FDA8-A2A2-8DAD-E99F26245DD1}"/>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547093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C9061-76F6-A081-37F2-B92133D1D1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8042-2B12-BDE2-5D13-165C15CA6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E361CE-4909-B257-967C-C2597A2528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Bank of England Systemic Risk Surveys and Bank calculations.</a:t>
            </a:r>
          </a:p>
        </p:txBody>
      </p:sp>
      <p:sp>
        <p:nvSpPr>
          <p:cNvPr id="4" name="Slide Number Placeholder 3">
            <a:extLst>
              <a:ext uri="{FF2B5EF4-FFF2-40B4-BE49-F238E27FC236}">
                <a16:creationId xmlns:a16="http://schemas.microsoft.com/office/drawing/2014/main" id="{CCDD13B8-2BDC-0018-EC6B-ACCD60F680C6}"/>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7214883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hyperlink" Target="#chart31a"/><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a:t>
            </a:r>
            <a:r>
              <a:rPr lang="en-GB" dirty="0"/>
              <a:t>3</a:t>
            </a:r>
            <a:r>
              <a:rPr lang="en-GB" b="0" dirty="0"/>
              <a:t>:</a:t>
            </a:r>
            <a:r>
              <a:rPr lang="en-GB" dirty="0"/>
              <a:t> Frontier AI: implications for financial stability</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497149" y="306132"/>
            <a:ext cx="1154958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3.1: The cyber capabilities of the latest frontier AI models exceed previous projections</a:t>
            </a:r>
          </a:p>
          <a:p>
            <a:r>
              <a:rPr lang="en-GB" sz="2400" dirty="0">
                <a:solidFill>
                  <a:srgbClr val="12273F"/>
                </a:solidFill>
                <a:latin typeface="Century Gothic" panose="020B0502020202020204" pitchFamily="34" charset="0"/>
                <a:ea typeface="+mj-ea"/>
                <a:cs typeface="+mj-cs"/>
              </a:rPr>
              <a:t>Estimates of the time horizon of cyber tasks that can be completed with 80% reliability by selected frontier AI models (log scale)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appears to be a timeline or graph showing the evolution of various models and their release dates, with specific emphasis on AI models like Anthropic, Claude, and Opus, and their associated time horizons and doubling times.&#10;&#10;AI-generated content may be incorrect.">
            <a:extLst>
              <a:ext uri="{FF2B5EF4-FFF2-40B4-BE49-F238E27FC236}">
                <a16:creationId xmlns:a16="http://schemas.microsoft.com/office/drawing/2014/main" id="{88676ED3-4E99-70E3-3DDC-5FEC5C27DBF1}"/>
              </a:ext>
            </a:extLst>
          </p:cNvPr>
          <p:cNvPicPr>
            <a:picLocks noChangeAspect="1"/>
          </p:cNvPicPr>
          <p:nvPr/>
        </p:nvPicPr>
        <p:blipFill>
          <a:blip r:embed="rId4"/>
          <a:stretch>
            <a:fillRect/>
          </a:stretch>
        </p:blipFill>
        <p:spPr>
          <a:xfrm>
            <a:off x="2148396" y="1990917"/>
            <a:ext cx="7805955" cy="4714050"/>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053FF-10A8-5CE8-DCA0-794962D7820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987EE5E-A2F0-E614-2848-AB41A476F7D3}"/>
              </a:ext>
            </a:extLst>
          </p:cNvPr>
          <p:cNvSpPr txBox="1"/>
          <p:nvPr/>
        </p:nvSpPr>
        <p:spPr>
          <a:xfrm>
            <a:off x="732503" y="381667"/>
            <a:ext cx="10726994" cy="954107"/>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3.1: Indicative scenarios for the implications of frontier AI cyber capabilities for financial stability</a:t>
            </a:r>
          </a:p>
        </p:txBody>
      </p:sp>
      <p:pic>
        <p:nvPicPr>
          <p:cNvPr id="5" name="Picture 4" descr="The diagram illustrates a cyber risk framework, detailing the progression from initial attacker access through various levels of defense and capability, leading to potential financial system impacts including disruption, operational strain, and implications for financial stability.&#10;&#10;AI-generated content may be incorrect.">
            <a:extLst>
              <a:ext uri="{FF2B5EF4-FFF2-40B4-BE49-F238E27FC236}">
                <a16:creationId xmlns:a16="http://schemas.microsoft.com/office/drawing/2014/main" id="{8DB08FB3-E274-B2D5-C8BC-6224B1AE8F30}"/>
              </a:ext>
            </a:extLst>
          </p:cNvPr>
          <p:cNvPicPr>
            <a:picLocks noChangeAspect="1"/>
          </p:cNvPicPr>
          <p:nvPr/>
        </p:nvPicPr>
        <p:blipFill>
          <a:blip r:embed="rId3"/>
          <a:stretch>
            <a:fillRect/>
          </a:stretch>
        </p:blipFill>
        <p:spPr>
          <a:xfrm>
            <a:off x="4012707" y="1303838"/>
            <a:ext cx="4116409" cy="5405700"/>
          </a:xfrm>
          <a:prstGeom prst="rect">
            <a:avLst/>
          </a:prstGeom>
        </p:spPr>
      </p:pic>
    </p:spTree>
    <p:extLst>
      <p:ext uri="{BB962C8B-B14F-4D97-AF65-F5344CB8AC3E}">
        <p14:creationId xmlns:p14="http://schemas.microsoft.com/office/powerpoint/2010/main" val="2897231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80B91-E03F-0564-FB97-85A46D1B8CA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6CCF1FE-3E72-FCF4-1933-1EC75E1B02F0}"/>
              </a:ext>
            </a:extLst>
          </p:cNvPr>
          <p:cNvSpPr txBox="1"/>
          <p:nvPr/>
        </p:nvSpPr>
        <p:spPr>
          <a:xfrm>
            <a:off x="585926" y="257379"/>
            <a:ext cx="116991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3.2: The perception of cyber-attacks as a key source of risk to the UK financial system has significantly increased over the last decade</a:t>
            </a:r>
          </a:p>
          <a:p>
            <a:r>
              <a:rPr lang="en-GB" sz="2400" dirty="0">
                <a:solidFill>
                  <a:srgbClr val="12273F"/>
                </a:solidFill>
                <a:latin typeface="Century Gothic" panose="020B0502020202020204" pitchFamily="34" charset="0"/>
                <a:ea typeface="+mj-ea"/>
                <a:cs typeface="+mj-cs"/>
              </a:rPr>
              <a:t>Results of the 2026 H1 Systemic Risk Survey</a:t>
            </a:r>
          </a:p>
        </p:txBody>
      </p:sp>
      <p:pic>
        <p:nvPicPr>
          <p:cNvPr id="3" name="Picture 2" descr="The chart displays a survey on various risks, including geopolitical issues, financial disruptions, cyberattacks, AI risks, and economic downturns, with a noted pause in data collection due to Covid-19.">
            <a:extLst>
              <a:ext uri="{FF2B5EF4-FFF2-40B4-BE49-F238E27FC236}">
                <a16:creationId xmlns:a16="http://schemas.microsoft.com/office/drawing/2014/main" id="{67C198ED-9A3A-63B2-C04E-9E17DEF0D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5492" y="2011705"/>
            <a:ext cx="7745669" cy="4700190"/>
          </a:xfrm>
          <a:prstGeom prst="rect">
            <a:avLst/>
          </a:prstGeom>
        </p:spPr>
      </p:pic>
    </p:spTree>
    <p:extLst>
      <p:ext uri="{BB962C8B-B14F-4D97-AF65-F5344CB8AC3E}">
        <p14:creationId xmlns:p14="http://schemas.microsoft.com/office/powerpoint/2010/main" val="1303284264"/>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80</TotalTime>
  <Words>192</Words>
  <Application>Microsoft Office PowerPoint</Application>
  <PresentationFormat>Widescreen</PresentationFormat>
  <Paragraphs>13</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12</cp:revision>
  <dcterms:created xsi:type="dcterms:W3CDTF">2025-07-08T14:17:36Z</dcterms:created>
  <dcterms:modified xsi:type="dcterms:W3CDTF">2026-07-20T11:51:43Z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2026-07-20T11:51:34Z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7b004668-1fa3-4858-b38c-87eb0ee18d06</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