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2"/>
  </p:notesMasterIdLst>
  <p:sldIdLst>
    <p:sldId id="415" r:id="rId5"/>
    <p:sldId id="370" r:id="rId6"/>
    <p:sldId id="416" r:id="rId7"/>
    <p:sldId id="417" r:id="rId8"/>
    <p:sldId id="418" r:id="rId9"/>
    <p:sldId id="419" r:id="rId10"/>
    <p:sldId id="42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6753" autoAdjust="0"/>
  </p:normalViewPr>
  <p:slideViewPr>
    <p:cSldViewPr snapToGrid="0" showGuides="1">
      <p:cViewPr varScale="1">
        <p:scale>
          <a:sx n="70" d="100"/>
          <a:sy n="70" d="100"/>
        </p:scale>
        <p:origin x="1188" y="48"/>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20/07/2026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 Bank illustration.</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E3E54-EF99-900B-DBA6-82F2860D58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9AF871-26BA-3016-982B-3933380340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F9776B-9BF5-9A6D-4F04-DE8F51EACE7C}"/>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 Bank illustration.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This figure is illustrative and non-exhaustive.</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CCE62EA-3B0C-D100-C06D-6F8954488054}"/>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627770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B2518-6CC7-EFEB-16AB-9E12CE5BD1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FA6F2-4B7F-8049-D637-D52B23B197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73D250-2607-75D5-BDD0-6A9E538002C4}"/>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European Market Infrastructure Regulation (UK EMIR), Securities Financing Transactions Regulation (UK SFTR)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For the purposes of the above chart, ‘UK banks’ are banks with a reporting obligation under UK EMIR or UK SFTR, including UK subsidiaries of non-UK banking groups. Some activity may be understated, as it may be provided predominantly by entities that are outside the scope of UK SFTR reporting. Derivatives estimates include all product types and are measured on a gross notional basis. Equity derivatives exposures to hedge funds may be only partially captured as only UK managed or domiciled parties report.</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EAB000B-A3FA-8597-3DFF-A22B819ED00E}"/>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577433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D5200-2EF4-F359-61E1-A9A99D518C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3A4131-73CF-DBAB-01F8-D3835C74DF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37747B-B83A-FDF9-4605-F16820C36ACE}"/>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UK SFTR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Overnight includes tomorrow and spot repo.</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A416585-07D3-1D71-1F9F-136B7E3BB07F}"/>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501076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BF6C7-4136-A40F-7AE9-610736C4B8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D4EF8A-93D5-6217-7CE7-7AAFAC9E88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89AF9BD-C7C1-48C2-C9F9-E86B20F93820}"/>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UK SFTR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This chart should be read alongside Chart D to provide a fuller picture of UK net gilt repo positioning.</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B71A7EEF-4316-EC72-F971-69D72687108B}"/>
              </a:ext>
            </a:extLst>
          </p:cNvPr>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4119148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E7055-0311-DDDF-3DD0-D73739D234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21E2A8-5176-61AF-F00A-65E2D3A160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39FFB5-98E3-4D67-06C5-4B267BD490B0}"/>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UK SFTR Data and Bank calculations.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For the purposes of the above chart, ‘UK banks’ are banks with a reporting obligation under UK SFTR, including UK subsidiaries of non-UK banking groups. Non-GBP repo might be predominantly provided by non-UK entities of these groups, which do not have a reporting obligation under UK SFTR.</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A516877A-A725-824A-10BF-145E40474882}"/>
              </a:ext>
            </a:extLst>
          </p:cNvPr>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5478962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dirty="0"/>
              <a:t>Box B: Enhancing surveillance of risks in market-based finance</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462754" y="371457"/>
            <a:ext cx="11802397" cy="236988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Figure A: The FPC’s surveillance of MBF risks draws on a broad range of data, analysis and firm engagement to assess risks across MBF sectors and markets</a:t>
            </a:r>
          </a:p>
          <a:p>
            <a:r>
              <a:rPr lang="en-GB" sz="2400" dirty="0">
                <a:solidFill>
                  <a:srgbClr val="12273F"/>
                </a:solidFill>
                <a:latin typeface="Century Gothic" panose="020B0502020202020204" pitchFamily="34" charset="0"/>
                <a:ea typeface="+mj-ea"/>
                <a:cs typeface="+mj-cs"/>
              </a:rPr>
              <a:t>Illustrative process for systematic risk surveillance from data ingestion to risk assessment</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he image illustrates a structured approach to monitoring and analyzing various types of data, including commercial data sets, voluntary firm information, and regulatory collections, for identifying and assessing market, sector, and system-wide risks through tools and indicators.&#10;&#10;AI-generated content may be incorrect.">
            <a:extLst>
              <a:ext uri="{FF2B5EF4-FFF2-40B4-BE49-F238E27FC236}">
                <a16:creationId xmlns:a16="http://schemas.microsoft.com/office/drawing/2014/main" id="{685BF08D-BC7F-DF9F-BBA7-A3AEC8E95496}"/>
              </a:ext>
            </a:extLst>
          </p:cNvPr>
          <p:cNvPicPr>
            <a:picLocks noChangeAspect="1"/>
          </p:cNvPicPr>
          <p:nvPr/>
        </p:nvPicPr>
        <p:blipFill>
          <a:blip r:embed="rId3"/>
          <a:stretch>
            <a:fillRect/>
          </a:stretch>
        </p:blipFill>
        <p:spPr>
          <a:xfrm>
            <a:off x="3285036" y="2260264"/>
            <a:ext cx="5706563" cy="4435153"/>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DD80B-F191-4E90-1CF0-95DEE5D9E80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D2C5F44-5097-1EEA-D8D0-8D23545FE0F9}"/>
              </a:ext>
            </a:extLst>
          </p:cNvPr>
          <p:cNvSpPr txBox="1"/>
          <p:nvPr/>
        </p:nvSpPr>
        <p:spPr>
          <a:xfrm>
            <a:off x="380458" y="298305"/>
            <a:ext cx="11625613" cy="2062103"/>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Figure B: The MBF data landscape is complex and interconnected, with inconsistent data coverage across sectors and markets</a:t>
            </a:r>
          </a:p>
          <a:p>
            <a:r>
              <a:rPr lang="en-GB" sz="2400" dirty="0">
                <a:solidFill>
                  <a:srgbClr val="12273F"/>
                </a:solidFill>
                <a:latin typeface="Century Gothic" panose="020B0502020202020204" pitchFamily="34" charset="0"/>
                <a:ea typeface="+mj-ea"/>
                <a:cs typeface="+mj-cs"/>
              </a:rPr>
              <a:t>Stylised mapping of key linkages across MBF sectors, intermediaries and the wider financial system, with assessment of data availability for monitoring risks across markets</a:t>
            </a:r>
            <a:r>
              <a:rPr lang="en-GB" sz="2400" baseline="30000" dirty="0">
                <a:solidFill>
                  <a:srgbClr val="12273F"/>
                </a:solidFill>
                <a:latin typeface="Century Gothic" panose="020B0502020202020204" pitchFamily="34" charset="0"/>
                <a:ea typeface="+mj-ea"/>
                <a:cs typeface="+mj-cs"/>
              </a:rPr>
              <a:t> (a)</a:t>
            </a:r>
          </a:p>
        </p:txBody>
      </p:sp>
      <p:pic>
        <p:nvPicPr>
          <p:cNvPr id="5" name="Picture 4" descr="The diagram illustrates the interconnected components of the financial system, including various borrowers (government bonds, public pension funds, corporates, households, insurers) and savers (institutional investors, households, financial market intermediaries, real estate market, non-bank lenders, open-trading firms, banks, hedge funds, private equity), as well as additional elements like the gilt market, securitisation, repo/margin lending, and some data gaps.&#10;&#10;AI-generated content may be incorrect.">
            <a:extLst>
              <a:ext uri="{FF2B5EF4-FFF2-40B4-BE49-F238E27FC236}">
                <a16:creationId xmlns:a16="http://schemas.microsoft.com/office/drawing/2014/main" id="{3824C70C-DD09-C10F-AD6E-E56A5DF1EC46}"/>
              </a:ext>
            </a:extLst>
          </p:cNvPr>
          <p:cNvPicPr>
            <a:picLocks noChangeAspect="1"/>
          </p:cNvPicPr>
          <p:nvPr/>
        </p:nvPicPr>
        <p:blipFill>
          <a:blip r:embed="rId3"/>
          <a:stretch>
            <a:fillRect/>
          </a:stretch>
        </p:blipFill>
        <p:spPr>
          <a:xfrm>
            <a:off x="3547872" y="1951216"/>
            <a:ext cx="4626310" cy="4681325"/>
          </a:xfrm>
          <a:prstGeom prst="rect">
            <a:avLst/>
          </a:prstGeom>
        </p:spPr>
      </p:pic>
    </p:spTree>
    <p:extLst>
      <p:ext uri="{BB962C8B-B14F-4D97-AF65-F5344CB8AC3E}">
        <p14:creationId xmlns:p14="http://schemas.microsoft.com/office/powerpoint/2010/main" val="2642810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3B3D9-0224-32AB-002C-411A8C48B9A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CE1B81D-7112-73CD-182B-1AD751539D41}"/>
              </a:ext>
            </a:extLst>
          </p:cNvPr>
          <p:cNvSpPr txBox="1"/>
          <p:nvPr/>
        </p:nvSpPr>
        <p:spPr>
          <a:xfrm>
            <a:off x="389603" y="325737"/>
            <a:ext cx="11802397" cy="273921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A: UK banks’ synthetic leverage to hedge funds has risen alongside financial leverage from margin lending (backed by equities)</a:t>
            </a:r>
          </a:p>
          <a:p>
            <a:r>
              <a:rPr lang="en-GB" sz="2400" dirty="0">
                <a:solidFill>
                  <a:srgbClr val="12273F"/>
                </a:solidFill>
                <a:latin typeface="Century Gothic" panose="020B0502020202020204" pitchFamily="34" charset="0"/>
                <a:ea typeface="+mj-ea"/>
                <a:cs typeface="+mj-cs"/>
              </a:rPr>
              <a:t>Estimated gross leverage provided by UK banks to hedge funds through two channels – gross margin lending collateralised by equities and equity derivatives gross notional – by collateral and underlying currency respectively</a:t>
            </a:r>
            <a:r>
              <a:rPr lang="en-GB" sz="2400" baseline="30000" dirty="0">
                <a:solidFill>
                  <a:srgbClr val="12273F"/>
                </a:solidFill>
                <a:latin typeface="Century Gothic" panose="020B0502020202020204" pitchFamily="34" charset="0"/>
                <a:ea typeface="+mj-ea"/>
                <a:cs typeface="+mj-cs"/>
              </a:rPr>
              <a:t> (a)</a:t>
            </a:r>
          </a:p>
        </p:txBody>
      </p:sp>
      <p:pic>
        <p:nvPicPr>
          <p:cNvPr id="4" name="Picture 3" descr="The image displays a chart comparing the gross margin lending and gross notional figures for GBP in various months, with the former showing a consistent increase from 200 to 300 billion over a series of Januarys, while the latter ranges from 1200 to 600 billion.&#10;&#10;AI-generated content may be incorrect.">
            <a:extLst>
              <a:ext uri="{FF2B5EF4-FFF2-40B4-BE49-F238E27FC236}">
                <a16:creationId xmlns:a16="http://schemas.microsoft.com/office/drawing/2014/main" id="{4CBBB423-B889-5062-94FD-51C341BE0E79}"/>
              </a:ext>
            </a:extLst>
          </p:cNvPr>
          <p:cNvPicPr>
            <a:picLocks noChangeAspect="1"/>
          </p:cNvPicPr>
          <p:nvPr/>
        </p:nvPicPr>
        <p:blipFill>
          <a:blip r:embed="rId3"/>
          <a:stretch>
            <a:fillRect/>
          </a:stretch>
        </p:blipFill>
        <p:spPr>
          <a:xfrm>
            <a:off x="2175761" y="2807208"/>
            <a:ext cx="7555395" cy="3891741"/>
          </a:xfrm>
          <a:prstGeom prst="rect">
            <a:avLst/>
          </a:prstGeom>
        </p:spPr>
      </p:pic>
    </p:spTree>
    <p:extLst>
      <p:ext uri="{BB962C8B-B14F-4D97-AF65-F5344CB8AC3E}">
        <p14:creationId xmlns:p14="http://schemas.microsoft.com/office/powerpoint/2010/main" val="329880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2BDD0D-ACA7-BF49-E900-17CB6A299D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6846AE4-C339-1C4D-803B-CD3DE934669A}"/>
              </a:ext>
            </a:extLst>
          </p:cNvPr>
          <p:cNvSpPr txBox="1"/>
          <p:nvPr/>
        </p:nvSpPr>
        <p:spPr>
          <a:xfrm>
            <a:off x="197579" y="316593"/>
            <a:ext cx="11994421" cy="249299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B: The maturity profile of repo borrowing of hedge funds and LDI funds, backed by UK gilts, remains skewed towards shorter and longer tenors respectively</a:t>
            </a:r>
          </a:p>
          <a:p>
            <a:r>
              <a:rPr lang="en-GB" sz="2400" dirty="0">
                <a:solidFill>
                  <a:srgbClr val="12273F"/>
                </a:solidFill>
                <a:latin typeface="Century Gothic" panose="020B0502020202020204" pitchFamily="34" charset="0"/>
                <a:ea typeface="+mj-ea"/>
                <a:cs typeface="+mj-cs"/>
              </a:rPr>
              <a:t>Repo borrowing of hedge funds and LDI funds by loan maturity bucket (left-hand scale), and weighted average maturity (WAM) of repo positions (right-hand scale) </a:t>
            </a:r>
            <a:r>
              <a:rPr lang="en-GB" sz="2400" baseline="30000" dirty="0">
                <a:solidFill>
                  <a:srgbClr val="12273F"/>
                </a:solidFill>
                <a:latin typeface="Century Gothic" panose="020B0502020202020204" pitchFamily="34" charset="0"/>
                <a:ea typeface="+mj-ea"/>
                <a:cs typeface="+mj-cs"/>
              </a:rPr>
              <a:t>(a)</a:t>
            </a:r>
          </a:p>
        </p:txBody>
      </p:sp>
      <p:pic>
        <p:nvPicPr>
          <p:cNvPr id="5" name="Picture 4" descr="The image is a line chart displaying various maturity durations (from overnight to one year) for different financial instruments such as WAM, Tom/Next, Spot/Next, and hedge funds, with data points plotted for January and July of 2022.&#10;&#10;AI-generated content may be incorrect.">
            <a:extLst>
              <a:ext uri="{FF2B5EF4-FFF2-40B4-BE49-F238E27FC236}">
                <a16:creationId xmlns:a16="http://schemas.microsoft.com/office/drawing/2014/main" id="{68EB2714-D85D-1FA6-FA70-A2C57B2DB01D}"/>
              </a:ext>
            </a:extLst>
          </p:cNvPr>
          <p:cNvPicPr>
            <a:picLocks noChangeAspect="1"/>
          </p:cNvPicPr>
          <p:nvPr/>
        </p:nvPicPr>
        <p:blipFill>
          <a:blip r:embed="rId3"/>
          <a:stretch>
            <a:fillRect/>
          </a:stretch>
        </p:blipFill>
        <p:spPr>
          <a:xfrm>
            <a:off x="3785616" y="2430017"/>
            <a:ext cx="4042202" cy="4190201"/>
          </a:xfrm>
          <a:prstGeom prst="rect">
            <a:avLst/>
          </a:prstGeom>
        </p:spPr>
      </p:pic>
    </p:spTree>
    <p:extLst>
      <p:ext uri="{BB962C8B-B14F-4D97-AF65-F5344CB8AC3E}">
        <p14:creationId xmlns:p14="http://schemas.microsoft.com/office/powerpoint/2010/main" val="2018545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F2E56-89FA-7F99-716E-092FDF66865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531CC4C-2BAA-9AD9-E846-9B04F62693BD}"/>
              </a:ext>
            </a:extLst>
          </p:cNvPr>
          <p:cNvSpPr txBox="1"/>
          <p:nvPr/>
        </p:nvSpPr>
        <p:spPr>
          <a:xfrm>
            <a:off x="389602" y="417177"/>
            <a:ext cx="11607325" cy="156966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C: Medium-maturity gilts account for a significant share of gilt net repo collateral across leveraged sectors</a:t>
            </a:r>
          </a:p>
          <a:p>
            <a:r>
              <a:rPr lang="en-GB" sz="2400" dirty="0">
                <a:solidFill>
                  <a:srgbClr val="12273F"/>
                </a:solidFill>
                <a:latin typeface="Century Gothic" panose="020B0502020202020204" pitchFamily="34" charset="0"/>
                <a:ea typeface="+mj-ea"/>
                <a:cs typeface="+mj-cs"/>
              </a:rPr>
              <a:t>Share of net repo backed by UK gilts, by maturity bucket of the gilt collateral </a:t>
            </a:r>
            <a:r>
              <a:rPr lang="en-GB" sz="2400" baseline="30000" dirty="0">
                <a:solidFill>
                  <a:srgbClr val="12273F"/>
                </a:solidFill>
                <a:latin typeface="Century Gothic" panose="020B0502020202020204" pitchFamily="34" charset="0"/>
                <a:ea typeface="+mj-ea"/>
                <a:cs typeface="+mj-cs"/>
              </a:rPr>
              <a:t>(a)</a:t>
            </a:r>
          </a:p>
        </p:txBody>
      </p:sp>
      <p:pic>
        <p:nvPicPr>
          <p:cNvPr id="4" name="Picture 3" descr="The image displays a bar chart comparing the percentage allocation of hedge funds and LDI (Leveraged Investment Funds) over different maturity periods, from ultra-short to long-term, with data points for January and July.&#10;&#10;AI-generated content may be incorrect.">
            <a:extLst>
              <a:ext uri="{FF2B5EF4-FFF2-40B4-BE49-F238E27FC236}">
                <a16:creationId xmlns:a16="http://schemas.microsoft.com/office/drawing/2014/main" id="{0914F5D8-510F-EFB8-A268-A673C4813497}"/>
              </a:ext>
            </a:extLst>
          </p:cNvPr>
          <p:cNvPicPr>
            <a:picLocks noChangeAspect="1"/>
          </p:cNvPicPr>
          <p:nvPr/>
        </p:nvPicPr>
        <p:blipFill>
          <a:blip r:embed="rId3"/>
          <a:stretch>
            <a:fillRect/>
          </a:stretch>
        </p:blipFill>
        <p:spPr>
          <a:xfrm>
            <a:off x="3434866" y="1746092"/>
            <a:ext cx="4974844" cy="4929256"/>
          </a:xfrm>
          <a:prstGeom prst="rect">
            <a:avLst/>
          </a:prstGeom>
        </p:spPr>
      </p:pic>
    </p:spTree>
    <p:extLst>
      <p:ext uri="{BB962C8B-B14F-4D97-AF65-F5344CB8AC3E}">
        <p14:creationId xmlns:p14="http://schemas.microsoft.com/office/powerpoint/2010/main" val="2892292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B5889-D341-C5E9-25E8-671BF2ADB0C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C503B03-0AE2-DE5E-E93D-6DA5C3667CDD}"/>
              </a:ext>
            </a:extLst>
          </p:cNvPr>
          <p:cNvSpPr txBox="1"/>
          <p:nvPr/>
        </p:nvSpPr>
        <p:spPr>
          <a:xfrm>
            <a:off x="389602" y="417177"/>
            <a:ext cx="11442733" cy="3231654"/>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D: UK banks’ exposures to hedge funds have increased through repo lending against a range of government bond collateral</a:t>
            </a:r>
          </a:p>
          <a:p>
            <a:r>
              <a:rPr lang="en-GB" sz="2400" dirty="0">
                <a:solidFill>
                  <a:srgbClr val="12273F"/>
                </a:solidFill>
                <a:latin typeface="Century Gothic" panose="020B0502020202020204" pitchFamily="34" charset="0"/>
                <a:ea typeface="+mj-ea"/>
                <a:cs typeface="+mj-cs"/>
              </a:rPr>
              <a:t>Share of net repo backed by UK gilts, by maturity bucket of the gilt collateral </a:t>
            </a:r>
            <a:r>
              <a:rPr lang="en-GB" sz="2400" baseline="30000" dirty="0">
                <a:solidFill>
                  <a:srgbClr val="12273F"/>
                </a:solidFill>
                <a:latin typeface="Century Gothic" panose="020B0502020202020204" pitchFamily="34" charset="0"/>
                <a:ea typeface="+mj-ea"/>
                <a:cs typeface="+mj-cs"/>
              </a:rPr>
              <a:t>(a)</a:t>
            </a:r>
          </a:p>
          <a:p>
            <a:r>
              <a:rPr lang="en-GB" sz="2400" dirty="0">
                <a:solidFill>
                  <a:srgbClr val="12273F"/>
                </a:solidFill>
                <a:latin typeface="Century Gothic" panose="020B0502020202020204" pitchFamily="34" charset="0"/>
                <a:ea typeface="+mj-ea"/>
                <a:cs typeface="+mj-cs"/>
              </a:rPr>
              <a:t>UK banks’ net reverse repo positions with hedge funds, by currency of government bond collateral. Positive values indicate net lending to hedge funds </a:t>
            </a:r>
            <a:r>
              <a:rPr lang="en-GB" sz="2400" baseline="30000" dirty="0">
                <a:solidFill>
                  <a:srgbClr val="12273F"/>
                </a:solidFill>
                <a:latin typeface="Century Gothic" panose="020B0502020202020204" pitchFamily="34" charset="0"/>
                <a:ea typeface="+mj-ea"/>
                <a:cs typeface="+mj-cs"/>
              </a:rPr>
              <a:t>(a)</a:t>
            </a:r>
          </a:p>
        </p:txBody>
      </p:sp>
      <p:pic>
        <p:nvPicPr>
          <p:cNvPr id="5" name="Picture 4" descr="The image is a line chart depicting the exchange rates of various currencies (EUR, GBP, USD, JPY) against each other over the years 2022, with values ranging from -200 to 300 billion.&#10;&#10;AI-generated content may be incorrect.">
            <a:extLst>
              <a:ext uri="{FF2B5EF4-FFF2-40B4-BE49-F238E27FC236}">
                <a16:creationId xmlns:a16="http://schemas.microsoft.com/office/drawing/2014/main" id="{2E17AD1A-E0ED-BD61-12B7-60EB5C68D723}"/>
              </a:ext>
            </a:extLst>
          </p:cNvPr>
          <p:cNvPicPr>
            <a:picLocks noChangeAspect="1"/>
          </p:cNvPicPr>
          <p:nvPr/>
        </p:nvPicPr>
        <p:blipFill>
          <a:blip r:embed="rId3"/>
          <a:stretch>
            <a:fillRect/>
          </a:stretch>
        </p:blipFill>
        <p:spPr>
          <a:xfrm>
            <a:off x="2578608" y="3240044"/>
            <a:ext cx="6412992" cy="3399368"/>
          </a:xfrm>
          <a:prstGeom prst="rect">
            <a:avLst/>
          </a:prstGeom>
        </p:spPr>
      </p:pic>
    </p:spTree>
    <p:extLst>
      <p:ext uri="{BB962C8B-B14F-4D97-AF65-F5344CB8AC3E}">
        <p14:creationId xmlns:p14="http://schemas.microsoft.com/office/powerpoint/2010/main" val="1462808491"/>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DE6B346-8C10-4A60-84D7-FDB73415A82F}">
  <ds:schemaRefs>
    <ds:schemaRef ds:uri="http://schemas.microsoft.com/sharepoint/v3/contenttype/forms"/>
  </ds:schemaRefs>
</ds:datastoreItem>
</file>

<file path=customXml/itemProps2.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92</TotalTime>
  <Words>595</Words>
  <Application>Microsoft Office PowerPoint</Application>
  <PresentationFormat>Widescreen</PresentationFormat>
  <Paragraphs>38</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15</cp:revision>
  <dcterms:created xsi:type="dcterms:W3CDTF">2025-07-08T14:17:36Z</dcterms:created>
  <dcterms:modified xsi:type="dcterms:W3CDTF">2026-07-20T11:54:21Z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39954ef6-1bb2-435d-961b-7815a1a98357_Enabled">
    <vt:lpwstr>true</vt:lpwstr>
  </property>
  <property fmtid="{D5CDD505-2E9C-101B-9397-08002B2CF9AE}" pid="4" name="MSIP_Label_39954ef6-1bb2-435d-961b-7815a1a98357_SetDate">
    <vt:lpwstr>2026-07-20T11:54:13Z</vt:lpwstr>
  </property>
  <property fmtid="{D5CDD505-2E9C-101B-9397-08002B2CF9AE}" pid="5" name="MSIP_Label_39954ef6-1bb2-435d-961b-7815a1a98357_Method">
    <vt:lpwstr>Privileged</vt:lpwstr>
  </property>
  <property fmtid="{D5CDD505-2E9C-101B-9397-08002B2CF9AE}" pid="6" name="MSIP_Label_39954ef6-1bb2-435d-961b-7815a1a98357_Name">
    <vt:lpwstr>Official_Blue</vt:lpwstr>
  </property>
  <property fmtid="{D5CDD505-2E9C-101B-9397-08002B2CF9AE}" pid="7" name="MSIP_Label_39954ef6-1bb2-435d-961b-7815a1a98357_SiteId">
    <vt:lpwstr>4b845bdd-4872-4d8c-8b5e-077db08774cc</vt:lpwstr>
  </property>
  <property fmtid="{D5CDD505-2E9C-101B-9397-08002B2CF9AE}" pid="8" name="MSIP_Label_39954ef6-1bb2-435d-961b-7815a1a98357_ActionId">
    <vt:lpwstr>21199850-cc7d-486c-83fd-d7350fef414d</vt:lpwstr>
  </property>
  <property fmtid="{D5CDD505-2E9C-101B-9397-08002B2CF9AE}" pid="9" name="MSIP_Label_39954ef6-1bb2-435d-961b-7815a1a98357_ContentBits">
    <vt:lpwstr>1</vt:lpwstr>
  </property>
  <property fmtid="{D5CDD505-2E9C-101B-9397-08002B2CF9AE}" pid="10" name="MSIP_Label_39954ef6-1bb2-435d-961b-7815a1a98357_Tag">
    <vt:lpwstr>10, 0, 1, 1</vt:lpwstr>
  </property>
</Properties>
</file>