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4"/>
  </p:sldMasterIdLst>
  <p:notesMasterIdLst>
    <p:notesMasterId r:id="rId7"/>
  </p:notesMasterIdLst>
  <p:sldIdLst>
    <p:sldId id="415" r:id="rId5"/>
    <p:sldId id="3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C9CF"/>
    <a:srgbClr val="E7E9EC"/>
    <a:srgbClr val="12273F"/>
    <a:srgbClr val="77E3E4"/>
    <a:srgbClr val="FE015B"/>
    <a:srgbClr val="3CD7D9"/>
    <a:srgbClr val="FF7300"/>
    <a:srgbClr val="9E71FE"/>
    <a:srgbClr val="D4AF37"/>
    <a:srgbClr val="A5D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66753" autoAdjust="0"/>
  </p:normalViewPr>
  <p:slideViewPr>
    <p:cSldViewPr snapToGrid="0" showGuides="1">
      <p:cViewPr varScale="1">
        <p:scale>
          <a:sx n="70" d="100"/>
          <a:sy n="70" d="100"/>
        </p:scale>
        <p:origin x="1188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0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40E002-B88B-4BB0-BA5A-919501F4FBF2}" type="datetimeFigureOut">
              <a:rPr lang="en-GB" smtClean="0"/>
              <a:t>20/07/2026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E53B0-EFB7-4B0E-B012-E676534541B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66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5E53B0-EFB7-4B0E-B012-E676534541B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845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Source: PRA regulatory returns.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8B890-4368-41A1-A4CA-B95169D697D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9976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lose-up of a white fabric with a green light&#10;&#10;Description automatically generated">
            <a:extLst>
              <a:ext uri="{FF2B5EF4-FFF2-40B4-BE49-F238E27FC236}">
                <a16:creationId xmlns:a16="http://schemas.microsoft.com/office/drawing/2014/main" id="{3F520E31-0ABF-F368-554C-55A2C648D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365" y="0"/>
            <a:ext cx="4546635" cy="6858000"/>
          </a:xfrm>
          <a:prstGeom prst="rect">
            <a:avLst/>
          </a:prstGeom>
        </p:spPr>
      </p:pic>
      <p:sp>
        <p:nvSpPr>
          <p:cNvPr id="288" name="Text Placeholder 28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7200" y="5487988"/>
            <a:ext cx="7165974" cy="982800"/>
          </a:xfrm>
          <a:prstGeom prst="rect">
            <a:avLst/>
          </a:prstGeom>
        </p:spPr>
        <p:txBody>
          <a:bodyPr rIns="457200" anchor="b" anchorCtr="0"/>
          <a:lstStyle>
            <a:lvl1pPr marL="0" indent="0">
              <a:spcAft>
                <a:spcPts val="0"/>
              </a:spcAft>
              <a:buNone/>
              <a:defRPr sz="2000" b="1" baseline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0"/>
              </a:spcAft>
              <a:buFont typeface="Arial" panose="020B0604020202020204" pitchFamily="34" charset="0"/>
              <a:buNone/>
              <a:defRPr sz="2000" b="0">
                <a:solidFill>
                  <a:srgbClr val="E7E6E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None/>
              <a:defRPr sz="2000" b="1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 dirty="0"/>
              <a:t>Click to add Name Surname</a:t>
            </a:r>
          </a:p>
          <a:p>
            <a:pPr lvl="1"/>
            <a:r>
              <a:rPr lang="en-US" dirty="0"/>
              <a:t>Title/Date</a:t>
            </a:r>
            <a:endParaRPr lang="en-GB" dirty="0"/>
          </a:p>
        </p:txBody>
      </p:sp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457198" y="0"/>
            <a:ext cx="7165181" cy="45863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330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562800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6111306" y="1752600"/>
            <a:ext cx="5622790" cy="4629150"/>
          </a:xfrm>
          <a:prstGeom prst="rect">
            <a:avLst/>
          </a:prstGeom>
        </p:spPr>
        <p:txBody>
          <a:bodyPr rIns="180000"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7615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3051175" y="1752600"/>
            <a:ext cx="6096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1495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bullete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0" y="1752600"/>
            <a:ext cx="9144000" cy="4629150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0881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468000" y="1761172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6094696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468000" y="2741612"/>
            <a:ext cx="56266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0" y="2741613"/>
            <a:ext cx="5638096" cy="3640137"/>
          </a:xfrm>
        </p:spPr>
        <p:txBody>
          <a:bodyPr rIns="180000"/>
          <a:lstStyle>
            <a:lvl5pPr>
              <a:defRPr/>
            </a:lvl5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26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67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242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9570488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GB" sz="1400" dirty="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468313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4414600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>
          <a:xfrm>
            <a:off x="8360888" y="2741613"/>
            <a:ext cx="338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1336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1101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14465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11616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13040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3482560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6496807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9511053" y="2741613"/>
            <a:ext cx="2232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41595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icons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957913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8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5619157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8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0280400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3288535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7949779" y="1764000"/>
            <a:ext cx="964800" cy="96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313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2798935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5"/>
          </p:nvPr>
        </p:nvSpPr>
        <p:spPr>
          <a:xfrm>
            <a:off x="5129557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26"/>
          </p:nvPr>
        </p:nvSpPr>
        <p:spPr>
          <a:xfrm>
            <a:off x="7460179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7"/>
          </p:nvPr>
        </p:nvSpPr>
        <p:spPr>
          <a:xfrm>
            <a:off x="9790800" y="2741613"/>
            <a:ext cx="1944000" cy="3640137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360266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6246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455296" y="16"/>
            <a:ext cx="11279504" cy="2741596"/>
            <a:chOff x="455296" y="0"/>
            <a:chExt cx="11279504" cy="289560"/>
          </a:xfrm>
        </p:grpSpPr>
        <p:sp>
          <p:nvSpPr>
            <p:cNvPr id="45" name="Rectangle 44"/>
            <p:cNvSpPr/>
            <p:nvPr/>
          </p:nvSpPr>
          <p:spPr>
            <a:xfrm>
              <a:off x="455296" y="0"/>
              <a:ext cx="6508722" cy="28956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964018" y="0"/>
              <a:ext cx="2855754" cy="289560"/>
            </a:xfrm>
            <a:prstGeom prst="rect">
              <a:avLst/>
            </a:prstGeom>
            <a:solidFill>
              <a:srgbClr val="3CD7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9819772" y="0"/>
              <a:ext cx="1915028" cy="289560"/>
            </a:xfrm>
            <a:prstGeom prst="rect">
              <a:avLst/>
            </a:prstGeom>
            <a:solidFill>
              <a:srgbClr val="77E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5296" y="2741612"/>
            <a:ext cx="11279504" cy="1538287"/>
          </a:xfrm>
        </p:spPr>
        <p:txBody>
          <a:bodyPr anchor="b"/>
          <a:lstStyle>
            <a:lvl1pPr>
              <a:defRPr sz="4800" b="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457200" y="4381500"/>
            <a:ext cx="11277600" cy="11938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buNone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en-GB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347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264"/>
          <a:stretch/>
        </p:blipFill>
        <p:spPr>
          <a:xfrm>
            <a:off x="0" y="-27214"/>
            <a:ext cx="12192000" cy="68797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441671"/>
            <a:ext cx="3942000" cy="39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04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68000" y="1752600"/>
            <a:ext cx="1126864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1147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Dark Blue Cover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ook&#10;&#10;Description automatically generated with low confidence">
            <a:extLst>
              <a:ext uri="{FF2B5EF4-FFF2-40B4-BE49-F238E27FC236}">
                <a16:creationId xmlns:a16="http://schemas.microsoft.com/office/drawing/2014/main" id="{6C0E6650-DEBB-439E-B37D-7070FC26D3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55" r="33417"/>
          <a:stretch/>
        </p:blipFill>
        <p:spPr>
          <a:xfrm>
            <a:off x="7623174" y="0"/>
            <a:ext cx="4559808" cy="6858000"/>
          </a:xfrm>
          <a:prstGeom prst="rect">
            <a:avLst/>
          </a:prstGeom>
        </p:spPr>
      </p:pic>
      <p:sp>
        <p:nvSpPr>
          <p:cNvPr id="66" name="Text Placeholder 2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7199" y="1752600"/>
            <a:ext cx="7165975" cy="3735387"/>
          </a:xfrm>
          <a:prstGeom prst="rect">
            <a:avLst/>
          </a:prstGeom>
        </p:spPr>
        <p:txBody>
          <a:bodyPr rIns="457200"/>
          <a:lstStyle>
            <a:lvl1pPr marL="0" indent="0">
              <a:spcAft>
                <a:spcPts val="2400"/>
              </a:spcAft>
              <a:buNone/>
              <a:defRPr sz="40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0" indent="0">
              <a:buFont typeface="Arial" panose="020B0604020202020204" pitchFamily="34" charset="0"/>
              <a:buNone/>
              <a:defRPr sz="2400">
                <a:solidFill>
                  <a:srgbClr val="E7E6E6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0" indent="0">
              <a:buNone/>
              <a:defRPr/>
            </a:lvl3pPr>
            <a:lvl4pPr marL="0" indent="0">
              <a:buFont typeface="Arial" panose="020B0604020202020204" pitchFamily="34" charset="0"/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GB" dirty="0"/>
              <a:t>Click to edit</a:t>
            </a:r>
            <a:br>
              <a:rPr lang="en-GB" dirty="0"/>
            </a:br>
            <a:r>
              <a:rPr lang="en-GB" dirty="0"/>
              <a:t>(Century Gothic 40pt)</a:t>
            </a:r>
          </a:p>
          <a:p>
            <a:pPr lvl="1"/>
            <a:r>
              <a:rPr lang="en-US" dirty="0"/>
              <a:t>Presentation subtitle </a:t>
            </a:r>
            <a:br>
              <a:rPr lang="en-US" dirty="0"/>
            </a:br>
            <a:r>
              <a:rPr lang="en-US" dirty="0"/>
              <a:t>(Century Gothic 24pt)</a:t>
            </a:r>
          </a:p>
          <a:p>
            <a:pPr lvl="1"/>
            <a:endParaRPr lang="en-US" dirty="0"/>
          </a:p>
        </p:txBody>
      </p:sp>
      <p:pic>
        <p:nvPicPr>
          <p:cNvPr id="128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34" y="456300"/>
            <a:ext cx="2894054" cy="57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" name="Picture 12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00" y="4762800"/>
            <a:ext cx="1782000" cy="178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349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able Placeholder 8"/>
          <p:cNvSpPr>
            <a:spLocks noGrp="1"/>
          </p:cNvSpPr>
          <p:nvPr>
            <p:ph type="tbl" sz="quarter" idx="13"/>
          </p:nvPr>
        </p:nvSpPr>
        <p:spPr>
          <a:xfrm>
            <a:off x="468000" y="1752283"/>
            <a:ext cx="11277600" cy="46294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2794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3051175" y="1752600"/>
            <a:ext cx="86817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2131200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3582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um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6100024" y="1752600"/>
            <a:ext cx="5634921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 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 (Arial 24pt)</a:t>
            </a:r>
          </a:p>
          <a:p>
            <a:pPr lvl="4"/>
            <a:r>
              <a:rPr lang="en-US" dirty="0"/>
              <a:t>Bulleted source 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5172146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81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9154103" y="1752600"/>
            <a:ext cx="2579993" cy="4629150"/>
          </a:xfrm>
          <a:prstGeom prst="rect">
            <a:avLst/>
          </a:prstGeom>
        </p:spPr>
        <p:txBody>
          <a:bodyPr/>
          <a:lstStyle>
            <a:lvl1pPr marL="288000" indent="-288000">
              <a:buFont typeface="Arial" panose="020B0604020202020204" pitchFamily="34" charset="0"/>
              <a:buChar char="•"/>
              <a:defRPr/>
            </a:lvl1pPr>
            <a:lvl2pPr>
              <a:defRPr baseline="0"/>
            </a:lvl2pPr>
            <a:lvl3pPr>
              <a:defRPr/>
            </a:lvl3pPr>
            <a:lvl4pPr>
              <a:defRPr/>
            </a:lvl4pPr>
            <a:lvl5pPr>
              <a:defRPr baseline="0"/>
            </a:lvl5pPr>
            <a:lvl6pPr>
              <a:defRPr/>
            </a:lvl6pPr>
          </a:lstStyle>
          <a:p>
            <a:pPr lvl="0"/>
            <a:r>
              <a:rPr lang="en-US" dirty="0"/>
              <a:t>Bulleted subtitle (Arial 24pt)</a:t>
            </a:r>
          </a:p>
          <a:p>
            <a:pPr lvl="1"/>
            <a:r>
              <a:rPr lang="en-US" dirty="0"/>
              <a:t>Subtitle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2"/>
            <a:r>
              <a:rPr lang="en-US" dirty="0"/>
              <a:t>Bulleted slide body text (Arial 16pt)</a:t>
            </a:r>
          </a:p>
          <a:p>
            <a:pPr lvl="3"/>
            <a:r>
              <a:rPr lang="en-US" dirty="0"/>
              <a:t>Body text</a:t>
            </a:r>
            <a:br>
              <a:rPr lang="en-US" dirty="0"/>
            </a:br>
            <a:r>
              <a:rPr lang="en-US" dirty="0"/>
              <a:t>(Arial 24pt)</a:t>
            </a:r>
          </a:p>
          <a:p>
            <a:pPr lvl="4"/>
            <a:r>
              <a:rPr lang="en-US" dirty="0"/>
              <a:t>Bulleted source</a:t>
            </a:r>
            <a:br>
              <a:rPr lang="en-US" dirty="0"/>
            </a:br>
            <a:r>
              <a:rPr lang="en-US" dirty="0"/>
              <a:t>(Arial 20pt)</a:t>
            </a:r>
          </a:p>
          <a:p>
            <a:pPr lvl="5"/>
            <a:r>
              <a:rPr lang="en-US" dirty="0"/>
              <a:t>Source (Arial 16pt)</a:t>
            </a:r>
            <a:endParaRPr lang="en-GB" dirty="0"/>
          </a:p>
        </p:txBody>
      </p:sp>
      <p:sp>
        <p:nvSpPr>
          <p:cNvPr id="12" name="Picture Placeholder 11"/>
          <p:cNvSpPr>
            <a:spLocks noGrp="1" noChangeAspect="1"/>
          </p:cNvSpPr>
          <p:nvPr>
            <p:ph type="pic" sz="quarter" idx="14"/>
          </p:nvPr>
        </p:nvSpPr>
        <p:spPr>
          <a:xfrm>
            <a:off x="468000" y="1752600"/>
            <a:ext cx="8236031" cy="46291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576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298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rt and title slide">
    <p:bg>
      <p:bgPr>
        <a:solidFill>
          <a:srgbClr val="1227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/>
          <p:cNvSpPr>
            <a:spLocks noGrp="1"/>
          </p:cNvSpPr>
          <p:nvPr>
            <p:ph type="chart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E7E6E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55296" y="0"/>
            <a:ext cx="11278800" cy="289560"/>
          </a:xfrm>
          <a:prstGeom prst="rect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600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81751"/>
            <a:ext cx="2593975" cy="382269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1174" y="6381751"/>
            <a:ext cx="6096001" cy="382270"/>
          </a:xfrm>
        </p:spPr>
        <p:txBody>
          <a:bodyPr/>
          <a:lstStyle/>
          <a:p>
            <a:r>
              <a:rPr lang="en-GB"/>
              <a:t>Insert document classification (edit via 'Header &amp; Footer')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68000" y="6381750"/>
            <a:ext cx="1066800" cy="382270"/>
          </a:xfrm>
        </p:spPr>
        <p:txBody>
          <a:bodyPr/>
          <a:lstStyle/>
          <a:p>
            <a:fld id="{B0B34E4B-25F1-4D72-B319-B9B5A0ABC919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5296" y="6764020"/>
            <a:ext cx="11278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8000" y="1752600"/>
            <a:ext cx="11277600" cy="462915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50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00" y="457200"/>
            <a:ext cx="11277600" cy="912814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83971"/>
            <a:ext cx="2593975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51175" y="6383971"/>
            <a:ext cx="609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Insert document classification (edit via 'Header &amp; Footer')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383971"/>
            <a:ext cx="1060450" cy="36957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0B34E4B-25F1-4D72-B319-B9B5A0ABC91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0" name="Rectangle 39"/>
          <p:cNvSpPr/>
          <p:nvPr/>
        </p:nvSpPr>
        <p:spPr>
          <a:xfrm>
            <a:off x="455296" y="0"/>
            <a:ext cx="6508722" cy="2895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964018" y="0"/>
            <a:ext cx="2858162" cy="2895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 userDrawn="1"/>
        </p:nvSpPr>
        <p:spPr>
          <a:xfrm>
            <a:off x="9822180" y="0"/>
            <a:ext cx="1912620" cy="289560"/>
          </a:xfrm>
          <a:prstGeom prst="rect">
            <a:avLst/>
          </a:prstGeom>
          <a:solidFill>
            <a:srgbClr val="77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000" y="1752599"/>
            <a:ext cx="11277600" cy="46270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06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16" r:id="rId2"/>
    <p:sldLayoutId id="2147483732" r:id="rId3"/>
    <p:sldLayoutId id="2147483717" r:id="rId4"/>
    <p:sldLayoutId id="2147483718" r:id="rId5"/>
    <p:sldLayoutId id="2147483719" r:id="rId6"/>
    <p:sldLayoutId id="2147483720" r:id="rId7"/>
    <p:sldLayoutId id="2147483734" r:id="rId8"/>
    <p:sldLayoutId id="2147483721" r:id="rId9"/>
    <p:sldLayoutId id="2147483722" r:id="rId10"/>
    <p:sldLayoutId id="2147483723" r:id="rId11"/>
    <p:sldLayoutId id="2147483733" r:id="rId12"/>
    <p:sldLayoutId id="2147483725" r:id="rId13"/>
    <p:sldLayoutId id="2147483726" r:id="rId14"/>
    <p:sldLayoutId id="2147483727" r:id="rId15"/>
    <p:sldLayoutId id="2147483728" r:id="rId16"/>
    <p:sldLayoutId id="2147483747" r:id="rId17"/>
    <p:sldLayoutId id="2147483731" r:id="rId18"/>
    <p:sldLayoutId id="2147483739" r:id="rId19"/>
    <p:sldLayoutId id="2147483748" r:id="rId20"/>
  </p:sldLayoutIdLst>
  <p:hf sldNum="0" hdr="0" dt="0"/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lang="en-GB" sz="2800" b="1" kern="1200" baseline="0" noProof="0" dirty="0">
          <a:solidFill>
            <a:srgbClr val="12273F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88000" marR="0" indent="-28800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600"/>
        </a:spcAft>
        <a:buClrTx/>
        <a:buSzTx/>
        <a:buFont typeface="Arial" panose="020B0604020202020204" pitchFamily="34" charset="0"/>
        <a:buChar char="•"/>
        <a:tabLst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7pPr>
      <a:lvl8pPr marL="0" indent="0" algn="ctr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9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863">
          <p15:clr>
            <a:srgbClr val="F26B43"/>
          </p15:clr>
        </p15:guide>
        <p15:guide id="4" orient="horz" pos="1727">
          <p15:clr>
            <a:srgbClr val="F26B43"/>
          </p15:clr>
        </p15:guide>
        <p15:guide id="5" orient="horz" pos="3456">
          <p15:clr>
            <a:srgbClr val="F26B43"/>
          </p15:clr>
        </p15:guide>
        <p15:guide id="6" pos="4802">
          <p15:clr>
            <a:srgbClr val="F26B43"/>
          </p15:clr>
        </p15:guide>
        <p15:guide id="7" pos="5762">
          <p15:clr>
            <a:srgbClr val="F26B43"/>
          </p15:clr>
        </p15:guide>
        <p15:guide id="8" pos="6720">
          <p15:clr>
            <a:srgbClr val="F26B43"/>
          </p15:clr>
        </p15:guide>
        <p15:guide id="9" pos="7392">
          <p15:clr>
            <a:srgbClr val="F26B43"/>
          </p15:clr>
        </p15:guide>
        <p15:guide id="10" orient="horz" pos="288">
          <p15:clr>
            <a:srgbClr val="F26B43"/>
          </p15:clr>
        </p15:guide>
        <p15:guide id="11" orient="horz" pos="4020">
          <p15:clr>
            <a:srgbClr val="F26B43"/>
          </p15:clr>
        </p15:guide>
        <p15:guide id="12" pos="2880">
          <p15:clr>
            <a:srgbClr val="F26B43"/>
          </p15:clr>
        </p15:guide>
        <p15:guide id="13" pos="1922">
          <p15:clr>
            <a:srgbClr val="F26B43"/>
          </p15:clr>
        </p15:guide>
        <p15:guide id="14" pos="960">
          <p15:clr>
            <a:srgbClr val="F26B43"/>
          </p15:clr>
        </p15:guide>
        <p15:guide id="15" pos="288">
          <p15:clr>
            <a:srgbClr val="F26B43"/>
          </p15:clr>
        </p15:guide>
        <p15:guide id="16" pos="6560">
          <p15:clr>
            <a:srgbClr val="F26B43"/>
          </p15:clr>
        </p15:guide>
        <p15:guide id="18" orient="horz" pos="110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>
          <a:xfrm>
            <a:off x="338203" y="1752600"/>
            <a:ext cx="7325340" cy="4046951"/>
          </a:xfrm>
        </p:spPr>
        <p:txBody>
          <a:bodyPr/>
          <a:lstStyle/>
          <a:p>
            <a:r>
              <a:rPr lang="en-GB" b="0" dirty="0"/>
              <a:t>Financial Stability Report</a:t>
            </a:r>
            <a:br>
              <a:rPr lang="en-GB" b="0" dirty="0"/>
            </a:br>
            <a:r>
              <a:rPr lang="en-GB" b="0" dirty="0"/>
              <a:t>July 2026</a:t>
            </a:r>
          </a:p>
          <a:p>
            <a:r>
              <a:rPr lang="en-GB" dirty="0"/>
              <a:t>Box C: Developments in significant risk transfer activity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886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CA6C7F-B24C-CE3C-AD00-593C72F14BBA}"/>
              </a:ext>
            </a:extLst>
          </p:cNvPr>
          <p:cNvSpPr txBox="1"/>
          <p:nvPr/>
        </p:nvSpPr>
        <p:spPr>
          <a:xfrm>
            <a:off x="389603" y="417177"/>
            <a:ext cx="107269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Chart A: Major UK banks’ use of significant risk transfers has increased in recent years</a:t>
            </a:r>
          </a:p>
          <a:p>
            <a:r>
              <a:rPr lang="en-GB" sz="2400" dirty="0">
                <a:solidFill>
                  <a:srgbClr val="12273F"/>
                </a:solidFill>
                <a:latin typeface="Century Gothic" panose="020B0502020202020204" pitchFamily="34" charset="0"/>
                <a:ea typeface="+mj-ea"/>
                <a:cs typeface="+mj-cs"/>
              </a:rPr>
              <a:t>Major UK banks’ annual SRT issuance, by underlying portfolio size (£ billions)</a:t>
            </a:r>
          </a:p>
          <a:p>
            <a:endParaRPr lang="en-GB" sz="2400" baseline="30000" dirty="0">
              <a:solidFill>
                <a:srgbClr val="12273F"/>
              </a:solidFill>
              <a:latin typeface="Century Gothic" panose="020B0502020202020204" pitchFamily="34" charset="0"/>
              <a:ea typeface="+mj-ea"/>
              <a:cs typeface="+mj-cs"/>
            </a:endParaRPr>
          </a:p>
        </p:txBody>
      </p:sp>
      <p:pic>
        <p:nvPicPr>
          <p:cNvPr id="4" name="Picture 3" descr="This chart has bars representing major UK banks' annual SRT issuance">
            <a:extLst>
              <a:ext uri="{FF2B5EF4-FFF2-40B4-BE49-F238E27FC236}">
                <a16:creationId xmlns:a16="http://schemas.microsoft.com/office/drawing/2014/main" id="{A977149F-96BA-4993-62EB-C44CF8A8E5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4277" y="2409772"/>
            <a:ext cx="9038184" cy="3937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607"/>
      </p:ext>
    </p:extLst>
  </p:cSld>
  <p:clrMapOvr>
    <a:masterClrMapping/>
  </p:clrMapOvr>
</p:sld>
</file>

<file path=ppt/theme/theme1.xml><?xml version="1.0" encoding="utf-8"?>
<a:theme xmlns:a="http://schemas.openxmlformats.org/drawingml/2006/main" name="Bank LINKS Template">
  <a:themeElements>
    <a:clrScheme name="Custom 36">
      <a:dk1>
        <a:srgbClr val="000000"/>
      </a:dk1>
      <a:lt1>
        <a:srgbClr val="FFFFFF"/>
      </a:lt1>
      <a:dk2>
        <a:srgbClr val="12273F"/>
      </a:dk2>
      <a:lt2>
        <a:srgbClr val="C4C9CF"/>
      </a:lt2>
      <a:accent1>
        <a:srgbClr val="3CD7D9"/>
      </a:accent1>
      <a:accent2>
        <a:srgbClr val="FF7300"/>
      </a:accent2>
      <a:accent3>
        <a:srgbClr val="9E71FE"/>
      </a:accent3>
      <a:accent4>
        <a:srgbClr val="D4AF37"/>
      </a:accent4>
      <a:accent5>
        <a:srgbClr val="A5D700"/>
      </a:accent5>
      <a:accent6>
        <a:srgbClr val="FF50C8"/>
      </a:accent6>
      <a:hlink>
        <a:srgbClr val="12273F"/>
      </a:hlink>
      <a:folHlink>
        <a:srgbClr val="12273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C8797C4-FC2F-4216-AD9C-FDABC6DC8776}" vid="{62B0646B-5409-4ACD-8C0E-BF2B78D36D6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943056AE7E8A4BB820FF6BAB34CCF1" ma:contentTypeVersion="4" ma:contentTypeDescription="Create a new document." ma:contentTypeScope="" ma:versionID="7b0cd639bb1812676adfaa0e356cc5a4">
  <xsd:schema xmlns:xsd="http://www.w3.org/2001/XMLSchema" xmlns:xs="http://www.w3.org/2001/XMLSchema" xmlns:p="http://schemas.microsoft.com/office/2006/metadata/properties" xmlns:ns2="c48b3328-1ced-406d-afe5-519b6c1f4803" targetNamespace="http://schemas.microsoft.com/office/2006/metadata/properties" ma:root="true" ma:fieldsID="318af3d9f65e13ced4657c3f7de9f7ba" ns2:_="">
    <xsd:import namespace="c48b3328-1ced-406d-afe5-519b6c1f480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8b3328-1ced-406d-afe5-519b6c1f48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DE6B346-8C10-4A60-84D7-FDB73415A8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7CE93E-C295-4D3C-8DFF-CAD5241CEF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9381780-38FF-4648-9131-D979FE4F84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8b3328-1ced-406d-afe5-519b6c1f48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BOE-Official Template A</Template>
  <TotalTime>68</TotalTime>
  <Words>55</Words>
  <Application>Microsoft Office PowerPoint</Application>
  <PresentationFormat>Widescreen</PresentationFormat>
  <Paragraphs>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Century Gothic</vt:lpstr>
      <vt:lpstr>Bank LINKS Template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Williams, Maddy</dc:creator>
  <cp:lastModifiedBy>Horton, Rebecca</cp:lastModifiedBy>
  <cp:revision>12</cp:revision>
  <dcterms:created xsi:type="dcterms:W3CDTF">2025-07-08T14:17:36Z</dcterms:created>
  <dcterms:modified xsi:type="dcterms:W3CDTF">2026-07-20T11:54:44Z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0x01010087943056AE7E8A4BB820FF6BAB34CCF1</vt:lpwstr>
  </property>
  <property fmtid="{D5CDD505-2E9C-101B-9397-08002B2CF9AE}" pid="3" name="MSIP_Label_39954ef6-1bb2-435d-961b-7815a1a98357_Enabled">
    <vt:lpwstr>true</vt:lpwstr>
  </property>
  <property fmtid="{D5CDD505-2E9C-101B-9397-08002B2CF9AE}" pid="4" name="MSIP_Label_39954ef6-1bb2-435d-961b-7815a1a98357_SetDate">
    <vt:lpwstr>2026-07-20T11:54:38Z</vt:lpwstr>
  </property>
  <property fmtid="{D5CDD505-2E9C-101B-9397-08002B2CF9AE}" pid="5" name="MSIP_Label_39954ef6-1bb2-435d-961b-7815a1a98357_Method">
    <vt:lpwstr>Privileged</vt:lpwstr>
  </property>
  <property fmtid="{D5CDD505-2E9C-101B-9397-08002B2CF9AE}" pid="6" name="MSIP_Label_39954ef6-1bb2-435d-961b-7815a1a98357_Name">
    <vt:lpwstr>Official_Blue</vt:lpwstr>
  </property>
  <property fmtid="{D5CDD505-2E9C-101B-9397-08002B2CF9AE}" pid="7" name="MSIP_Label_39954ef6-1bb2-435d-961b-7815a1a98357_SiteId">
    <vt:lpwstr>4b845bdd-4872-4d8c-8b5e-077db08774cc</vt:lpwstr>
  </property>
  <property fmtid="{D5CDD505-2E9C-101B-9397-08002B2CF9AE}" pid="8" name="MSIP_Label_39954ef6-1bb2-435d-961b-7815a1a98357_ActionId">
    <vt:lpwstr>663e8963-8a39-4218-a106-a6184e76a24a</vt:lpwstr>
  </property>
  <property fmtid="{D5CDD505-2E9C-101B-9397-08002B2CF9AE}" pid="9" name="MSIP_Label_39954ef6-1bb2-435d-961b-7815a1a98357_ContentBits">
    <vt:lpwstr>1</vt:lpwstr>
  </property>
  <property fmtid="{D5CDD505-2E9C-101B-9397-08002B2CF9AE}" pid="10" name="MSIP_Label_39954ef6-1bb2-435d-961b-7815a1a98357_Tag">
    <vt:lpwstr>10, 0, 1, 1</vt:lpwstr>
  </property>
</Properties>
</file>