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11"/>
  </p:notesMasterIdLst>
  <p:sldIdLst>
    <p:sldId id="415" r:id="rId5"/>
    <p:sldId id="416" r:id="rId6"/>
    <p:sldId id="417" r:id="rId7"/>
    <p:sldId id="418" r:id="rId8"/>
    <p:sldId id="419" r:id="rId9"/>
    <p:sldId id="42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68912" autoAdjust="0"/>
  </p:normalViewPr>
  <p:slideViewPr>
    <p:cSldViewPr snapToGrid="0" showGuides="1">
      <p:cViewPr varScale="1">
        <p:scale>
          <a:sx n="72" d="100"/>
          <a:sy n="72" d="100"/>
        </p:scale>
        <p:origin x="1108" y="52"/>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rton, Rebecca" userId="248a0eb8-c4c6-4adc-b5e8-51984e9ed546" providerId="ADAL" clId="{993EEC13-8F0D-4229-9175-8D4C2BBBF3CF}"/>
    <pc:docChg chg="mod">
      <pc:chgData name="Horton, Rebecca" userId="248a0eb8-c4c6-4adc-b5e8-51984e9ed546" providerId="ADAL" clId="{993EEC13-8F0D-4229-9175-8D4C2BBBF3CF}" dt="2026-07-20T12:01:17.988" v="0" actId="33475"/>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20/07/2026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Financial Conduct Authority MiFID II data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This considers absolute net purchases by ISIN (purchase less sales) in market value terms at the time of the transaction, across each year and calculates the weighted average maturity of each sector. The time to maturity used in the calculation is the difference between each gilt’s maturity date and the start of the year displayed</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349152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C9061-76F6-A081-37F2-B92133D1D1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8042-2B12-BDE2-5D13-165C15CA64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E361CE-4909-B257-967C-C2597A2528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Financial Conduct Authority MiFID II data, Bloomberg Finance L.P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Realised volatility is calculated as the 10-day average of the high-low intraday range in the 10-year benchmark gilt yield.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CDD13B8-2BDC-0018-EC6B-ACCD60F680C6}"/>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721488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F41C2-DB82-2445-307C-98737917E4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188B39-C081-5A97-FD83-C2EBEEC4EA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B1A32E-D757-DD73-AFE0-2FA19148781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Sterling money market data (SMMD)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Latest data as of 25 June 2026. SMMD data and the sector classification are reviewed on an ongoing basis in order to continuously improve the quality and coverage of the data set.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C89F84C-0E42-B977-9FA2-5899F582390A}"/>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218968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82770-369B-4B79-3A4C-BE08BFD049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E618B9-C424-350A-9CA3-4518E67F9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52E6E4-204F-F200-F677-22E6051864A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ICE Futures Europe, Sterling money market data (SMMD)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Spikes seen in gilt futures open interest relate to contract roll periods.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(b) Correction made on 8 July to amend an error introduced when formatting this chart for online publication. The underlying data are unchanged, but the revised chart displays figures that are slightly lower than those initially published.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4315BC80-8C73-EF53-8743-9CE3AD02374F}"/>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676575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B3B6B-F5AF-1991-ACAE-7CFDE6960A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0BDA06-123B-373D-1B08-24A7F58838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F24497-5AD6-00FE-80CE-76BA2D47B47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ICE </a:t>
            </a:r>
            <a:r>
              <a:rPr lang="en-GB" sz="1800" dirty="0" err="1">
                <a:effectLst/>
                <a:latin typeface="Arial" panose="020B0604020202020204" pitchFamily="34" charset="0"/>
                <a:ea typeface="Calibri" panose="020F0502020204030204" pitchFamily="34" charset="0"/>
                <a:cs typeface="Calibri" panose="020F0502020204030204" pitchFamily="34" charset="0"/>
              </a:rPr>
              <a:t>BofAML</a:t>
            </a:r>
            <a:r>
              <a:rPr lang="en-GB" sz="1800" dirty="0">
                <a:effectLst/>
                <a:latin typeface="Arial" panose="020B0604020202020204" pitchFamily="34" charset="0"/>
                <a:ea typeface="Calibri" panose="020F0502020204030204" pitchFamily="34" charset="0"/>
                <a:cs typeface="Calibri" panose="020F0502020204030204" pitchFamily="34" charset="0"/>
              </a:rPr>
              <a:t> and Bank calculations.</a:t>
            </a: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82B6A3FE-5FB3-3BC5-DA4B-B5FC8A4B2B72}"/>
              </a:ext>
            </a:extLst>
          </p:cNvPr>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31966568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b="0" dirty="0"/>
              <a:t>Section 4: </a:t>
            </a:r>
            <a:r>
              <a:rPr lang="en-GB" dirty="0"/>
              <a:t>The resilience of market-based finance</a:t>
            </a: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497149" y="306132"/>
            <a:ext cx="11549584" cy="156966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4.1: The preferred maturities of the gilt investor base have shifted shorter</a:t>
            </a:r>
          </a:p>
          <a:p>
            <a:r>
              <a:rPr lang="en-GB" sz="2400" dirty="0">
                <a:solidFill>
                  <a:srgbClr val="12273F"/>
                </a:solidFill>
                <a:latin typeface="Century Gothic" panose="020B0502020202020204" pitchFamily="34" charset="0"/>
                <a:ea typeface="+mj-ea"/>
                <a:cs typeface="+mj-cs"/>
              </a:rPr>
              <a:t>Weighted average maturity of net purchases, by investor type</a:t>
            </a:r>
            <a:r>
              <a:rPr lang="en-GB" sz="2400" baseline="30000" dirty="0">
                <a:solidFill>
                  <a:srgbClr val="12273F"/>
                </a:solidFill>
                <a:latin typeface="Century Gothic" panose="020B0502020202020204" pitchFamily="34" charset="0"/>
                <a:ea typeface="+mj-ea"/>
                <a:cs typeface="+mj-cs"/>
              </a:rPr>
              <a:t> (a)</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The weighted average maturity of gilt net purchases across the majority of the investor base (including pension funds, LDI, asset managers and hedge funds) has shifted shorter since 2018.">
            <a:extLst>
              <a:ext uri="{FF2B5EF4-FFF2-40B4-BE49-F238E27FC236}">
                <a16:creationId xmlns:a16="http://schemas.microsoft.com/office/drawing/2014/main" id="{5B1F13E8-9258-A114-F810-FBED94D414D7}"/>
              </a:ext>
            </a:extLst>
          </p:cNvPr>
          <p:cNvPicPr>
            <a:picLocks noChangeAspect="1"/>
          </p:cNvPicPr>
          <p:nvPr/>
        </p:nvPicPr>
        <p:blipFill>
          <a:blip r:embed="rId3"/>
          <a:stretch>
            <a:fillRect/>
          </a:stretch>
        </p:blipFill>
        <p:spPr>
          <a:xfrm>
            <a:off x="2695870" y="1645211"/>
            <a:ext cx="6800260" cy="5043867"/>
          </a:xfrm>
          <a:prstGeom prst="rect">
            <a:avLst/>
          </a:prstGeom>
        </p:spPr>
      </p:pic>
    </p:spTree>
    <p:extLst>
      <p:ext uri="{BB962C8B-B14F-4D97-AF65-F5344CB8AC3E}">
        <p14:creationId xmlns:p14="http://schemas.microsoft.com/office/powerpoint/2010/main" val="4259666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80B91-E03F-0564-FB97-85A46D1B8CA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6CCF1FE-3E72-FCF4-1933-1EC75E1B02F0}"/>
              </a:ext>
            </a:extLst>
          </p:cNvPr>
          <p:cNvSpPr txBox="1"/>
          <p:nvPr/>
        </p:nvSpPr>
        <p:spPr>
          <a:xfrm>
            <a:off x="585926" y="257379"/>
            <a:ext cx="11699194" cy="163121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4.2: The gilt market has remained resilient</a:t>
            </a:r>
          </a:p>
          <a:p>
            <a:r>
              <a:rPr lang="en-GB" sz="2400" dirty="0">
                <a:solidFill>
                  <a:srgbClr val="12273F"/>
                </a:solidFill>
                <a:latin typeface="Century Gothic" panose="020B0502020202020204" pitchFamily="34" charset="0"/>
                <a:ea typeface="+mj-ea"/>
                <a:cs typeface="+mj-cs"/>
              </a:rPr>
              <a:t>Weekly gilt volume across sectors (top panel); and bid-offer spread versus realised volatility for the 10-year benchmark gilt (10-day rolling measure) (bottom panel) </a:t>
            </a:r>
            <a:r>
              <a:rPr lang="en-GB" sz="2400" baseline="30000" dirty="0">
                <a:solidFill>
                  <a:srgbClr val="12273F"/>
                </a:solidFill>
                <a:latin typeface="Century Gothic" panose="020B0502020202020204" pitchFamily="34" charset="0"/>
                <a:ea typeface="+mj-ea"/>
                <a:cs typeface="+mj-cs"/>
              </a:rPr>
              <a:t>(a)</a:t>
            </a:r>
          </a:p>
        </p:txBody>
      </p:sp>
      <p:pic>
        <p:nvPicPr>
          <p:cNvPr id="5" name="Picture 4" descr="Gilt volumes were elevated throughout March and April but they remained below the levels observed during the April 2025 tariff announcements and the Autumn 2022 LDI episode (top panel); Chart showing bid-ask spreads for the 10-year yield, comparing across different stress time periods, the autumn 2022 LDI stress was much more severe than the recent Middle East conflict (bottom panel).">
            <a:extLst>
              <a:ext uri="{FF2B5EF4-FFF2-40B4-BE49-F238E27FC236}">
                <a16:creationId xmlns:a16="http://schemas.microsoft.com/office/drawing/2014/main" id="{A0579984-18AF-2D36-BD4A-3FA77304FA00}"/>
              </a:ext>
            </a:extLst>
          </p:cNvPr>
          <p:cNvPicPr>
            <a:picLocks noChangeAspect="1"/>
          </p:cNvPicPr>
          <p:nvPr/>
        </p:nvPicPr>
        <p:blipFill>
          <a:blip r:embed="rId3"/>
          <a:stretch>
            <a:fillRect/>
          </a:stretch>
        </p:blipFill>
        <p:spPr>
          <a:xfrm>
            <a:off x="3603517" y="1460479"/>
            <a:ext cx="5664011" cy="5140142"/>
          </a:xfrm>
          <a:prstGeom prst="rect">
            <a:avLst/>
          </a:prstGeom>
        </p:spPr>
      </p:pic>
    </p:spTree>
    <p:extLst>
      <p:ext uri="{BB962C8B-B14F-4D97-AF65-F5344CB8AC3E}">
        <p14:creationId xmlns:p14="http://schemas.microsoft.com/office/powerpoint/2010/main" val="1303284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88F50-612A-B981-99DF-CCA4E957C04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63F86C1-8636-35FD-B659-607AD48DCC30}"/>
              </a:ext>
            </a:extLst>
          </p:cNvPr>
          <p:cNvSpPr txBox="1"/>
          <p:nvPr/>
        </p:nvSpPr>
        <p:spPr>
          <a:xfrm>
            <a:off x="585926" y="257379"/>
            <a:ext cx="11699194" cy="1323439"/>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4.3: Hedge funds have reduced their net gilt repo borrowing, but it remains elevated by historical standards </a:t>
            </a:r>
          </a:p>
          <a:p>
            <a:r>
              <a:rPr lang="en-GB" sz="2400" dirty="0">
                <a:solidFill>
                  <a:srgbClr val="12273F"/>
                </a:solidFill>
                <a:latin typeface="Century Gothic" panose="020B0502020202020204" pitchFamily="34" charset="0"/>
                <a:ea typeface="+mj-ea"/>
                <a:cs typeface="+mj-cs"/>
              </a:rPr>
              <a:t>Net repo positioning across non-bank sectors</a:t>
            </a:r>
            <a:r>
              <a:rPr lang="en-GB" sz="2400" baseline="30000" dirty="0">
                <a:solidFill>
                  <a:srgbClr val="12273F"/>
                </a:solidFill>
                <a:latin typeface="Century Gothic" panose="020B0502020202020204" pitchFamily="34" charset="0"/>
                <a:ea typeface="+mj-ea"/>
                <a:cs typeface="+mj-cs"/>
              </a:rPr>
              <a:t> (a)</a:t>
            </a:r>
          </a:p>
        </p:txBody>
      </p:sp>
      <p:pic>
        <p:nvPicPr>
          <p:cNvPr id="4" name="Picture 3" descr="Hedge fund net borrowing in the gilt repo market remains elevated by historical standards. Their net gilt repo borrowing rose significantly from the start of 2024 to earlier this year, outpacing growth in other sectors. Since May, their net borrowing has continued to increase, following a drop that started before the conflict in the Middle East.">
            <a:extLst>
              <a:ext uri="{FF2B5EF4-FFF2-40B4-BE49-F238E27FC236}">
                <a16:creationId xmlns:a16="http://schemas.microsoft.com/office/drawing/2014/main" id="{C76D3CB4-9A8C-0188-C739-5D8666A8AC07}"/>
              </a:ext>
            </a:extLst>
          </p:cNvPr>
          <p:cNvPicPr>
            <a:picLocks noChangeAspect="1"/>
          </p:cNvPicPr>
          <p:nvPr/>
        </p:nvPicPr>
        <p:blipFill>
          <a:blip r:embed="rId3"/>
          <a:stretch>
            <a:fillRect/>
          </a:stretch>
        </p:blipFill>
        <p:spPr>
          <a:xfrm>
            <a:off x="1255356" y="1580817"/>
            <a:ext cx="9984727" cy="4860323"/>
          </a:xfrm>
          <a:prstGeom prst="rect">
            <a:avLst/>
          </a:prstGeom>
        </p:spPr>
      </p:pic>
    </p:spTree>
    <p:extLst>
      <p:ext uri="{BB962C8B-B14F-4D97-AF65-F5344CB8AC3E}">
        <p14:creationId xmlns:p14="http://schemas.microsoft.com/office/powerpoint/2010/main" val="1982315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30D3C-0AEA-49BD-B1CB-6C9A6E09276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E2B9376-F3FF-23CA-186D-1E258E0F0535}"/>
              </a:ext>
            </a:extLst>
          </p:cNvPr>
          <p:cNvSpPr txBox="1"/>
          <p:nvPr/>
        </p:nvSpPr>
        <p:spPr>
          <a:xfrm>
            <a:off x="585926" y="257379"/>
            <a:ext cx="11699194" cy="212365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4.4: Data suggests that hedge fund net gilt repo borrowing is related, at least in part, to the popularity of the cash-futures basis trade</a:t>
            </a:r>
          </a:p>
          <a:p>
            <a:r>
              <a:rPr lang="en-GB" sz="2400" dirty="0">
                <a:solidFill>
                  <a:srgbClr val="12273F"/>
                </a:solidFill>
                <a:latin typeface="Century Gothic" panose="020B0502020202020204" pitchFamily="34" charset="0"/>
                <a:ea typeface="+mj-ea"/>
                <a:cs typeface="+mj-cs"/>
              </a:rPr>
              <a:t>Change in hedge fund net gilt repo borrowing and gilt futures open interest since January 2024 </a:t>
            </a:r>
            <a:r>
              <a:rPr lang="en-GB" sz="2400" baseline="30000" dirty="0">
                <a:solidFill>
                  <a:srgbClr val="12273F"/>
                </a:solidFill>
                <a:latin typeface="Century Gothic" panose="020B0502020202020204" pitchFamily="34" charset="0"/>
                <a:ea typeface="+mj-ea"/>
                <a:cs typeface="+mj-cs"/>
              </a:rPr>
              <a:t>(a)</a:t>
            </a:r>
          </a:p>
        </p:txBody>
      </p:sp>
      <p:pic>
        <p:nvPicPr>
          <p:cNvPr id="4" name="Picture 3" descr="Hedge fund net gilt repo borrowing has grown alongside an increase in futures open interest since the start of 2024 until earlier this year. The recent fall in hedge fund net repo borrowing does not appear to have been accompanied by a material unwind of long gilt future positions, which remain high.">
            <a:extLst>
              <a:ext uri="{FF2B5EF4-FFF2-40B4-BE49-F238E27FC236}">
                <a16:creationId xmlns:a16="http://schemas.microsoft.com/office/drawing/2014/main" id="{14566E48-25C6-3CD7-4AAF-8CDEFEC5307C}"/>
              </a:ext>
            </a:extLst>
          </p:cNvPr>
          <p:cNvPicPr>
            <a:picLocks noChangeAspect="1"/>
          </p:cNvPicPr>
          <p:nvPr/>
        </p:nvPicPr>
        <p:blipFill>
          <a:blip r:embed="rId3"/>
          <a:stretch>
            <a:fillRect/>
          </a:stretch>
        </p:blipFill>
        <p:spPr>
          <a:xfrm>
            <a:off x="1873189" y="2381037"/>
            <a:ext cx="8657915" cy="4202169"/>
          </a:xfrm>
          <a:prstGeom prst="rect">
            <a:avLst/>
          </a:prstGeom>
        </p:spPr>
      </p:pic>
    </p:spTree>
    <p:extLst>
      <p:ext uri="{BB962C8B-B14F-4D97-AF65-F5344CB8AC3E}">
        <p14:creationId xmlns:p14="http://schemas.microsoft.com/office/powerpoint/2010/main" val="42834292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372DA-7662-8BA8-7BCE-E6E084E2C3E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5CB24F7-808D-D13A-47EF-C507E7DB9DF3}"/>
              </a:ext>
            </a:extLst>
          </p:cNvPr>
          <p:cNvSpPr txBox="1"/>
          <p:nvPr/>
        </p:nvSpPr>
        <p:spPr>
          <a:xfrm>
            <a:off x="585926" y="257379"/>
            <a:ext cx="11699194" cy="1323439"/>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4.5: The spread between the riskiest and safest high-yield debt has widened since the conflict began</a:t>
            </a:r>
          </a:p>
          <a:p>
            <a:r>
              <a:rPr lang="en-GB" sz="2400" dirty="0">
                <a:solidFill>
                  <a:srgbClr val="12273F"/>
                </a:solidFill>
                <a:latin typeface="Century Gothic" panose="020B0502020202020204" pitchFamily="34" charset="0"/>
                <a:ea typeface="+mj-ea"/>
                <a:cs typeface="+mj-cs"/>
              </a:rPr>
              <a:t>US high-yield spreads by rating bucket</a:t>
            </a:r>
          </a:p>
        </p:txBody>
      </p:sp>
      <p:pic>
        <p:nvPicPr>
          <p:cNvPr id="4" name="Picture 3" descr="The spread between lower-rated (CCC) and higher-rated (BBB) debt has widened in recent months, with 'CCC' spreads currently staying above and 'BBB' spreads below pre-conflict levels, reflecting concerns about the lowest rated corporates. ">
            <a:extLst>
              <a:ext uri="{FF2B5EF4-FFF2-40B4-BE49-F238E27FC236}">
                <a16:creationId xmlns:a16="http://schemas.microsoft.com/office/drawing/2014/main" id="{3214BECE-CE03-A3D6-3627-9C030F241008}"/>
              </a:ext>
            </a:extLst>
          </p:cNvPr>
          <p:cNvPicPr>
            <a:picLocks noChangeAspect="1"/>
          </p:cNvPicPr>
          <p:nvPr/>
        </p:nvPicPr>
        <p:blipFill>
          <a:blip r:embed="rId3"/>
          <a:stretch>
            <a:fillRect/>
          </a:stretch>
        </p:blipFill>
        <p:spPr>
          <a:xfrm>
            <a:off x="1255356" y="1534406"/>
            <a:ext cx="9681287" cy="5066215"/>
          </a:xfrm>
          <a:prstGeom prst="rect">
            <a:avLst/>
          </a:prstGeom>
        </p:spPr>
      </p:pic>
    </p:spTree>
    <p:extLst>
      <p:ext uri="{BB962C8B-B14F-4D97-AF65-F5344CB8AC3E}">
        <p14:creationId xmlns:p14="http://schemas.microsoft.com/office/powerpoint/2010/main" val="1610572972"/>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3.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93</TotalTime>
  <Words>436</Words>
  <Application>Microsoft Office PowerPoint</Application>
  <PresentationFormat>Widescreen</PresentationFormat>
  <Paragraphs>33</Paragraphs>
  <Slides>6</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Horton, Rebecca</cp:lastModifiedBy>
  <cp:revision>15</cp:revision>
  <dcterms:created xsi:type="dcterms:W3CDTF">2025-07-08T14:17:36Z</dcterms:created>
  <dcterms:modified xsi:type="dcterms:W3CDTF">2026-07-20T12:01:19Z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39954ef6-1bb2-435d-961b-7815a1a98357_Enabled">
    <vt:lpwstr>true</vt:lpwstr>
  </property>
  <property fmtid="{D5CDD505-2E9C-101B-9397-08002B2CF9AE}" pid="4" name="MSIP_Label_39954ef6-1bb2-435d-961b-7815a1a98357_SetDate">
    <vt:lpwstr>2026-07-20T12:01:17Z</vt:lpwstr>
  </property>
  <property fmtid="{D5CDD505-2E9C-101B-9397-08002B2CF9AE}" pid="5" name="MSIP_Label_39954ef6-1bb2-435d-961b-7815a1a98357_Method">
    <vt:lpwstr>Privileged</vt:lpwstr>
  </property>
  <property fmtid="{D5CDD505-2E9C-101B-9397-08002B2CF9AE}" pid="6" name="MSIP_Label_39954ef6-1bb2-435d-961b-7815a1a98357_Name">
    <vt:lpwstr>Official_Blue</vt:lpwstr>
  </property>
  <property fmtid="{D5CDD505-2E9C-101B-9397-08002B2CF9AE}" pid="7" name="MSIP_Label_39954ef6-1bb2-435d-961b-7815a1a98357_SiteId">
    <vt:lpwstr>4b845bdd-4872-4d8c-8b5e-077db08774cc</vt:lpwstr>
  </property>
  <property fmtid="{D5CDD505-2E9C-101B-9397-08002B2CF9AE}" pid="8" name="MSIP_Label_39954ef6-1bb2-435d-961b-7815a1a98357_ActionId">
    <vt:lpwstr>72d8d3a9-d727-4202-96a6-2be2af2dce64</vt:lpwstr>
  </property>
  <property fmtid="{D5CDD505-2E9C-101B-9397-08002B2CF9AE}" pid="9" name="MSIP_Label_39954ef6-1bb2-435d-961b-7815a1a98357_ContentBits">
    <vt:lpwstr>1</vt:lpwstr>
  </property>
  <property fmtid="{D5CDD505-2E9C-101B-9397-08002B2CF9AE}" pid="10" name="MSIP_Label_39954ef6-1bb2-435d-961b-7815a1a98357_Tag">
    <vt:lpwstr>10, 0, 1, 1</vt:lpwstr>
  </property>
</Properties>
</file>