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4"/>
  </p:sldMasterIdLst>
  <p:notesMasterIdLst>
    <p:notesMasterId r:id="rId9"/>
  </p:notesMasterIdLst>
  <p:sldIdLst>
    <p:sldId id="415" r:id="rId5"/>
    <p:sldId id="370" r:id="rId6"/>
    <p:sldId id="416" r:id="rId7"/>
    <p:sldId id="417"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4C9CF"/>
    <a:srgbClr val="E7E9EC"/>
    <a:srgbClr val="12273F"/>
    <a:srgbClr val="77E3E4"/>
    <a:srgbClr val="FE015B"/>
    <a:srgbClr val="3CD7D9"/>
    <a:srgbClr val="FF7300"/>
    <a:srgbClr val="9E71FE"/>
    <a:srgbClr val="D4AF37"/>
    <a:srgbClr val="A5D7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6" autoAdjust="0"/>
    <p:restoredTop sz="66753" autoAdjust="0"/>
  </p:normalViewPr>
  <p:slideViewPr>
    <p:cSldViewPr snapToGrid="0" showGuides="1">
      <p:cViewPr varScale="1">
        <p:scale>
          <a:sx n="70" d="100"/>
          <a:sy n="70" d="100"/>
        </p:scale>
        <p:origin x="1188" y="48"/>
      </p:cViewPr>
      <p:guideLst/>
    </p:cSldViewPr>
  </p:slideViewPr>
  <p:notesTextViewPr>
    <p:cViewPr>
      <p:scale>
        <a:sx n="3" d="2"/>
        <a:sy n="3" d="2"/>
      </p:scale>
      <p:origin x="0" y="0"/>
    </p:cViewPr>
  </p:notesTextViewPr>
  <p:sorterViewPr>
    <p:cViewPr>
      <p:scale>
        <a:sx n="100" d="100"/>
        <a:sy n="100" d="100"/>
      </p:scale>
      <p:origin x="0" y="-105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theme" Target="theme/theme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viewProps" Target="viewProps.xml"/><Relationship Id="rId5" Type="http://schemas.openxmlformats.org/officeDocument/2006/relationships/slide" Target="slides/slide1.xml"/><Relationship Id="rId1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40E002-B88B-4BB0-BA5A-919501F4FBF2}" type="datetimeFigureOut">
              <a:rPr lang="en-GB" smtClean="0"/>
              <a:t>20/07/2026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5E53B0-EFB7-4B0E-B012-E676534541B5}" type="slidenum">
              <a:rPr lang="en-GB" smtClean="0"/>
              <a:t>‹#›</a:t>
            </a:fld>
            <a:endParaRPr lang="en-GB"/>
          </a:p>
        </p:txBody>
      </p:sp>
    </p:spTree>
    <p:extLst>
      <p:ext uri="{BB962C8B-B14F-4D97-AF65-F5344CB8AC3E}">
        <p14:creationId xmlns:p14="http://schemas.microsoft.com/office/powerpoint/2010/main" val="2830667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F5E53B0-EFB7-4B0E-B012-E676534541B5}" type="slidenum">
              <a:rPr lang="en-GB" smtClean="0"/>
              <a:t>1</a:t>
            </a:fld>
            <a:endParaRPr lang="en-GB"/>
          </a:p>
        </p:txBody>
      </p:sp>
    </p:spTree>
    <p:extLst>
      <p:ext uri="{BB962C8B-B14F-4D97-AF65-F5344CB8AC3E}">
        <p14:creationId xmlns:p14="http://schemas.microsoft.com/office/powerpoint/2010/main" val="14648456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Sources: PM SWES Information Gathering Collection (covering the 17 participating AAMs) and Bank calculations.</a:t>
            </a:r>
          </a:p>
          <a:p>
            <a:r>
              <a:rPr lang="en-GB" sz="1200" kern="1200" dirty="0">
                <a:solidFill>
                  <a:schemeClr val="tx1"/>
                </a:solidFill>
                <a:effectLst/>
                <a:latin typeface="+mn-lt"/>
                <a:ea typeface="+mn-ea"/>
                <a:cs typeface="+mn-cs"/>
              </a:rPr>
              <a:t>(a) Excludes corporates with a negative reported EBITDA.</a:t>
            </a:r>
          </a:p>
          <a:p>
            <a:r>
              <a:rPr lang="en-GB" sz="1200" kern="1200" dirty="0">
                <a:solidFill>
                  <a:schemeClr val="tx1"/>
                </a:solidFill>
                <a:effectLst/>
                <a:latin typeface="+mn-lt"/>
                <a:ea typeface="+mn-ea"/>
                <a:cs typeface="+mn-cs"/>
              </a:rPr>
              <a:t>(b) Within the £0–£50 million range, the majority of corporates operate at over £10 million of reported EBITDA.</a:t>
            </a:r>
          </a:p>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2</a:t>
            </a:fld>
            <a:endParaRPr lang="en-GB"/>
          </a:p>
        </p:txBody>
      </p:sp>
    </p:spTree>
    <p:extLst>
      <p:ext uri="{BB962C8B-B14F-4D97-AF65-F5344CB8AC3E}">
        <p14:creationId xmlns:p14="http://schemas.microsoft.com/office/powerpoint/2010/main" val="8199767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EE3E54-EF99-900B-DBA6-82F2860D588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E9AF871-26BA-3016-982B-39333803404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9F9776B-9BF5-9A6D-4F04-DE8F51EACE7C}"/>
              </a:ext>
            </a:extLst>
          </p:cNvPr>
          <p:cNvSpPr>
            <a:spLocks noGrp="1"/>
          </p:cNvSpPr>
          <p:nvPr>
            <p:ph type="body" idx="1"/>
          </p:nvPr>
        </p:nvSpPr>
        <p:spPr/>
        <p:txBody>
          <a:bodyPr/>
          <a:lstStyle/>
          <a:p>
            <a:r>
              <a:rPr lang="en-GB" sz="1200" kern="1200" dirty="0">
                <a:solidFill>
                  <a:schemeClr val="tx1"/>
                </a:solidFill>
                <a:effectLst/>
                <a:latin typeface="+mn-lt"/>
                <a:ea typeface="+mn-ea"/>
                <a:cs typeface="+mn-cs"/>
              </a:rPr>
              <a:t>Sources: PM SWES Information Gathering Collection, Bloomberg Finance L.P and Bank calculations. PE and PC data are based on the information provided by participating AAMs.</a:t>
            </a:r>
          </a:p>
          <a:p>
            <a:r>
              <a:rPr lang="en-GB" sz="1200" kern="1200" dirty="0">
                <a:solidFill>
                  <a:schemeClr val="tx1"/>
                </a:solidFill>
                <a:effectLst/>
                <a:latin typeface="+mn-lt"/>
                <a:ea typeface="+mn-ea"/>
                <a:cs typeface="+mn-cs"/>
              </a:rPr>
              <a:t>(a) For PE and PC data, a UK corporate is defined as a corporate entity that has a UK operational or legal headquarters, or where the UK market is material to the corporate’s operations and/or performance; and sector classifications are based on the Global Industry Classification Standard (GICS).</a:t>
            </a:r>
          </a:p>
          <a:p>
            <a:r>
              <a:rPr lang="en-GB" sz="1200" kern="1200" dirty="0">
                <a:solidFill>
                  <a:schemeClr val="tx1"/>
                </a:solidFill>
                <a:effectLst/>
                <a:latin typeface="+mn-lt"/>
                <a:ea typeface="+mn-ea"/>
                <a:cs typeface="+mn-cs"/>
              </a:rPr>
              <a:t>(b) For high-yield bond and leveraged loan data, a UK corporate is defined by country of domicile; and sector classification is based on the Bloomberg Industry Classification Standard (BICS).</a:t>
            </a:r>
          </a:p>
          <a:p>
            <a:endParaRPr lang="en-GB"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CCCE62EA-3B0C-D100-C06D-6F8954488054}"/>
              </a:ext>
            </a:extLst>
          </p:cNvPr>
          <p:cNvSpPr>
            <a:spLocks noGrp="1"/>
          </p:cNvSpPr>
          <p:nvPr>
            <p:ph type="sldNum" sz="quarter" idx="10"/>
          </p:nvPr>
        </p:nvSpPr>
        <p:spPr/>
        <p:txBody>
          <a:bodyPr/>
          <a:lstStyle/>
          <a:p>
            <a:fld id="{B378B890-4368-41A1-A4CA-B95169D697D2}" type="slidenum">
              <a:rPr lang="en-GB" smtClean="0"/>
              <a:t>3</a:t>
            </a:fld>
            <a:endParaRPr lang="en-GB"/>
          </a:p>
        </p:txBody>
      </p:sp>
    </p:spTree>
    <p:extLst>
      <p:ext uri="{BB962C8B-B14F-4D97-AF65-F5344CB8AC3E}">
        <p14:creationId xmlns:p14="http://schemas.microsoft.com/office/powerpoint/2010/main" val="26277706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9B2518-6CC7-EFEB-16AB-9E12CE5BD19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36FA6F2-4B7F-8049-D637-D52B23B1973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173D250-2607-75D5-BDD0-6A9E538002C4}"/>
              </a:ext>
            </a:extLst>
          </p:cNvPr>
          <p:cNvSpPr>
            <a:spLocks noGrp="1"/>
          </p:cNvSpPr>
          <p:nvPr>
            <p:ph type="body" idx="1"/>
          </p:nvPr>
        </p:nvSpPr>
        <p:spPr/>
        <p:txBody>
          <a:bodyPr/>
          <a:lstStyle/>
          <a:p>
            <a:r>
              <a:rPr lang="en-GB" sz="1200" kern="1200" dirty="0">
                <a:solidFill>
                  <a:schemeClr val="tx1"/>
                </a:solidFill>
                <a:effectLst/>
                <a:latin typeface="+mn-lt"/>
                <a:ea typeface="+mn-ea"/>
                <a:cs typeface="+mn-cs"/>
              </a:rPr>
              <a:t>Sources: Bloomberg Finance L.P, PM SWES Information Gathering Collection and Bank calculations. PC data are based on the information provided by participating AAMs.</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(a) For PC data, a UK corporate is defined as a corporate entity that has a UK operational or legal headquarters, or where the UK market is material to the corporate’s operations and/or performance. For leveraged loan data, a UK corporate is defined by country of domicile.</a:t>
            </a:r>
          </a:p>
          <a:p>
            <a:r>
              <a:rPr lang="en-GB" sz="1200" kern="1200" dirty="0">
                <a:solidFill>
                  <a:schemeClr val="tx1"/>
                </a:solidFill>
                <a:effectLst/>
                <a:latin typeface="+mn-lt"/>
                <a:ea typeface="+mn-ea"/>
                <a:cs typeface="+mn-cs"/>
              </a:rPr>
              <a:t>(b) This chart is constructed using data from Bloomberg and PM SWES participants. The series presented in this chart differ somewhat from Chart 5.6 as (a) the private credit line uses data from firms participating in the PM SWES only, while the UK aggregate in Chart 5.6 is constructed from Pitchbook data; and (b) the bond and leveraged lending series in Chart 5.6 are based on data from LSEG matched with balance sheet data from Companies House so will incorporate different underlying assumptions and data coverage to align with analysis presented more broadly in Chapter 5. In addition, both lines in this chart cover financial corporates, whereas the data underlying Chart 5.6 exclude them.</a:t>
            </a:r>
          </a:p>
          <a:p>
            <a:endParaRPr lang="en-GB"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3EAB000B-A3FA-8597-3DFF-A22B819ED00E}"/>
              </a:ext>
            </a:extLst>
          </p:cNvPr>
          <p:cNvSpPr>
            <a:spLocks noGrp="1"/>
          </p:cNvSpPr>
          <p:nvPr>
            <p:ph type="sldNum" sz="quarter" idx="10"/>
          </p:nvPr>
        </p:nvSpPr>
        <p:spPr/>
        <p:txBody>
          <a:bodyPr/>
          <a:lstStyle/>
          <a:p>
            <a:fld id="{B378B890-4368-41A1-A4CA-B95169D697D2}" type="slidenum">
              <a:rPr lang="en-GB" smtClean="0"/>
              <a:t>4</a:t>
            </a:fld>
            <a:endParaRPr lang="en-GB"/>
          </a:p>
        </p:txBody>
      </p:sp>
    </p:spTree>
    <p:extLst>
      <p:ext uri="{BB962C8B-B14F-4D97-AF65-F5344CB8AC3E}">
        <p14:creationId xmlns:p14="http://schemas.microsoft.com/office/powerpoint/2010/main" val="357743300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3_Dark Blue Cover">
    <p:bg>
      <p:bgPr>
        <a:solidFill>
          <a:srgbClr val="12273F"/>
        </a:solidFill>
        <a:effectLst/>
      </p:bgPr>
    </p:bg>
    <p:spTree>
      <p:nvGrpSpPr>
        <p:cNvPr id="1" name=""/>
        <p:cNvGrpSpPr/>
        <p:nvPr/>
      </p:nvGrpSpPr>
      <p:grpSpPr>
        <a:xfrm>
          <a:off x="0" y="0"/>
          <a:ext cx="0" cy="0"/>
          <a:chOff x="0" y="0"/>
          <a:chExt cx="0" cy="0"/>
        </a:xfrm>
      </p:grpSpPr>
      <p:pic>
        <p:nvPicPr>
          <p:cNvPr id="6" name="Picture 5" descr="Close-up of a white fabric with a green light&#10;&#10;Description automatically generated">
            <a:extLst>
              <a:ext uri="{FF2B5EF4-FFF2-40B4-BE49-F238E27FC236}">
                <a16:creationId xmlns:a16="http://schemas.microsoft.com/office/drawing/2014/main" id="{3F520E31-0ABF-F368-554C-55A2C648D1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645365" y="0"/>
            <a:ext cx="4546635" cy="6858000"/>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2473309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lumn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5628000" cy="4629150"/>
          </a:xfrm>
          <a:prstGeom prst="rect">
            <a:avLst/>
          </a:prstGeom>
        </p:spPr>
        <p:txBody>
          <a:bodyPr rIns="180000"/>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Text Placeholder 12"/>
          <p:cNvSpPr>
            <a:spLocks noGrp="1"/>
          </p:cNvSpPr>
          <p:nvPr>
            <p:ph type="body" sz="quarter" idx="14" hasCustomPrompt="1"/>
          </p:nvPr>
        </p:nvSpPr>
        <p:spPr>
          <a:xfrm>
            <a:off x="6111306" y="1752600"/>
            <a:ext cx="5622790" cy="4629150"/>
          </a:xfrm>
          <a:prstGeom prst="rect">
            <a:avLst/>
          </a:prstGeom>
        </p:spPr>
        <p:txBody>
          <a:bodyPr rIns="180000"/>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2176156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Narrow bullete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16" hasCustomPrompt="1"/>
          </p:nvPr>
        </p:nvSpPr>
        <p:spPr>
          <a:xfrm>
            <a:off x="3051175" y="1752600"/>
            <a:ext cx="6096000" cy="4629150"/>
          </a:xfrm>
        </p:spPr>
        <p:txBody>
          <a:bodyPr/>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33414952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Wide bullete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16" hasCustomPrompt="1"/>
          </p:nvPr>
        </p:nvSpPr>
        <p:spPr>
          <a:xfrm>
            <a:off x="1524000" y="1752600"/>
            <a:ext cx="9144000" cy="4629150"/>
          </a:xfrm>
        </p:spPr>
        <p:txBody>
          <a:bodyPr/>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61088126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7" name="Picture Placeholder 6"/>
          <p:cNvSpPr>
            <a:spLocks noGrp="1"/>
          </p:cNvSpPr>
          <p:nvPr>
            <p:ph type="pic" sz="quarter" idx="18"/>
          </p:nvPr>
        </p:nvSpPr>
        <p:spPr>
          <a:xfrm>
            <a:off x="468000" y="1761172"/>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3" name="Picture Placeholder 6"/>
          <p:cNvSpPr>
            <a:spLocks noGrp="1"/>
          </p:cNvSpPr>
          <p:nvPr>
            <p:ph type="pic" sz="quarter" idx="19"/>
          </p:nvPr>
        </p:nvSpPr>
        <p:spPr>
          <a:xfrm>
            <a:off x="6094696"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9" name="Text Placeholder 8"/>
          <p:cNvSpPr>
            <a:spLocks noGrp="1"/>
          </p:cNvSpPr>
          <p:nvPr>
            <p:ph type="body" sz="quarter" idx="20" hasCustomPrompt="1"/>
          </p:nvPr>
        </p:nvSpPr>
        <p:spPr>
          <a:xfrm>
            <a:off x="468000" y="2741612"/>
            <a:ext cx="5626696" cy="3640137"/>
          </a:xfrm>
        </p:spPr>
        <p:txBody>
          <a:bodyPr rIns="180000"/>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Text Placeholder 11"/>
          <p:cNvSpPr>
            <a:spLocks noGrp="1"/>
          </p:cNvSpPr>
          <p:nvPr>
            <p:ph type="body" sz="quarter" idx="21" hasCustomPrompt="1"/>
          </p:nvPr>
        </p:nvSpPr>
        <p:spPr>
          <a:xfrm>
            <a:off x="6096000" y="2741613"/>
            <a:ext cx="5638096" cy="3640137"/>
          </a:xfrm>
        </p:spPr>
        <p:txBody>
          <a:bodyPr rIns="180000"/>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3760263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hree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6" name="Picture Placeholder 6"/>
          <p:cNvSpPr>
            <a:spLocks noGrp="1"/>
          </p:cNvSpPr>
          <p:nvPr>
            <p:ph type="pic" sz="quarter" idx="18"/>
          </p:nvPr>
        </p:nvSpPr>
        <p:spPr>
          <a:xfrm>
            <a:off x="1677913"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19" name="Picture Placeholder 6"/>
          <p:cNvSpPr>
            <a:spLocks noGrp="1"/>
          </p:cNvSpPr>
          <p:nvPr>
            <p:ph type="pic" sz="quarter" idx="19"/>
          </p:nvPr>
        </p:nvSpPr>
        <p:spPr>
          <a:xfrm>
            <a:off x="5624200"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20" name="Picture Placeholder 6"/>
          <p:cNvSpPr>
            <a:spLocks noGrp="1"/>
          </p:cNvSpPr>
          <p:nvPr>
            <p:ph type="pic" sz="quarter" idx="20"/>
          </p:nvPr>
        </p:nvSpPr>
        <p:spPr>
          <a:xfrm>
            <a:off x="9570488"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9" name="Text Placeholder 8"/>
          <p:cNvSpPr>
            <a:spLocks noGrp="1"/>
          </p:cNvSpPr>
          <p:nvPr>
            <p:ph type="body" sz="quarter" idx="21"/>
          </p:nvPr>
        </p:nvSpPr>
        <p:spPr>
          <a:xfrm>
            <a:off x="468313"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12" name="Text Placeholder 11"/>
          <p:cNvSpPr>
            <a:spLocks noGrp="1"/>
          </p:cNvSpPr>
          <p:nvPr>
            <p:ph type="body" sz="quarter" idx="22"/>
          </p:nvPr>
        </p:nvSpPr>
        <p:spPr>
          <a:xfrm>
            <a:off x="4414600"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14" name="Text Placeholder 13"/>
          <p:cNvSpPr>
            <a:spLocks noGrp="1"/>
          </p:cNvSpPr>
          <p:nvPr>
            <p:ph type="body" sz="quarter" idx="23"/>
          </p:nvPr>
        </p:nvSpPr>
        <p:spPr>
          <a:xfrm>
            <a:off x="8360888"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2913368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our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5" name="Picture Placeholder 6"/>
          <p:cNvSpPr>
            <a:spLocks noGrp="1"/>
          </p:cNvSpPr>
          <p:nvPr>
            <p:ph type="pic" sz="quarter" idx="18"/>
          </p:nvPr>
        </p:nvSpPr>
        <p:spPr>
          <a:xfrm>
            <a:off x="110191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7" name="Picture Placeholder 6"/>
          <p:cNvSpPr>
            <a:spLocks noGrp="1"/>
          </p:cNvSpPr>
          <p:nvPr>
            <p:ph type="pic" sz="quarter" idx="20"/>
          </p:nvPr>
        </p:nvSpPr>
        <p:spPr>
          <a:xfrm>
            <a:off x="1014465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8" name="Picture Placeholder 6"/>
          <p:cNvSpPr>
            <a:spLocks noGrp="1"/>
          </p:cNvSpPr>
          <p:nvPr>
            <p:ph type="pic" sz="quarter" idx="21"/>
          </p:nvPr>
        </p:nvSpPr>
        <p:spPr>
          <a:xfrm>
            <a:off x="4116160"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0" name="Picture Placeholder 6"/>
          <p:cNvSpPr>
            <a:spLocks noGrp="1"/>
          </p:cNvSpPr>
          <p:nvPr>
            <p:ph type="pic" sz="quarter" idx="22"/>
          </p:nvPr>
        </p:nvSpPr>
        <p:spPr>
          <a:xfrm>
            <a:off x="7130407"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23"/>
          </p:nvPr>
        </p:nvSpPr>
        <p:spPr>
          <a:xfrm>
            <a:off x="468313"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19" name="Text Placeholder 7"/>
          <p:cNvSpPr>
            <a:spLocks noGrp="1"/>
          </p:cNvSpPr>
          <p:nvPr>
            <p:ph type="body" sz="quarter" idx="24"/>
          </p:nvPr>
        </p:nvSpPr>
        <p:spPr>
          <a:xfrm>
            <a:off x="3482560"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1" name="Text Placeholder 7"/>
          <p:cNvSpPr>
            <a:spLocks noGrp="1"/>
          </p:cNvSpPr>
          <p:nvPr>
            <p:ph type="body" sz="quarter" idx="25"/>
          </p:nvPr>
        </p:nvSpPr>
        <p:spPr>
          <a:xfrm>
            <a:off x="6496807"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2" name="Text Placeholder 7"/>
          <p:cNvSpPr>
            <a:spLocks noGrp="1"/>
          </p:cNvSpPr>
          <p:nvPr>
            <p:ph type="body" sz="quarter" idx="26"/>
          </p:nvPr>
        </p:nvSpPr>
        <p:spPr>
          <a:xfrm>
            <a:off x="9511053"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54159561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ve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7" name="Picture Placeholder 6"/>
          <p:cNvSpPr>
            <a:spLocks noGrp="1"/>
          </p:cNvSpPr>
          <p:nvPr>
            <p:ph type="pic" sz="quarter" idx="18"/>
          </p:nvPr>
        </p:nvSpPr>
        <p:spPr>
          <a:xfrm>
            <a:off x="95791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8" name="Picture Placeholder 6"/>
          <p:cNvSpPr>
            <a:spLocks noGrp="1"/>
          </p:cNvSpPr>
          <p:nvPr>
            <p:ph type="pic" sz="quarter" idx="19"/>
          </p:nvPr>
        </p:nvSpPr>
        <p:spPr>
          <a:xfrm>
            <a:off x="5619157"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8" name="Picture Placeholder 6"/>
          <p:cNvSpPr>
            <a:spLocks noGrp="1"/>
          </p:cNvSpPr>
          <p:nvPr>
            <p:ph type="pic" sz="quarter" idx="20"/>
          </p:nvPr>
        </p:nvSpPr>
        <p:spPr>
          <a:xfrm>
            <a:off x="10280400"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9" name="Picture Placeholder 6"/>
          <p:cNvSpPr>
            <a:spLocks noGrp="1"/>
          </p:cNvSpPr>
          <p:nvPr>
            <p:ph type="pic" sz="quarter" idx="21"/>
          </p:nvPr>
        </p:nvSpPr>
        <p:spPr>
          <a:xfrm>
            <a:off x="3288535"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0" name="Picture Placeholder 6"/>
          <p:cNvSpPr>
            <a:spLocks noGrp="1"/>
          </p:cNvSpPr>
          <p:nvPr>
            <p:ph type="pic" sz="quarter" idx="22"/>
          </p:nvPr>
        </p:nvSpPr>
        <p:spPr>
          <a:xfrm>
            <a:off x="7949779"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23"/>
          </p:nvPr>
        </p:nvSpPr>
        <p:spPr>
          <a:xfrm>
            <a:off x="468313"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0" name="Text Placeholder 7"/>
          <p:cNvSpPr>
            <a:spLocks noGrp="1"/>
          </p:cNvSpPr>
          <p:nvPr>
            <p:ph type="body" sz="quarter" idx="24"/>
          </p:nvPr>
        </p:nvSpPr>
        <p:spPr>
          <a:xfrm>
            <a:off x="2798935"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1" name="Text Placeholder 7"/>
          <p:cNvSpPr>
            <a:spLocks noGrp="1"/>
          </p:cNvSpPr>
          <p:nvPr>
            <p:ph type="body" sz="quarter" idx="25"/>
          </p:nvPr>
        </p:nvSpPr>
        <p:spPr>
          <a:xfrm>
            <a:off x="5129557"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2" name="Text Placeholder 7"/>
          <p:cNvSpPr>
            <a:spLocks noGrp="1"/>
          </p:cNvSpPr>
          <p:nvPr>
            <p:ph type="body" sz="quarter" idx="26"/>
          </p:nvPr>
        </p:nvSpPr>
        <p:spPr>
          <a:xfrm>
            <a:off x="7460179"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3" name="Text Placeholder 7"/>
          <p:cNvSpPr>
            <a:spLocks noGrp="1"/>
          </p:cNvSpPr>
          <p:nvPr>
            <p:ph type="body" sz="quarter" idx="27"/>
          </p:nvPr>
        </p:nvSpPr>
        <p:spPr>
          <a:xfrm>
            <a:off x="9790800"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36026631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624615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rgbClr val="3CD7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solidFill>
                <a:latin typeface="Century Gothic" panose="020B0502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userDrawn="1">
            <p:ph type="dt" sz="half" idx="10"/>
          </p:nvPr>
        </p:nvSpPr>
        <p:spPr/>
        <p:txBody>
          <a:bodyPr/>
          <a:lstStyle/>
          <a:p>
            <a:endParaRPr lang="en-GB"/>
          </a:p>
        </p:txBody>
      </p:sp>
      <p:sp>
        <p:nvSpPr>
          <p:cNvPr id="5" name="Footer Placeholder 4"/>
          <p:cNvSpPr>
            <a:spLocks noGrp="1"/>
          </p:cNvSpPr>
          <p:nvPr userDrawn="1">
            <p:ph type="ftr" sz="quarter" idx="11"/>
          </p:nvPr>
        </p:nvSpPr>
        <p:spPr/>
        <p:txBody>
          <a:bodyPr/>
          <a:lstStyle/>
          <a:p>
            <a:r>
              <a:rPr lang="en-GB"/>
              <a:t>Insert document classification (edit via 'Header &amp; Footer')</a:t>
            </a:r>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34719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rgbClr val="12273F"/>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6093" b="9264"/>
          <a:stretch/>
        </p:blipFill>
        <p:spPr>
          <a:xfrm>
            <a:off x="0" y="-27214"/>
            <a:ext cx="12192000" cy="6879771"/>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127500" y="1441671"/>
            <a:ext cx="3942000" cy="3942000"/>
          </a:xfrm>
          <a:prstGeom prst="rect">
            <a:avLst/>
          </a:prstGeom>
        </p:spPr>
      </p:pic>
    </p:spTree>
    <p:extLst>
      <p:ext uri="{BB962C8B-B14F-4D97-AF65-F5344CB8AC3E}">
        <p14:creationId xmlns:p14="http://schemas.microsoft.com/office/powerpoint/2010/main" val="9100405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240711478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userDrawn="1">
  <p:cSld name="4_Dark Blue Cover">
    <p:bg>
      <p:bgPr>
        <a:solidFill>
          <a:srgbClr val="12273F"/>
        </a:solidFill>
        <a:effectLst/>
      </p:bgPr>
    </p:bg>
    <p:spTree>
      <p:nvGrpSpPr>
        <p:cNvPr id="1" name=""/>
        <p:cNvGrpSpPr/>
        <p:nvPr/>
      </p:nvGrpSpPr>
      <p:grpSpPr>
        <a:xfrm>
          <a:off x="0" y="0"/>
          <a:ext cx="0" cy="0"/>
          <a:chOff x="0" y="0"/>
          <a:chExt cx="0" cy="0"/>
        </a:xfrm>
      </p:grpSpPr>
      <p:pic>
        <p:nvPicPr>
          <p:cNvPr id="4" name="Picture 3" descr="A close-up of a book&#10;&#10;Description automatically generated with low confidence">
            <a:extLst>
              <a:ext uri="{FF2B5EF4-FFF2-40B4-BE49-F238E27FC236}">
                <a16:creationId xmlns:a16="http://schemas.microsoft.com/office/drawing/2014/main" id="{6C0E6650-DEBB-439E-B37D-7070FC26D35C}"/>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22255" r="33417"/>
          <a:stretch/>
        </p:blipFill>
        <p:spPr>
          <a:xfrm>
            <a:off x="7623174" y="0"/>
            <a:ext cx="4559808" cy="6858000"/>
          </a:xfrm>
          <a:prstGeom prst="rect">
            <a:avLst/>
          </a:prstGeom>
        </p:spPr>
      </p:pic>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7333490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Tabl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9" name="Table Placeholder 8"/>
          <p:cNvSpPr>
            <a:spLocks noGrp="1"/>
          </p:cNvSpPr>
          <p:nvPr>
            <p:ph type="tbl" sz="quarter" idx="13"/>
          </p:nvPr>
        </p:nvSpPr>
        <p:spPr>
          <a:xfrm>
            <a:off x="468000" y="1752283"/>
            <a:ext cx="11277600" cy="4629466"/>
          </a:xfrm>
          <a:prstGeom prst="rect">
            <a:avLst/>
          </a:prstGeom>
        </p:spPr>
        <p:txBody>
          <a:bodyPr/>
          <a:lstStyle/>
          <a:p>
            <a:r>
              <a:rPr lang="en-US"/>
              <a:t>Click icon to add table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6427944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mall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1175" y="1752600"/>
            <a:ext cx="86817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2131200"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22535826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edium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6100024" y="1752600"/>
            <a:ext cx="56349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5172146"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40208165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arge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9154103" y="1752600"/>
            <a:ext cx="257999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a:t>
            </a:r>
            <a:br>
              <a:rPr lang="en-US" dirty="0"/>
            </a:br>
            <a:r>
              <a:rPr lang="en-US" dirty="0"/>
              <a:t>(Arial 20pt)</a:t>
            </a:r>
          </a:p>
          <a:p>
            <a:pPr lvl="2"/>
            <a:r>
              <a:rPr lang="en-US" dirty="0"/>
              <a:t>Bulleted slide body text (Arial 16pt)</a:t>
            </a:r>
          </a:p>
          <a:p>
            <a:pPr lvl="3"/>
            <a:r>
              <a:rPr lang="en-US" dirty="0"/>
              <a:t>Body text</a:t>
            </a:r>
            <a:br>
              <a:rPr lang="en-US" dirty="0"/>
            </a:br>
            <a:r>
              <a:rPr lang="en-US" dirty="0"/>
              <a:t>(Arial 24pt)</a:t>
            </a:r>
          </a:p>
          <a:p>
            <a:pPr lvl="4"/>
            <a:r>
              <a:rPr lang="en-US" dirty="0"/>
              <a:t>Bulleted source</a:t>
            </a:r>
            <a:br>
              <a:rPr lang="en-US" dirty="0"/>
            </a:br>
            <a:r>
              <a:rPr lang="en-US" dirty="0"/>
              <a:t>(Arial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8236031"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32957675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hart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68000" y="1752600"/>
            <a:ext cx="11277600" cy="4629150"/>
          </a:xfrm>
          <a:prstGeom prst="rect">
            <a:avLst/>
          </a:prstGeom>
        </p:spPr>
        <p:txBody>
          <a:bodyPr/>
          <a:lstStyle>
            <a:lvl1pPr>
              <a:defRPr sz="2000"/>
            </a:lvl1pPr>
          </a:lstStyle>
          <a:p>
            <a:r>
              <a:rPr lang="en-US"/>
              <a:t>Click icon to add chart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37129804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1_Chart and title slide">
    <p:bg>
      <p:bgPr>
        <a:solidFill>
          <a:srgbClr val="12273F"/>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lvl1pPr>
              <a:defRPr>
                <a:solidFill>
                  <a:srgbClr val="E7E6E6"/>
                </a:solidFill>
              </a:defRPr>
            </a:lvl1pPr>
          </a:lstStyle>
          <a:p>
            <a:endParaRPr lang="en-GB" dirty="0"/>
          </a:p>
        </p:txBody>
      </p:sp>
      <p:sp>
        <p:nvSpPr>
          <p:cNvPr id="5" name="Footer Placeholder 4"/>
          <p:cNvSpPr>
            <a:spLocks noGrp="1"/>
          </p:cNvSpPr>
          <p:nvPr>
            <p:ph type="ftr" sz="quarter" idx="11"/>
          </p:nvPr>
        </p:nvSpPr>
        <p:spPr>
          <a:xfrm>
            <a:off x="3051174" y="6381751"/>
            <a:ext cx="6096001" cy="382270"/>
          </a:xfrm>
        </p:spPr>
        <p:txBody>
          <a:bodyPr/>
          <a:lstStyle>
            <a:lvl1pPr>
              <a:defRPr>
                <a:solidFill>
                  <a:srgbClr val="E7E6E6"/>
                </a:solidFill>
              </a:defRPr>
            </a:lvl1p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lvl1pPr>
              <a:defRPr>
                <a:solidFill>
                  <a:srgbClr val="E7E6E6"/>
                </a:solidFill>
              </a:defRPr>
            </a:lvl1pPr>
          </a:lstStyle>
          <a:p>
            <a:fld id="{B0B34E4B-25F1-4D72-B319-B9B5A0ABC919}" type="slidenum">
              <a:rPr lang="en-GB" smtClean="0"/>
              <a:pPr/>
              <a:t>‹#›</a:t>
            </a:fld>
            <a:endParaRPr lang="en-GB"/>
          </a:p>
        </p:txBody>
      </p:sp>
      <p:cxnSp>
        <p:nvCxnSpPr>
          <p:cNvPr id="11" name="Straight Connector 10"/>
          <p:cNvCxnSpPr/>
          <p:nvPr userDrawn="1"/>
        </p:nvCxnSpPr>
        <p:spPr>
          <a:xfrm>
            <a:off x="455296" y="6764020"/>
            <a:ext cx="1127880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68000" y="1752600"/>
            <a:ext cx="11277600" cy="4629150"/>
          </a:xfrm>
          <a:prstGeom prst="rect">
            <a:avLst/>
          </a:prstGeom>
        </p:spPr>
        <p:txBody>
          <a:bodyPr/>
          <a:lstStyle>
            <a:lvl1pPr>
              <a:defRPr sz="2000"/>
            </a:lvl1pPr>
          </a:lstStyle>
          <a:p>
            <a:r>
              <a:rPr lang="en-US"/>
              <a:t>Click icon to add chart</a:t>
            </a:r>
            <a:endParaRPr lang="en-GB" dirty="0"/>
          </a:p>
        </p:txBody>
      </p:sp>
      <p:sp>
        <p:nvSpPr>
          <p:cNvPr id="3" name="Title 2"/>
          <p:cNvSpPr>
            <a:spLocks noGrp="1"/>
          </p:cNvSpPr>
          <p:nvPr>
            <p:ph type="title"/>
          </p:nvPr>
        </p:nvSpPr>
        <p:spPr/>
        <p:txBody>
          <a:bodyPr/>
          <a:lstStyle>
            <a:lvl1pPr>
              <a:defRPr>
                <a:solidFill>
                  <a:srgbClr val="E7E6E6"/>
                </a:solidFill>
              </a:defRPr>
            </a:lvl1pPr>
          </a:lstStyle>
          <a:p>
            <a:r>
              <a:rPr lang="en-US"/>
              <a:t>Click to edit Master title style</a:t>
            </a:r>
            <a:endParaRPr lang="en-GB" dirty="0"/>
          </a:p>
        </p:txBody>
      </p:sp>
      <p:sp>
        <p:nvSpPr>
          <p:cNvPr id="8" name="Rectangle 7"/>
          <p:cNvSpPr/>
          <p:nvPr userDrawn="1"/>
        </p:nvSpPr>
        <p:spPr>
          <a:xfrm>
            <a:off x="455296" y="0"/>
            <a:ext cx="11278800" cy="289560"/>
          </a:xfrm>
          <a:prstGeom prst="rect">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userDrawn="1"/>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6066006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68000" y="1752600"/>
            <a:ext cx="11277600" cy="4629150"/>
          </a:xfrm>
          <a:prstGeom prst="rect">
            <a:avLst/>
          </a:prstGeom>
        </p:spPr>
        <p:txBody>
          <a:bodyPr/>
          <a:lstStyle>
            <a:lvl1pPr>
              <a:defRPr sz="20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4155041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80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endParaRPr lang="en-GB" dirty="0"/>
          </a:p>
        </p:txBody>
      </p:sp>
      <p:sp>
        <p:nvSpPr>
          <p:cNvPr id="5" name="Footer Placeholder 4"/>
          <p:cNvSpPr>
            <a:spLocks noGrp="1"/>
          </p:cNvSpPr>
          <p:nvPr>
            <p:ph type="ftr" sz="quarter" idx="3"/>
          </p:nvPr>
        </p:nvSpPr>
        <p:spPr>
          <a:xfrm>
            <a:off x="3051175" y="6383971"/>
            <a:ext cx="60960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r>
              <a:rPr lang="en-GB" dirty="0"/>
              <a:t>Insert document classification (edit via 'Header &amp; Footer')</a:t>
            </a:r>
          </a:p>
        </p:txBody>
      </p:sp>
      <p:sp>
        <p:nvSpPr>
          <p:cNvPr id="6" name="Slide Number Placeholder 5"/>
          <p:cNvSpPr>
            <a:spLocks noGrp="1"/>
          </p:cNvSpPr>
          <p:nvPr>
            <p:ph type="sldNum" sz="quarter" idx="4"/>
          </p:nvPr>
        </p:nvSpPr>
        <p:spPr>
          <a:xfrm>
            <a:off x="10668000" y="6383971"/>
            <a:ext cx="1060450" cy="369570"/>
          </a:xfrm>
          <a:prstGeom prst="rect">
            <a:avLst/>
          </a:prstGeom>
        </p:spPr>
        <p:txBody>
          <a:bodyPr vert="horz" lIns="91440" tIns="45720" rIns="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B0B34E4B-25F1-4D72-B319-B9B5A0ABC919}" type="slidenum">
              <a:rPr lang="en-GB" smtClean="0"/>
              <a:pPr/>
              <a:t>‹#›</a:t>
            </a:fld>
            <a:endParaRPr lang="en-GB" dirty="0"/>
          </a:p>
        </p:txBody>
      </p:sp>
      <p:sp>
        <p:nvSpPr>
          <p:cNvPr id="40" name="Rectangle 39"/>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p:cNvSpPr>
            <a:spLocks noGrp="1"/>
          </p:cNvSpPr>
          <p:nvPr>
            <p:ph type="body" idx="1"/>
          </p:nvPr>
        </p:nvSpPr>
        <p:spPr>
          <a:xfrm>
            <a:off x="468000" y="1752599"/>
            <a:ext cx="11277600" cy="4627085"/>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42" r:id="rId1"/>
    <p:sldLayoutId id="2147483716" r:id="rId2"/>
    <p:sldLayoutId id="2147483732" r:id="rId3"/>
    <p:sldLayoutId id="2147483717" r:id="rId4"/>
    <p:sldLayoutId id="2147483718" r:id="rId5"/>
    <p:sldLayoutId id="2147483719" r:id="rId6"/>
    <p:sldLayoutId id="2147483720" r:id="rId7"/>
    <p:sldLayoutId id="2147483734" r:id="rId8"/>
    <p:sldLayoutId id="2147483721" r:id="rId9"/>
    <p:sldLayoutId id="2147483722" r:id="rId10"/>
    <p:sldLayoutId id="2147483723" r:id="rId11"/>
    <p:sldLayoutId id="2147483733" r:id="rId12"/>
    <p:sldLayoutId id="2147483725" r:id="rId13"/>
    <p:sldLayoutId id="2147483726" r:id="rId14"/>
    <p:sldLayoutId id="2147483727" r:id="rId15"/>
    <p:sldLayoutId id="2147483728" r:id="rId16"/>
    <p:sldLayoutId id="2147483747" r:id="rId17"/>
    <p:sldLayoutId id="2147483731" r:id="rId18"/>
    <p:sldLayoutId id="2147483739" r:id="rId19"/>
    <p:sldLayoutId id="2147483748" r:id="rId20"/>
  </p:sldLayoutIdLst>
  <p:hf sldNum="0" hdr="0" dt="0"/>
  <p:txStyles>
    <p:titleStyle>
      <a:lvl1pPr marL="0" marR="0" indent="0" algn="l" defTabSz="914400" rtl="0" eaLnBrk="1" fontAlgn="auto" latinLnBrk="0" hangingPunct="1">
        <a:lnSpc>
          <a:spcPct val="100000"/>
        </a:lnSpc>
        <a:spcBef>
          <a:spcPts val="0"/>
        </a:spcBef>
        <a:spcAft>
          <a:spcPts val="0"/>
        </a:spcAft>
        <a:buClrTx/>
        <a:buSzTx/>
        <a:buFontTx/>
        <a:buNone/>
        <a:tabLst/>
        <a:defRPr lang="en-GB" sz="2800" b="1" kern="1200" baseline="0" noProof="0" dirty="0">
          <a:solidFill>
            <a:srgbClr val="12273F"/>
          </a:solidFill>
          <a:latin typeface="Century Gothic" panose="020B0502020202020204" pitchFamily="34" charset="0"/>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400" kern="1200" baseline="0">
          <a:solidFill>
            <a:schemeClr val="tx1"/>
          </a:solidFill>
          <a:latin typeface="Arial" panose="020B0604020202020204" pitchFamily="34" charset="0"/>
          <a:ea typeface="+mn-ea"/>
          <a:cs typeface="Arial" panose="020B0604020202020204" pitchFamily="34" charset="0"/>
        </a:defRPr>
      </a:lvl1pPr>
      <a:lvl2pPr marL="576000" indent="-288000" algn="l" defTabSz="9144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64000" indent="-288000" algn="l" defTabSz="914400" rtl="0" eaLnBrk="1" latinLnBrk="0" hangingPunct="1">
        <a:lnSpc>
          <a:spcPct val="100000"/>
        </a:lnSpc>
        <a:spcBef>
          <a:spcPts val="0"/>
        </a:spcBef>
        <a:spcAft>
          <a:spcPts val="600"/>
        </a:spcAft>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3pPr>
      <a:lvl4pPr marL="0" indent="0" algn="l" defTabSz="914400" rtl="0" eaLnBrk="1" latinLnBrk="0" hangingPunct="1">
        <a:lnSpc>
          <a:spcPct val="100000"/>
        </a:lnSpc>
        <a:spcBef>
          <a:spcPts val="0"/>
        </a:spcBef>
        <a:spcAft>
          <a:spcPts val="600"/>
        </a:spcAft>
        <a:buFontTx/>
        <a:buNone/>
        <a:defRPr sz="2400" kern="1200">
          <a:solidFill>
            <a:schemeClr val="tx1"/>
          </a:solidFill>
          <a:latin typeface="Arial" panose="020B0604020202020204" pitchFamily="34" charset="0"/>
          <a:ea typeface="+mn-ea"/>
          <a:cs typeface="Arial" panose="020B0604020202020204" pitchFamily="34" charset="0"/>
        </a:defRPr>
      </a:lvl4pPr>
      <a:lvl5pPr marL="0" indent="0" algn="l"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Arial" panose="020B0604020202020204" pitchFamily="34" charset="0"/>
          <a:ea typeface="+mn-ea"/>
          <a:cs typeface="Arial" panose="020B0604020202020204" pitchFamily="34" charset="0"/>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a:xfrm>
            <a:off x="338203" y="1752600"/>
            <a:ext cx="7325340" cy="4046951"/>
          </a:xfrm>
        </p:spPr>
        <p:txBody>
          <a:bodyPr/>
          <a:lstStyle/>
          <a:p>
            <a:r>
              <a:rPr lang="en-GB" b="0" dirty="0"/>
              <a:t>Financial Stability Report</a:t>
            </a:r>
            <a:br>
              <a:rPr lang="en-GB" b="0" dirty="0"/>
            </a:br>
            <a:r>
              <a:rPr lang="en-GB" b="0" dirty="0"/>
              <a:t>July 2026</a:t>
            </a:r>
          </a:p>
          <a:p>
            <a:r>
              <a:rPr lang="en-GB" dirty="0"/>
              <a:t>Box A: The private markets system-wide exploratory scenario (PM SWES)</a:t>
            </a:r>
          </a:p>
          <a:p>
            <a:endParaRPr lang="en-GB" dirty="0"/>
          </a:p>
        </p:txBody>
      </p:sp>
    </p:spTree>
    <p:extLst>
      <p:ext uri="{BB962C8B-B14F-4D97-AF65-F5344CB8AC3E}">
        <p14:creationId xmlns:p14="http://schemas.microsoft.com/office/powerpoint/2010/main" val="33268867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1CA6C7F-B24C-CE3C-AD00-593C72F14BBA}"/>
              </a:ext>
            </a:extLst>
          </p:cNvPr>
          <p:cNvSpPr txBox="1"/>
          <p:nvPr/>
        </p:nvSpPr>
        <p:spPr>
          <a:xfrm>
            <a:off x="389603" y="417177"/>
            <a:ext cx="10726994" cy="1938992"/>
          </a:xfrm>
          <a:prstGeom prst="rect">
            <a:avLst/>
          </a:prstGeom>
          <a:noFill/>
        </p:spPr>
        <p:txBody>
          <a:bodyPr wrap="square" rtlCol="0">
            <a:spAutoFit/>
          </a:bodyPr>
          <a:lstStyle/>
          <a:p>
            <a:r>
              <a:rPr lang="en-GB" sz="2800" b="1" dirty="0">
                <a:solidFill>
                  <a:srgbClr val="12273F"/>
                </a:solidFill>
                <a:latin typeface="Century Gothic" panose="020B0502020202020204" pitchFamily="34" charset="0"/>
                <a:ea typeface="+mj-ea"/>
                <a:cs typeface="+mj-cs"/>
              </a:rPr>
              <a:t>Chart A: AAMs in this exercise own and finance UK corporates across a range of sizes</a:t>
            </a:r>
          </a:p>
          <a:p>
            <a:r>
              <a:rPr lang="en-GB" sz="2400" dirty="0">
                <a:solidFill>
                  <a:srgbClr val="12273F"/>
                </a:solidFill>
                <a:latin typeface="Century Gothic" panose="020B0502020202020204" pitchFamily="34" charset="0"/>
                <a:ea typeface="+mj-ea"/>
                <a:cs typeface="+mj-cs"/>
              </a:rPr>
              <a:t>Reported EBITDA distribution of UK corporates receiving PC and/or PE investment </a:t>
            </a:r>
            <a:r>
              <a:rPr lang="en-GB" sz="2400" baseline="30000" dirty="0">
                <a:solidFill>
                  <a:srgbClr val="12273F"/>
                </a:solidFill>
                <a:latin typeface="Century Gothic" panose="020B0502020202020204" pitchFamily="34" charset="0"/>
                <a:ea typeface="+mj-ea"/>
                <a:cs typeface="+mj-cs"/>
              </a:rPr>
              <a:t>(a) (b)</a:t>
            </a:r>
          </a:p>
          <a:p>
            <a:endParaRPr lang="en-GB" sz="2400" baseline="30000" dirty="0">
              <a:solidFill>
                <a:srgbClr val="12273F"/>
              </a:solidFill>
              <a:latin typeface="Century Gothic" panose="020B0502020202020204" pitchFamily="34" charset="0"/>
              <a:ea typeface="+mj-ea"/>
              <a:cs typeface="+mj-cs"/>
            </a:endParaRPr>
          </a:p>
        </p:txBody>
      </p:sp>
      <p:pic>
        <p:nvPicPr>
          <p:cNvPr id="5" name="Picture 4" descr="The diagram illustrates the distribution of corporate debt across various credit categories, with percentages ranging from 0 to over ￂﾣ500 million.&#10;&#10;AI-generated content may be incorrect.">
            <a:extLst>
              <a:ext uri="{FF2B5EF4-FFF2-40B4-BE49-F238E27FC236}">
                <a16:creationId xmlns:a16="http://schemas.microsoft.com/office/drawing/2014/main" id="{E0DD272C-AC56-295B-3A2A-4053BF33681A}"/>
              </a:ext>
            </a:extLst>
          </p:cNvPr>
          <p:cNvPicPr>
            <a:picLocks noChangeAspect="1"/>
          </p:cNvPicPr>
          <p:nvPr/>
        </p:nvPicPr>
        <p:blipFill>
          <a:blip r:embed="rId3"/>
          <a:stretch>
            <a:fillRect/>
          </a:stretch>
        </p:blipFill>
        <p:spPr>
          <a:xfrm>
            <a:off x="807241" y="2128725"/>
            <a:ext cx="10995156" cy="4312098"/>
          </a:xfrm>
          <a:prstGeom prst="rect">
            <a:avLst/>
          </a:prstGeom>
        </p:spPr>
      </p:pic>
    </p:spTree>
    <p:extLst>
      <p:ext uri="{BB962C8B-B14F-4D97-AF65-F5344CB8AC3E}">
        <p14:creationId xmlns:p14="http://schemas.microsoft.com/office/powerpoint/2010/main" val="228066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3DD80B-F191-4E90-1CF0-95DEE5D9E80A}"/>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2D2C5F44-5097-1EEA-D8D0-8D23545FE0F9}"/>
              </a:ext>
            </a:extLst>
          </p:cNvPr>
          <p:cNvSpPr txBox="1"/>
          <p:nvPr/>
        </p:nvSpPr>
        <p:spPr>
          <a:xfrm>
            <a:off x="389603" y="417177"/>
            <a:ext cx="10726994" cy="2000548"/>
          </a:xfrm>
          <a:prstGeom prst="rect">
            <a:avLst/>
          </a:prstGeom>
          <a:noFill/>
        </p:spPr>
        <p:txBody>
          <a:bodyPr wrap="square" rtlCol="0">
            <a:spAutoFit/>
          </a:bodyPr>
          <a:lstStyle/>
          <a:p>
            <a:r>
              <a:rPr lang="en-GB" sz="2800" b="1" dirty="0">
                <a:solidFill>
                  <a:srgbClr val="12273F"/>
                </a:solidFill>
                <a:latin typeface="Century Gothic" panose="020B0502020202020204" pitchFamily="34" charset="0"/>
                <a:ea typeface="+mj-ea"/>
                <a:cs typeface="+mj-cs"/>
              </a:rPr>
              <a:t>Chart B: Consumer discretionary, financials, industrials, information technology and healthcare represent the largest sectoral exposures for UK PC and PE investment</a:t>
            </a:r>
          </a:p>
          <a:p>
            <a:r>
              <a:rPr lang="en-GB" sz="2400" dirty="0">
                <a:solidFill>
                  <a:srgbClr val="12273F"/>
                </a:solidFill>
                <a:latin typeface="Century Gothic" panose="020B0502020202020204" pitchFamily="34" charset="0"/>
                <a:ea typeface="+mj-ea"/>
                <a:cs typeface="+mj-cs"/>
              </a:rPr>
              <a:t>UK corporate sector exposures by value (per cent of total) </a:t>
            </a:r>
            <a:r>
              <a:rPr lang="en-GB" sz="2400" baseline="30000" dirty="0">
                <a:solidFill>
                  <a:srgbClr val="12273F"/>
                </a:solidFill>
                <a:latin typeface="Century Gothic" panose="020B0502020202020204" pitchFamily="34" charset="0"/>
                <a:ea typeface="+mj-ea"/>
                <a:cs typeface="+mj-cs"/>
              </a:rPr>
              <a:t>(a) (b)</a:t>
            </a:r>
          </a:p>
          <a:p>
            <a:endParaRPr lang="en-GB" sz="2400" baseline="30000" dirty="0">
              <a:solidFill>
                <a:srgbClr val="12273F"/>
              </a:solidFill>
              <a:latin typeface="Century Gothic" panose="020B0502020202020204" pitchFamily="34" charset="0"/>
              <a:ea typeface="+mj-ea"/>
              <a:cs typeface="+mj-cs"/>
            </a:endParaRPr>
          </a:p>
        </p:txBody>
      </p:sp>
      <p:pic>
        <p:nvPicPr>
          <p:cNvPr id="4" name="Picture 3" descr="The diagram illustrates a pie chart, showing the percentage allocation of various asset classes in an investment portfolio, including sectors like utilities, industrials, and financials, with percentages ranging from 0 to 100.&#10;&#10;AI-generated content may be incorrect.">
            <a:extLst>
              <a:ext uri="{FF2B5EF4-FFF2-40B4-BE49-F238E27FC236}">
                <a16:creationId xmlns:a16="http://schemas.microsoft.com/office/drawing/2014/main" id="{50213665-9627-903B-BBB4-F6BF09B8BADB}"/>
              </a:ext>
            </a:extLst>
          </p:cNvPr>
          <p:cNvPicPr>
            <a:picLocks noChangeAspect="1"/>
          </p:cNvPicPr>
          <p:nvPr/>
        </p:nvPicPr>
        <p:blipFill>
          <a:blip r:embed="rId3"/>
          <a:stretch>
            <a:fillRect/>
          </a:stretch>
        </p:blipFill>
        <p:spPr>
          <a:xfrm>
            <a:off x="2231888" y="2142394"/>
            <a:ext cx="7438586" cy="4477436"/>
          </a:xfrm>
          <a:prstGeom prst="rect">
            <a:avLst/>
          </a:prstGeom>
        </p:spPr>
      </p:pic>
    </p:spTree>
    <p:extLst>
      <p:ext uri="{BB962C8B-B14F-4D97-AF65-F5344CB8AC3E}">
        <p14:creationId xmlns:p14="http://schemas.microsoft.com/office/powerpoint/2010/main" val="26428104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83B3D9-0224-32AB-002C-411A8C48B9AC}"/>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5CE1B81D-7112-73CD-182B-1AD751539D41}"/>
              </a:ext>
            </a:extLst>
          </p:cNvPr>
          <p:cNvSpPr txBox="1"/>
          <p:nvPr/>
        </p:nvSpPr>
        <p:spPr>
          <a:xfrm>
            <a:off x="389603" y="417177"/>
            <a:ext cx="10726994" cy="1692771"/>
          </a:xfrm>
          <a:prstGeom prst="rect">
            <a:avLst/>
          </a:prstGeom>
          <a:noFill/>
        </p:spPr>
        <p:txBody>
          <a:bodyPr wrap="square" rtlCol="0">
            <a:spAutoFit/>
          </a:bodyPr>
          <a:lstStyle/>
          <a:p>
            <a:r>
              <a:rPr lang="en-GB" sz="2800" b="1" dirty="0">
                <a:solidFill>
                  <a:srgbClr val="12273F"/>
                </a:solidFill>
                <a:latin typeface="Century Gothic" panose="020B0502020202020204" pitchFamily="34" charset="0"/>
                <a:ea typeface="+mj-ea"/>
                <a:cs typeface="+mj-cs"/>
              </a:rPr>
              <a:t>Chart C: The maturity profile of UK PC debt is broadly comparable to that of the UK leveraged loan market</a:t>
            </a:r>
          </a:p>
          <a:p>
            <a:r>
              <a:rPr lang="en-GB" sz="2400" dirty="0">
                <a:solidFill>
                  <a:srgbClr val="12273F"/>
                </a:solidFill>
                <a:latin typeface="Century Gothic" panose="020B0502020202020204" pitchFamily="34" charset="0"/>
                <a:ea typeface="+mj-ea"/>
                <a:cs typeface="+mj-cs"/>
              </a:rPr>
              <a:t>Cumulative total of outstanding principal balance maturing each year (UK corporates) </a:t>
            </a:r>
            <a:r>
              <a:rPr lang="en-GB" sz="2400" baseline="30000" dirty="0">
                <a:solidFill>
                  <a:srgbClr val="12273F"/>
                </a:solidFill>
                <a:latin typeface="Century Gothic" panose="020B0502020202020204" pitchFamily="34" charset="0"/>
                <a:ea typeface="+mj-ea"/>
                <a:cs typeface="+mj-cs"/>
              </a:rPr>
              <a:t>(a) (b)</a:t>
            </a:r>
          </a:p>
        </p:txBody>
      </p:sp>
      <p:pic>
        <p:nvPicPr>
          <p:cNvPr id="5" name="Picture 4" descr="The diagram shows a comparison of percentages of private credit and leveraged loans over time, with private credit peaking at 100% and then declining, while leveraged loans increase from 20% to 34+.&#10;&#10;AI-generated content may be incorrect.">
            <a:extLst>
              <a:ext uri="{FF2B5EF4-FFF2-40B4-BE49-F238E27FC236}">
                <a16:creationId xmlns:a16="http://schemas.microsoft.com/office/drawing/2014/main" id="{44E0DD14-4622-DDE7-6F48-FE284D7455DC}"/>
              </a:ext>
            </a:extLst>
          </p:cNvPr>
          <p:cNvPicPr>
            <a:picLocks noChangeAspect="1"/>
          </p:cNvPicPr>
          <p:nvPr/>
        </p:nvPicPr>
        <p:blipFill>
          <a:blip r:embed="rId3"/>
          <a:stretch>
            <a:fillRect/>
          </a:stretch>
        </p:blipFill>
        <p:spPr>
          <a:xfrm>
            <a:off x="1325466" y="2109948"/>
            <a:ext cx="9541067" cy="4462659"/>
          </a:xfrm>
          <a:prstGeom prst="rect">
            <a:avLst/>
          </a:prstGeom>
        </p:spPr>
      </p:pic>
    </p:spTree>
    <p:extLst>
      <p:ext uri="{BB962C8B-B14F-4D97-AF65-F5344CB8AC3E}">
        <p14:creationId xmlns:p14="http://schemas.microsoft.com/office/powerpoint/2010/main" val="329880958"/>
      </p:ext>
    </p:extLst>
  </p:cSld>
  <p:clrMapOvr>
    <a:masterClrMapping/>
  </p:clrMapOvr>
</p:sld>
</file>

<file path=ppt/theme/theme1.xml><?xml version="1.0" encoding="utf-8"?>
<a:theme xmlns:a="http://schemas.openxmlformats.org/drawingml/2006/main" name="Bank LINKS Template">
  <a:themeElements>
    <a:clrScheme name="Custom 36">
      <a:dk1>
        <a:srgbClr val="000000"/>
      </a:dk1>
      <a:lt1>
        <a:srgbClr val="FFFFFF"/>
      </a:lt1>
      <a:dk2>
        <a:srgbClr val="12273F"/>
      </a:dk2>
      <a:lt2>
        <a:srgbClr val="C4C9CF"/>
      </a:lt2>
      <a:accent1>
        <a:srgbClr val="3CD7D9"/>
      </a:accent1>
      <a:accent2>
        <a:srgbClr val="FF7300"/>
      </a:accent2>
      <a:accent3>
        <a:srgbClr val="9E71FE"/>
      </a:accent3>
      <a:accent4>
        <a:srgbClr val="D4AF37"/>
      </a:accent4>
      <a:accent5>
        <a:srgbClr val="A5D700"/>
      </a:accent5>
      <a:accent6>
        <a:srgbClr val="FF50C8"/>
      </a:accent6>
      <a:hlink>
        <a:srgbClr val="12273F"/>
      </a:hlink>
      <a:folHlink>
        <a:srgbClr val="12273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2C8797C4-FC2F-4216-AD9C-FDABC6DC8776}" vid="{62B0646B-5409-4ACD-8C0E-BF2B78D36D6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7943056AE7E8A4BB820FF6BAB34CCF1" ma:contentTypeVersion="4" ma:contentTypeDescription="Create a new document." ma:contentTypeScope="" ma:versionID="7b0cd639bb1812676adfaa0e356cc5a4">
  <xsd:schema xmlns:xsd="http://www.w3.org/2001/XMLSchema" xmlns:xs="http://www.w3.org/2001/XMLSchema" xmlns:p="http://schemas.microsoft.com/office/2006/metadata/properties" xmlns:ns2="c48b3328-1ced-406d-afe5-519b6c1f4803" targetNamespace="http://schemas.microsoft.com/office/2006/metadata/properties" ma:root="true" ma:fieldsID="318af3d9f65e13ced4657c3f7de9f7ba" ns2:_="">
    <xsd:import namespace="c48b3328-1ced-406d-afe5-519b6c1f4803"/>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48b3328-1ced-406d-afe5-519b6c1f480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9381780-38FF-4648-9131-D979FE4F843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48b3328-1ced-406d-afe5-519b6c1f480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197CE93E-C295-4D3C-8DFF-CAD5241CEF63}">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9DE6B346-8C10-4A60-84D7-FDB73415A82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BOE-Official Template A</Template>
  <TotalTime>74</TotalTime>
  <Words>532</Words>
  <Application>Microsoft Office PowerPoint</Application>
  <PresentationFormat>Widescreen</PresentationFormat>
  <Paragraphs>22</Paragraphs>
  <Slides>4</Slides>
  <Notes>4</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vt:i4>
      </vt:variant>
    </vt:vector>
  </HeadingPairs>
  <TitlesOfParts>
    <vt:vector size="8" baseType="lpstr">
      <vt:lpstr>Arial</vt:lpstr>
      <vt:lpstr>Calibri</vt:lpstr>
      <vt:lpstr>Century Gothic</vt:lpstr>
      <vt:lpstr>Bank LINKS Template</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Williams, Maddy</dc:creator>
  <cp:lastModifiedBy>Horton, Rebecca</cp:lastModifiedBy>
  <cp:revision>13</cp:revision>
  <dcterms:created xsi:type="dcterms:W3CDTF">2025-07-08T14:17:36Z</dcterms:created>
  <dcterms:modified xsi:type="dcterms:W3CDTF">2026-07-20T11:53:53Z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0x01010087943056AE7E8A4BB820FF6BAB34CCF1</vt:lpwstr>
  </property>
  <property fmtid="{D5CDD505-2E9C-101B-9397-08002B2CF9AE}" pid="3" name="MSIP_Label_39954ef6-1bb2-435d-961b-7815a1a98357_Enabled">
    <vt:lpwstr>true</vt:lpwstr>
  </property>
  <property fmtid="{D5CDD505-2E9C-101B-9397-08002B2CF9AE}" pid="4" name="MSIP_Label_39954ef6-1bb2-435d-961b-7815a1a98357_SetDate">
    <vt:lpwstr>2026-07-20T11:53:47Z</vt:lpwstr>
  </property>
  <property fmtid="{D5CDD505-2E9C-101B-9397-08002B2CF9AE}" pid="5" name="MSIP_Label_39954ef6-1bb2-435d-961b-7815a1a98357_Method">
    <vt:lpwstr>Privileged</vt:lpwstr>
  </property>
  <property fmtid="{D5CDD505-2E9C-101B-9397-08002B2CF9AE}" pid="6" name="MSIP_Label_39954ef6-1bb2-435d-961b-7815a1a98357_Name">
    <vt:lpwstr>Official_Blue</vt:lpwstr>
  </property>
  <property fmtid="{D5CDD505-2E9C-101B-9397-08002B2CF9AE}" pid="7" name="MSIP_Label_39954ef6-1bb2-435d-961b-7815a1a98357_SiteId">
    <vt:lpwstr>4b845bdd-4872-4d8c-8b5e-077db08774cc</vt:lpwstr>
  </property>
  <property fmtid="{D5CDD505-2E9C-101B-9397-08002B2CF9AE}" pid="8" name="MSIP_Label_39954ef6-1bb2-435d-961b-7815a1a98357_ActionId">
    <vt:lpwstr>3b8c13d6-a4bf-4361-9ff9-eef4f5c8022b</vt:lpwstr>
  </property>
  <property fmtid="{D5CDD505-2E9C-101B-9397-08002B2CF9AE}" pid="9" name="MSIP_Label_39954ef6-1bb2-435d-961b-7815a1a98357_ContentBits">
    <vt:lpwstr>1</vt:lpwstr>
  </property>
  <property fmtid="{D5CDD505-2E9C-101B-9397-08002B2CF9AE}" pid="10" name="MSIP_Label_39954ef6-1bb2-435d-961b-7815a1a98357_Tag">
    <vt:lpwstr>10, 0, 1, 1</vt:lpwstr>
  </property>
</Properties>
</file>