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charts/colors5.xml" ContentType="application/vnd.ms-office.chartcolorstyle+xml"/>
  <Override PartName="/ppt/theme/theme1.xml" ContentType="application/vnd.openxmlformats-officedocument.theme+xml"/>
  <Override PartName="/ppt/theme/theme2.xml" ContentType="application/vnd.openxmlformats-officedocument.them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style3.xml" ContentType="application/vnd.ms-office.chartstyle+xml"/>
  <Override PartName="/ppt/charts/chart4.xml" ContentType="application/vnd.openxmlformats-officedocument.drawingml.chart+xml"/>
  <Override PartName="/ppt/charts/colors2.xml" ContentType="application/vnd.ms-office.chartcolorstyle+xml"/>
  <Override PartName="/ppt/charts/chart1.xml" ContentType="application/vnd.openxmlformats-officedocument.drawingml.chart+xml"/>
  <Override PartName="/ppt/charts/style1.xml" ContentType="application/vnd.ms-office.chartstyle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charts/style2.xml" ContentType="application/vnd.ms-office.chartstyle+xml"/>
  <Override PartName="/ppt/charts/colors1.xml" ContentType="application/vnd.ms-office.chartcolorstyl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4" r:id="rId3"/>
    <p:sldId id="259" r:id="rId4"/>
    <p:sldId id="289" r:id="rId5"/>
    <p:sldId id="272" r:id="rId6"/>
    <p:sldId id="293" r:id="rId7"/>
    <p:sldId id="282" r:id="rId8"/>
    <p:sldId id="287" r:id="rId9"/>
    <p:sldId id="291" r:id="rId10"/>
    <p:sldId id="276" r:id="rId11"/>
    <p:sldId id="277" r:id="rId12"/>
    <p:sldId id="257" r:id="rId13"/>
    <p:sldId id="281" r:id="rId14"/>
    <p:sldId id="260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igail Wallace (Pupil)" initials="AW(" lastIdx="2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0509"/>
    <a:srgbClr val="1488CB"/>
    <a:srgbClr val="FFDA66"/>
    <a:srgbClr val="47AB9C"/>
    <a:srgbClr val="B0358B"/>
    <a:srgbClr val="706CB0"/>
    <a:srgbClr val="A2C717"/>
    <a:srgbClr val="FEC51F"/>
    <a:srgbClr val="EA496A"/>
    <a:srgbClr val="EBB2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y\AppData\Roaming\Microsoft\Excel\BoE%20YF%20COVID%2019%20Graphs%20etc%20(version%201)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y\Documents\BoE%20YF%20COVID%2019%20Graphs%20etc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y\AppData\Roaming\Microsoft\Excel\BoE%20YF%20COVID%2019%20Graphs%20etc%20(version%201).xlsb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chemeClr val="tx1"/>
                </a:solidFill>
              </a:rPr>
              <a:t>Are you aware of the Bank of England's Citizen panels?</a:t>
            </a:r>
          </a:p>
        </c:rich>
      </c:tx>
      <c:layout>
        <c:manualLayout>
          <c:xMode val="edge"/>
          <c:yMode val="edge"/>
          <c:x val="0.11070680732189987"/>
          <c:y val="5.781810190799265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Sheet1!$B$8</c:f>
              <c:strCache>
                <c:ptCount val="1"/>
                <c:pt idx="0">
                  <c:v>Are you aware of the Bank of England's Citizen panels?</c:v>
                </c:pt>
              </c:strCache>
            </c:strRef>
          </c:tx>
          <c:spPr>
            <a:solidFill>
              <a:srgbClr val="A2C717"/>
            </a:solidFill>
          </c:spPr>
          <c:dPt>
            <c:idx val="0"/>
            <c:bubble3D val="0"/>
            <c:spPr>
              <a:solidFill>
                <a:srgbClr val="706CB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B0-DD4F-A717-B5A59674F0FF}"/>
              </c:ext>
            </c:extLst>
          </c:dPt>
          <c:dPt>
            <c:idx val="1"/>
            <c:bubble3D val="0"/>
            <c:spPr>
              <a:solidFill>
                <a:srgbClr val="A2C7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B0-DD4F-A717-B5A59674F0F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Sheet1!$A$9:$A$10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Sheet1!$B$9:$B$10</c:f>
              <c:numCache>
                <c:formatCode>0.00%</c:formatCode>
                <c:ptCount val="2"/>
                <c:pt idx="0">
                  <c:v>0.192</c:v>
                </c:pt>
                <c:pt idx="1">
                  <c:v>0.80800000000000005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B0-DD4F-A717-B5A59674F0F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07009276003883"/>
          <c:y val="0.84187758486254616"/>
          <c:w val="0.15633722009686324"/>
          <c:h val="0.122265498352322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2700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>
                <a:solidFill>
                  <a:schemeClr val="tx1"/>
                </a:solidFill>
              </a:rPr>
              <a:t>Have</a:t>
            </a:r>
            <a:r>
              <a:rPr lang="en-GB" b="1" baseline="0">
                <a:solidFill>
                  <a:schemeClr val="tx1"/>
                </a:solidFill>
              </a:rPr>
              <a:t> you been affected financially by the COVID-19 outbreak? (Age)</a:t>
            </a:r>
            <a:endParaRPr lang="en-GB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Sheet1!$A$18</c:f>
              <c:strCache>
                <c:ptCount val="1"/>
                <c:pt idx="0">
                  <c:v>Quite a lot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Sheet1!$B$17:$D$17</c:f>
              <c:strCache>
                <c:ptCount val="3"/>
                <c:pt idx="0">
                  <c:v>16-18</c:v>
                </c:pt>
                <c:pt idx="1">
                  <c:v>19-21</c:v>
                </c:pt>
                <c:pt idx="2">
                  <c:v>22-25</c:v>
                </c:pt>
              </c:strCache>
            </c:strRef>
          </c:cat>
          <c:val>
            <c:numRef>
              <c:f>Sheet1!$B$18:$D$18</c:f>
              <c:numCache>
                <c:formatCode>General</c:formatCode>
                <c:ptCount val="3"/>
                <c:pt idx="0">
                  <c:v>70</c:v>
                </c:pt>
                <c:pt idx="1">
                  <c:v>68</c:v>
                </c:pt>
                <c:pt idx="2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C7-2D44-A979-848BEC52204E}"/>
            </c:ext>
          </c:extLst>
        </c:ser>
        <c:ser>
          <c:idx val="1"/>
          <c:order val="1"/>
          <c:tx>
            <c:strRef>
              <c:f>Sheet1!$A$19</c:f>
              <c:strCache>
                <c:ptCount val="1"/>
                <c:pt idx="0">
                  <c:v>Only a little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Sheet1!$B$17:$D$17</c:f>
              <c:strCache>
                <c:ptCount val="3"/>
                <c:pt idx="0">
                  <c:v>16-18</c:v>
                </c:pt>
                <c:pt idx="1">
                  <c:v>19-21</c:v>
                </c:pt>
                <c:pt idx="2">
                  <c:v>22-25</c:v>
                </c:pt>
              </c:strCache>
            </c:strRef>
          </c:cat>
          <c:val>
            <c:numRef>
              <c:f>Sheet1!$B$19:$D$19</c:f>
              <c:numCache>
                <c:formatCode>General</c:formatCode>
                <c:ptCount val="3"/>
                <c:pt idx="0">
                  <c:v>198</c:v>
                </c:pt>
                <c:pt idx="1">
                  <c:v>55</c:v>
                </c:pt>
                <c:pt idx="2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C7-2D44-A979-848BEC52204E}"/>
            </c:ext>
          </c:extLst>
        </c:ser>
        <c:ser>
          <c:idx val="2"/>
          <c:order val="2"/>
          <c:tx>
            <c:strRef>
              <c:f>Sheet1!$A$20</c:f>
              <c:strCache>
                <c:ptCount val="1"/>
                <c:pt idx="0">
                  <c:v>Not at all</c:v>
                </c:pt>
              </c:strCache>
            </c:strRef>
          </c:tx>
          <c:spPr>
            <a:solidFill>
              <a:srgbClr val="FF2D2D"/>
            </a:solidFill>
            <a:ln>
              <a:noFill/>
            </a:ln>
            <a:effectLst/>
          </c:spPr>
          <c:invertIfNegative val="0"/>
          <c:cat>
            <c:strRef>
              <c:f>Sheet1!$B$17:$D$17</c:f>
              <c:strCache>
                <c:ptCount val="3"/>
                <c:pt idx="0">
                  <c:v>16-18</c:v>
                </c:pt>
                <c:pt idx="1">
                  <c:v>19-21</c:v>
                </c:pt>
                <c:pt idx="2">
                  <c:v>22-25</c:v>
                </c:pt>
              </c:strCache>
            </c:strRef>
          </c:cat>
          <c:val>
            <c:numRef>
              <c:f>Sheet1!$B$20:$D$20</c:f>
              <c:numCache>
                <c:formatCode>General</c:formatCode>
                <c:ptCount val="3"/>
                <c:pt idx="0">
                  <c:v>91</c:v>
                </c:pt>
                <c:pt idx="1">
                  <c:v>19</c:v>
                </c:pt>
                <c:pt idx="2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C7-2D44-A979-848BEC5220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7662640"/>
        <c:axId val="417666448"/>
      </c:barChart>
      <c:catAx>
        <c:axId val="417662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66448"/>
        <c:crosses val="autoZero"/>
        <c:auto val="1"/>
        <c:lblAlgn val="ctr"/>
        <c:lblOffset val="100"/>
        <c:noMultiLvlLbl val="0"/>
      </c:catAx>
      <c:valAx>
        <c:axId val="417666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6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8100">
      <a:solidFill>
        <a:srgbClr val="FFDA66"/>
      </a:solidFill>
    </a:ln>
    <a:effectLst/>
  </c:spPr>
  <c:txPr>
    <a:bodyPr/>
    <a:lstStyle/>
    <a:p>
      <a:pPr>
        <a:defRPr baseline="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>
                <a:solidFill>
                  <a:sysClr val="windowText" lastClr="000000"/>
                </a:solidFill>
              </a:rPr>
              <a:t>Are</a:t>
            </a:r>
            <a:r>
              <a:rPr lang="en-GB" b="1" baseline="0">
                <a:solidFill>
                  <a:sysClr val="windowText" lastClr="000000"/>
                </a:solidFill>
              </a:rPr>
              <a:t> you worried about the effects of COVID-19 on your financial future? (Age)</a:t>
            </a:r>
            <a:endParaRPr lang="en-GB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1289644840542055"/>
          <c:y val="1.64740457246867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Sheet2!$B$1:$D$1</c:f>
              <c:strCache>
                <c:ptCount val="3"/>
                <c:pt idx="0">
                  <c:v>16-18</c:v>
                </c:pt>
                <c:pt idx="1">
                  <c:v>19-21</c:v>
                </c:pt>
                <c:pt idx="2">
                  <c:v>22-25</c:v>
                </c:pt>
              </c:strCache>
            </c:strRef>
          </c:cat>
          <c:val>
            <c:numRef>
              <c:f>Sheet2!$B$2:$D$2</c:f>
              <c:numCache>
                <c:formatCode>General</c:formatCode>
                <c:ptCount val="3"/>
                <c:pt idx="0">
                  <c:v>233</c:v>
                </c:pt>
                <c:pt idx="1">
                  <c:v>122</c:v>
                </c:pt>
                <c:pt idx="2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38-2948-B644-4134C5DE7C30}"/>
            </c:ext>
          </c:extLst>
        </c:ser>
        <c:ser>
          <c:idx val="1"/>
          <c:order val="1"/>
          <c:tx>
            <c:strRef>
              <c:f>Sheet2!$A$3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Sheet2!$B$1:$D$1</c:f>
              <c:strCache>
                <c:ptCount val="3"/>
                <c:pt idx="0">
                  <c:v>16-18</c:v>
                </c:pt>
                <c:pt idx="1">
                  <c:v>19-21</c:v>
                </c:pt>
                <c:pt idx="2">
                  <c:v>22-25</c:v>
                </c:pt>
              </c:strCache>
            </c:strRef>
          </c:cat>
          <c:val>
            <c:numRef>
              <c:f>Sheet2!$B$3:$D$3</c:f>
              <c:numCache>
                <c:formatCode>General</c:formatCode>
                <c:ptCount val="3"/>
                <c:pt idx="0">
                  <c:v>126</c:v>
                </c:pt>
                <c:pt idx="1">
                  <c:v>20</c:v>
                </c:pt>
                <c:pt idx="2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38-2948-B644-4134C5DE7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6885008"/>
        <c:axId val="346879024"/>
      </c:barChart>
      <c:catAx>
        <c:axId val="346885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879024"/>
        <c:crosses val="autoZero"/>
        <c:auto val="1"/>
        <c:lblAlgn val="ctr"/>
        <c:lblOffset val="100"/>
        <c:noMultiLvlLbl val="0"/>
      </c:catAx>
      <c:valAx>
        <c:axId val="346879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885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8100">
      <a:solidFill>
        <a:srgbClr val="1488CB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>
                <a:solidFill>
                  <a:sysClr val="windowText" lastClr="000000"/>
                </a:solidFill>
              </a:rPr>
              <a:t>Have</a:t>
            </a:r>
            <a:r>
              <a:rPr lang="en-GB" b="1" baseline="0">
                <a:solidFill>
                  <a:sysClr val="windowText" lastClr="000000"/>
                </a:solidFill>
              </a:rPr>
              <a:t> you been affected financially by the COVID-19 outbreak? (Employment status)</a:t>
            </a:r>
            <a:endParaRPr lang="en-GB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Sheet6!$B$1</c:f>
              <c:strCache>
                <c:ptCount val="1"/>
                <c:pt idx="0">
                  <c:v>Quite a lot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Sheet6!$A$2:$A$8</c:f>
              <c:strCache>
                <c:ptCount val="7"/>
                <c:pt idx="0">
                  <c:v>Apprenticeship</c:v>
                </c:pt>
                <c:pt idx="1">
                  <c:v>Full time employment</c:v>
                </c:pt>
                <c:pt idx="2">
                  <c:v>Full time education</c:v>
                </c:pt>
                <c:pt idx="3">
                  <c:v>Not in paid employment</c:v>
                </c:pt>
                <c:pt idx="4">
                  <c:v>Part time employment</c:v>
                </c:pt>
                <c:pt idx="5">
                  <c:v>Zero hour employment</c:v>
                </c:pt>
                <c:pt idx="6">
                  <c:v>Self employed</c:v>
                </c:pt>
              </c:strCache>
            </c:strRef>
          </c:cat>
          <c:val>
            <c:numRef>
              <c:f>Sheet6!$B$2:$B$8</c:f>
              <c:numCache>
                <c:formatCode>General</c:formatCode>
                <c:ptCount val="7"/>
                <c:pt idx="0">
                  <c:v>4</c:v>
                </c:pt>
                <c:pt idx="1">
                  <c:v>38</c:v>
                </c:pt>
                <c:pt idx="2">
                  <c:v>108</c:v>
                </c:pt>
                <c:pt idx="3">
                  <c:v>23</c:v>
                </c:pt>
                <c:pt idx="4">
                  <c:v>26</c:v>
                </c:pt>
                <c:pt idx="5">
                  <c:v>18</c:v>
                </c:pt>
                <c:pt idx="6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C6-D94E-829B-451686513363}"/>
            </c:ext>
          </c:extLst>
        </c:ser>
        <c:ser>
          <c:idx val="1"/>
          <c:order val="1"/>
          <c:tx>
            <c:strRef>
              <c:f>Sheet6!$C$1</c:f>
              <c:strCache>
                <c:ptCount val="1"/>
                <c:pt idx="0">
                  <c:v>Only a little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Sheet6!$A$2:$A$8</c:f>
              <c:strCache>
                <c:ptCount val="7"/>
                <c:pt idx="0">
                  <c:v>Apprenticeship</c:v>
                </c:pt>
                <c:pt idx="1">
                  <c:v>Full time employment</c:v>
                </c:pt>
                <c:pt idx="2">
                  <c:v>Full time education</c:v>
                </c:pt>
                <c:pt idx="3">
                  <c:v>Not in paid employment</c:v>
                </c:pt>
                <c:pt idx="4">
                  <c:v>Part time employment</c:v>
                </c:pt>
                <c:pt idx="5">
                  <c:v>Zero hour employment</c:v>
                </c:pt>
                <c:pt idx="6">
                  <c:v>Self employed</c:v>
                </c:pt>
              </c:strCache>
            </c:strRef>
          </c:cat>
          <c:val>
            <c:numRef>
              <c:f>Sheet6!$C$2:$C$8</c:f>
              <c:numCache>
                <c:formatCode>General</c:formatCode>
                <c:ptCount val="7"/>
                <c:pt idx="0">
                  <c:v>7</c:v>
                </c:pt>
                <c:pt idx="1">
                  <c:v>52</c:v>
                </c:pt>
                <c:pt idx="2">
                  <c:v>191</c:v>
                </c:pt>
                <c:pt idx="3">
                  <c:v>18</c:v>
                </c:pt>
                <c:pt idx="4">
                  <c:v>30</c:v>
                </c:pt>
                <c:pt idx="5">
                  <c:v>16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C6-D94E-829B-451686513363}"/>
            </c:ext>
          </c:extLst>
        </c:ser>
        <c:ser>
          <c:idx val="2"/>
          <c:order val="2"/>
          <c:tx>
            <c:strRef>
              <c:f>Sheet6!$D$1</c:f>
              <c:strCache>
                <c:ptCount val="1"/>
                <c:pt idx="0">
                  <c:v>Not at all</c:v>
                </c:pt>
              </c:strCache>
            </c:strRef>
          </c:tx>
          <c:spPr>
            <a:solidFill>
              <a:srgbClr val="FF2D2D"/>
            </a:solidFill>
            <a:ln>
              <a:noFill/>
            </a:ln>
            <a:effectLst/>
          </c:spPr>
          <c:invertIfNegative val="0"/>
          <c:cat>
            <c:strRef>
              <c:f>Sheet6!$A$2:$A$8</c:f>
              <c:strCache>
                <c:ptCount val="7"/>
                <c:pt idx="0">
                  <c:v>Apprenticeship</c:v>
                </c:pt>
                <c:pt idx="1">
                  <c:v>Full time employment</c:v>
                </c:pt>
                <c:pt idx="2">
                  <c:v>Full time education</c:v>
                </c:pt>
                <c:pt idx="3">
                  <c:v>Not in paid employment</c:v>
                </c:pt>
                <c:pt idx="4">
                  <c:v>Part time employment</c:v>
                </c:pt>
                <c:pt idx="5">
                  <c:v>Zero hour employment</c:v>
                </c:pt>
                <c:pt idx="6">
                  <c:v>Self employed</c:v>
                </c:pt>
              </c:strCache>
            </c:strRef>
          </c:cat>
          <c:val>
            <c:numRef>
              <c:f>Sheet6!$D$2:$D$8</c:f>
              <c:numCache>
                <c:formatCode>General</c:formatCode>
                <c:ptCount val="7"/>
                <c:pt idx="0">
                  <c:v>7</c:v>
                </c:pt>
                <c:pt idx="1">
                  <c:v>39</c:v>
                </c:pt>
                <c:pt idx="2">
                  <c:v>85</c:v>
                </c:pt>
                <c:pt idx="3">
                  <c:v>7</c:v>
                </c:pt>
                <c:pt idx="4">
                  <c:v>7</c:v>
                </c:pt>
                <c:pt idx="5">
                  <c:v>4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C6-D94E-829B-4516865133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5030864"/>
        <c:axId val="346874672"/>
      </c:barChart>
      <c:catAx>
        <c:axId val="345030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874672"/>
        <c:crosses val="autoZero"/>
        <c:auto val="1"/>
        <c:lblAlgn val="ctr"/>
        <c:lblOffset val="100"/>
        <c:noMultiLvlLbl val="0"/>
      </c:catAx>
      <c:valAx>
        <c:axId val="346874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030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8100">
      <a:solidFill>
        <a:srgbClr val="FFDA66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Do you believe the Bank of England has an important role to play in helping the economy recover from COVID-19?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Percentage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Sheet3!$A$2:$A$6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Neither Agree nor 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Sheet3!$C$2:$C$6</c:f>
              <c:numCache>
                <c:formatCode>0%</c:formatCode>
                <c:ptCount val="5"/>
                <c:pt idx="0">
                  <c:v>1.4064697609001406E-2</c:v>
                </c:pt>
                <c:pt idx="1">
                  <c:v>1.5471167369901548E-2</c:v>
                </c:pt>
                <c:pt idx="2">
                  <c:v>0.13642756680731363</c:v>
                </c:pt>
                <c:pt idx="3">
                  <c:v>0.36568213783403658</c:v>
                </c:pt>
                <c:pt idx="4">
                  <c:v>0.46835443037974683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1F-1843-A066-9BB8CE1A6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46883920"/>
        <c:axId val="346884464"/>
      </c:barChart>
      <c:catAx>
        <c:axId val="346883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884464"/>
        <c:crosses val="autoZero"/>
        <c:auto val="1"/>
        <c:lblAlgn val="ctr"/>
        <c:lblOffset val="100"/>
        <c:noMultiLvlLbl val="0"/>
      </c:catAx>
      <c:valAx>
        <c:axId val="346884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solidFill>
            <a:sysClr val="window" lastClr="FFFFFF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883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8100">
      <a:solidFill>
        <a:srgbClr val="1488CB"/>
      </a:solidFill>
    </a:ln>
    <a:effectLst/>
  </c:spPr>
  <c:txPr>
    <a:bodyPr/>
    <a:lstStyle/>
    <a:p>
      <a:pPr>
        <a:defRPr baseline="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41F7B-B6D9-4DE8-A819-6D344DB9E232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B3DDF-3D69-4B1A-987F-1B942D2AA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96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E8E9-E435-4B87-B320-5A316858004F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C869-2C9F-4447-AAB4-1CE2BFD72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083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E8E9-E435-4B87-B320-5A316858004F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C869-2C9F-4447-AAB4-1CE2BFD72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900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E8E9-E435-4B87-B320-5A316858004F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C869-2C9F-4447-AAB4-1CE2BFD72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48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E8E9-E435-4B87-B320-5A316858004F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C869-2C9F-4447-AAB4-1CE2BFD72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29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E8E9-E435-4B87-B320-5A316858004F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C869-2C9F-4447-AAB4-1CE2BFD72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9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E8E9-E435-4B87-B320-5A316858004F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C869-2C9F-4447-AAB4-1CE2BFD72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41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E8E9-E435-4B87-B320-5A316858004F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C869-2C9F-4447-AAB4-1CE2BFD72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2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E8E9-E435-4B87-B320-5A316858004F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C869-2C9F-4447-AAB4-1CE2BFD72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13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E8E9-E435-4B87-B320-5A316858004F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C869-2C9F-4447-AAB4-1CE2BFD72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53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E8E9-E435-4B87-B320-5A316858004F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C869-2C9F-4447-AAB4-1CE2BFD72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06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E8E9-E435-4B87-B320-5A316858004F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C869-2C9F-4447-AAB4-1CE2BFD72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156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EE8E9-E435-4B87-B320-5A316858004F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C869-2C9F-4447-AAB4-1CE2BFD72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65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nkofengland.co.uk/get-involved/youth-forum" TargetMode="Externa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byc.org.uk/blog/2020/bank-of-england-economics-in-education-roundtable-with-chief-economist-andy-haldane" TargetMode="Externa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itangel.co.uk/blog/is-the-uk-financially-illiterate#:~:text=The%20UK's%20Financial%20Literacy%20Landscape&amp;text=50%25%20of%20the%20UK%20population,be%20in%20serious%20financial%20difficulty.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6DFC4E-375B-0645-BFA3-9621DAEBD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68812" y="140677"/>
            <a:ext cx="11844997" cy="6541477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utoShape 2" descr="Home | Bank of Eng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70" y="4959036"/>
            <a:ext cx="2109285" cy="155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10" y="5257800"/>
            <a:ext cx="5537005" cy="10684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81B69F-665C-574A-BDCD-1A327CF81822}"/>
              </a:ext>
            </a:extLst>
          </p:cNvPr>
          <p:cNvSpPr txBox="1"/>
          <p:nvPr/>
        </p:nvSpPr>
        <p:spPr>
          <a:xfrm>
            <a:off x="0" y="429916"/>
            <a:ext cx="1219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Welco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me to the Bank of England Youth Forum’s Presentation and Q&amp;A with Andrew Bailey</a:t>
            </a:r>
          </a:p>
          <a:p>
            <a:pPr algn="ctr"/>
            <a:endParaRPr lang="en-US" sz="2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The event will begin shortly </a:t>
            </a:r>
          </a:p>
          <a:p>
            <a:pPr algn="ctr"/>
            <a:endParaRPr lang="en-US" sz="2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Please keep your microphone on mute and introduce yourself in the chat box provided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116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812" y="140677"/>
            <a:ext cx="11844997" cy="6541477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534" y="2367525"/>
            <a:ext cx="5909420" cy="253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400" b="1" u="sng" dirty="0"/>
              <a:t>ACTIONS</a:t>
            </a:r>
            <a:endParaRPr lang="en-US" sz="3200" b="1" u="sng" dirty="0"/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Online </a:t>
            </a:r>
            <a:r>
              <a:rPr lang="en-US" sz="2000" b="1" dirty="0">
                <a:solidFill>
                  <a:srgbClr val="A2C717"/>
                </a:solidFill>
              </a:rPr>
              <a:t>survey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1-2-1 </a:t>
            </a:r>
            <a:r>
              <a:rPr lang="en-US" sz="2000" b="1" dirty="0" smtClean="0">
                <a:solidFill>
                  <a:srgbClr val="A2C717"/>
                </a:solidFill>
              </a:rPr>
              <a:t>conversations</a:t>
            </a:r>
            <a:r>
              <a:rPr lang="en-US" sz="2000" dirty="0" smtClean="0"/>
              <a:t> </a:t>
            </a:r>
            <a:r>
              <a:rPr lang="en-US" sz="2000" dirty="0"/>
              <a:t>with peers 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Focus group with </a:t>
            </a:r>
            <a:r>
              <a:rPr lang="en-US" sz="2000" b="1" dirty="0">
                <a:solidFill>
                  <a:srgbClr val="A2C717"/>
                </a:solidFill>
              </a:rPr>
              <a:t>seldom-heard groups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Focus group with </a:t>
            </a:r>
            <a:r>
              <a:rPr lang="en-US" sz="2000" b="1" dirty="0">
                <a:solidFill>
                  <a:srgbClr val="A2C717"/>
                </a:solidFill>
              </a:rPr>
              <a:t>students from schools/Universities</a:t>
            </a:r>
          </a:p>
          <a:p>
            <a:endParaRPr lang="en-GB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6128705" y="988316"/>
            <a:ext cx="580376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RESULTS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80000"/>
            </a:pPr>
            <a:r>
              <a:rPr lang="en-US" sz="2000" dirty="0">
                <a:latin typeface="Calibri" panose="020F0502020204030204" pitchFamily="34" charset="0"/>
              </a:rPr>
              <a:t>How young people would prefer the Bank to communicate: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488CB"/>
                </a:solidFill>
                <a:latin typeface="Calibri" panose="020F0502020204030204" pitchFamily="34" charset="0"/>
              </a:rPr>
              <a:t>Make announcements </a:t>
            </a:r>
            <a:r>
              <a:rPr lang="en-US" sz="2000" dirty="0">
                <a:latin typeface="Calibri" panose="020F0502020204030204" pitchFamily="34" charset="0"/>
              </a:rPr>
              <a:t>to young people about the Bank’s aims/projects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Communicate through </a:t>
            </a:r>
            <a:r>
              <a:rPr lang="en-US" sz="2000" b="1" dirty="0" smtClean="0">
                <a:solidFill>
                  <a:srgbClr val="1488CB"/>
                </a:solidFill>
                <a:latin typeface="Calibri" panose="020F0502020204030204" pitchFamily="34" charset="0"/>
              </a:rPr>
              <a:t>various charities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Online through:</a:t>
            </a:r>
            <a:endParaRPr lang="en-US" sz="2000" dirty="0">
              <a:latin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488CB"/>
                </a:solidFill>
                <a:latin typeface="Calibri" panose="020F0502020204030204" pitchFamily="34" charset="0"/>
              </a:rPr>
              <a:t>Social media </a:t>
            </a:r>
            <a:r>
              <a:rPr lang="en-US" sz="2000" dirty="0">
                <a:latin typeface="Calibri" panose="020F0502020204030204" pitchFamily="34" charset="0"/>
              </a:rPr>
              <a:t>(particularly YouTube, Snapchat and Instagram)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A dedicated </a:t>
            </a:r>
            <a:r>
              <a:rPr lang="en-US" sz="2000" b="1" dirty="0">
                <a:solidFill>
                  <a:srgbClr val="1488CB"/>
                </a:solidFill>
                <a:latin typeface="Calibri" panose="020F0502020204030204" pitchFamily="34" charset="0"/>
              </a:rPr>
              <a:t>website</a:t>
            </a:r>
            <a:r>
              <a:rPr lang="en-US" sz="2000" dirty="0">
                <a:latin typeface="Calibri" panose="020F0502020204030204" pitchFamily="34" charset="0"/>
              </a:rPr>
              <a:t> for young </a:t>
            </a:r>
            <a:r>
              <a:rPr lang="en-US" sz="2000" dirty="0" smtClean="0">
                <a:latin typeface="Calibri" panose="020F0502020204030204" pitchFamily="34" charset="0"/>
              </a:rPr>
              <a:t>people</a:t>
            </a:r>
            <a:endParaRPr lang="en-US" sz="2000" b="1" dirty="0" smtClean="0">
              <a:solidFill>
                <a:srgbClr val="1488CB"/>
              </a:solidFill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14552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Youth Voice Team</a:t>
            </a:r>
          </a:p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9CB305-2908-BB4E-92FD-6AD5799B1814}"/>
              </a:ext>
            </a:extLst>
          </p:cNvPr>
          <p:cNvSpPr txBox="1"/>
          <p:nvPr/>
        </p:nvSpPr>
        <p:spPr>
          <a:xfrm>
            <a:off x="337204" y="952153"/>
            <a:ext cx="582807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GB" sz="2800" b="1" u="sng" dirty="0"/>
              <a:t>AIMS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6CB0"/>
                </a:solidFill>
                <a:latin typeface="Calibri" panose="020F0502020204030204" pitchFamily="34" charset="0"/>
              </a:rPr>
              <a:t>Engage</a:t>
            </a:r>
            <a:r>
              <a:rPr lang="en-US" sz="2000" dirty="0">
                <a:latin typeface="Calibri" panose="020F0502020204030204" pitchFamily="34" charset="0"/>
              </a:rPr>
              <a:t> with young people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6CB0"/>
                </a:solidFill>
                <a:latin typeface="Calibri" panose="020F0502020204030204" pitchFamily="34" charset="0"/>
              </a:rPr>
              <a:t>Raise awareness </a:t>
            </a:r>
            <a:r>
              <a:rPr lang="en-GB" sz="2000" dirty="0">
                <a:latin typeface="Calibri" panose="020F0502020204030204" pitchFamily="34" charset="0"/>
              </a:rPr>
              <a:t>about the Bank of England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195236-09A6-3443-B52B-2E63DCA59BD0}"/>
              </a:ext>
            </a:extLst>
          </p:cNvPr>
          <p:cNvCxnSpPr>
            <a:cxnSpLocks/>
          </p:cNvCxnSpPr>
          <p:nvPr/>
        </p:nvCxnSpPr>
        <p:spPr>
          <a:xfrm>
            <a:off x="6104389" y="885761"/>
            <a:ext cx="24317" cy="54965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3B319EFF-1271-3049-AFC5-9782FF49D9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227" y="4911349"/>
            <a:ext cx="1270000" cy="1270000"/>
          </a:xfrm>
          <a:prstGeom prst="rect">
            <a:avLst/>
          </a:prstGeom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4261D38E-4FE6-5B4C-943E-449539693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694" y="4911349"/>
            <a:ext cx="1270000" cy="1270000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191683B4-4224-C74B-AFA9-0F75E85F1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647" y="4330021"/>
            <a:ext cx="1935191" cy="193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17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812" y="140677"/>
            <a:ext cx="11844997" cy="6541477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75846"/>
            <a:ext cx="12135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Recommendations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5A2089-01B2-454C-B17D-2E665E003AA4}"/>
              </a:ext>
            </a:extLst>
          </p:cNvPr>
          <p:cNvSpPr txBox="1"/>
          <p:nvPr/>
        </p:nvSpPr>
        <p:spPr>
          <a:xfrm>
            <a:off x="6660555" y="906800"/>
            <a:ext cx="4876800" cy="1015663"/>
          </a:xfrm>
          <a:prstGeom prst="rect">
            <a:avLst/>
          </a:prstGeom>
          <a:noFill/>
          <a:ln w="38100">
            <a:solidFill>
              <a:srgbClr val="706CB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GB" sz="2000" dirty="0"/>
              <a:t>We have found that many young people </a:t>
            </a:r>
            <a:r>
              <a:rPr lang="en-GB" sz="2000" b="1" dirty="0">
                <a:solidFill>
                  <a:srgbClr val="706CB0"/>
                </a:solidFill>
              </a:rPr>
              <a:t>did not know </a:t>
            </a:r>
            <a:r>
              <a:rPr lang="en-GB" sz="2000" dirty="0"/>
              <a:t>about the impact of the Bank of England in our society.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E8D0C-7777-0E40-B199-C4D829EF2727}"/>
              </a:ext>
            </a:extLst>
          </p:cNvPr>
          <p:cNvSpPr txBox="1"/>
          <p:nvPr/>
        </p:nvSpPr>
        <p:spPr>
          <a:xfrm>
            <a:off x="6660555" y="2047751"/>
            <a:ext cx="4892389" cy="4370427"/>
          </a:xfrm>
          <a:prstGeom prst="rect">
            <a:avLst/>
          </a:prstGeom>
          <a:noFill/>
          <a:ln w="38100">
            <a:solidFill>
              <a:srgbClr val="47AB9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u="sng" dirty="0"/>
              <a:t>RECOMMENDATIONS</a:t>
            </a:r>
            <a:endParaRPr lang="en-GB" sz="2000" b="1" u="sng" dirty="0"/>
          </a:p>
          <a:p>
            <a:endParaRPr lang="en-GB" sz="2000" dirty="0"/>
          </a:p>
          <a:p>
            <a:endParaRPr lang="en-GB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Promote </a:t>
            </a:r>
            <a:r>
              <a:rPr lang="en-GB" sz="2000" b="1" dirty="0">
                <a:solidFill>
                  <a:srgbClr val="47AB9C"/>
                </a:solidFill>
                <a:latin typeface="Calibri" panose="020F0502020204030204" pitchFamily="34" charset="0"/>
              </a:rPr>
              <a:t>financial education </a:t>
            </a:r>
            <a:r>
              <a:rPr lang="en-GB" sz="2000" dirty="0">
                <a:latin typeface="Calibri" panose="020F0502020204030204" pitchFamily="34" charset="0"/>
              </a:rPr>
              <a:t>within schools and youth organisations</a:t>
            </a:r>
            <a:endParaRPr lang="en-US" sz="2000" dirty="0">
              <a:latin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Use </a:t>
            </a:r>
            <a:r>
              <a:rPr lang="en-GB" sz="2000" b="1" dirty="0" smtClean="0">
                <a:solidFill>
                  <a:srgbClr val="47AB9C"/>
                </a:solidFill>
                <a:latin typeface="Calibri" panose="020F0502020204030204" pitchFamily="34" charset="0"/>
              </a:rPr>
              <a:t>social media platforms</a:t>
            </a:r>
            <a:r>
              <a:rPr lang="en-GB" sz="2000" dirty="0" smtClean="0">
                <a:latin typeface="Calibri" panose="020F0502020204030204" pitchFamily="34" charset="0"/>
              </a:rPr>
              <a:t> </a:t>
            </a:r>
            <a:r>
              <a:rPr lang="en-GB" sz="2000" dirty="0">
                <a:latin typeface="Calibri" panose="020F0502020204030204" pitchFamily="34" charset="0"/>
              </a:rPr>
              <a:t>to educate people about the Bank</a:t>
            </a:r>
            <a:endParaRPr lang="en-US" sz="2000" dirty="0">
              <a:latin typeface="Calibri" panose="020F0502020204030204" pitchFamily="34" charset="0"/>
            </a:endParaRPr>
          </a:p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47AB9C"/>
                </a:solidFill>
                <a:latin typeface="Calibri" panose="020F0502020204030204" pitchFamily="34" charset="0"/>
              </a:rPr>
              <a:t>Engage young people </a:t>
            </a:r>
            <a:r>
              <a:rPr lang="en-GB" sz="2000" dirty="0">
                <a:latin typeface="Calibri" panose="020F0502020204030204" pitchFamily="34" charset="0"/>
              </a:rPr>
              <a:t>in Policy &amp; decision making</a:t>
            </a:r>
            <a:endParaRPr lang="en-US" sz="2000" dirty="0">
              <a:latin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Have an </a:t>
            </a:r>
            <a:r>
              <a:rPr lang="en-GB" sz="2000" b="1" dirty="0">
                <a:solidFill>
                  <a:srgbClr val="47AB9C"/>
                </a:solidFill>
                <a:latin typeface="Calibri" panose="020F0502020204030204" pitchFamily="34" charset="0"/>
              </a:rPr>
              <a:t>open day for young people </a:t>
            </a:r>
            <a:r>
              <a:rPr lang="en-GB" sz="2000" dirty="0">
                <a:latin typeface="Calibri" panose="020F0502020204030204" pitchFamily="34" charset="0"/>
              </a:rPr>
              <a:t>to visit </a:t>
            </a:r>
            <a:r>
              <a:rPr lang="en-GB" sz="2000" dirty="0" smtClean="0">
                <a:latin typeface="Calibri" panose="020F0502020204030204" pitchFamily="34" charset="0"/>
              </a:rPr>
              <a:t>the Bank</a:t>
            </a:r>
            <a:endParaRPr lang="en-US" sz="2000" dirty="0" smtClean="0">
              <a:latin typeface="Calibri" panose="020F0502020204030204" pitchFamily="34" charset="0"/>
            </a:endParaRPr>
          </a:p>
          <a:p>
            <a:endParaRPr lang="en-GB" dirty="0" smtClean="0"/>
          </a:p>
          <a:p>
            <a:r>
              <a:rPr lang="en-GB" dirty="0" smtClean="0"/>
              <a:t> </a:t>
            </a:r>
          </a:p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98BEDF-28B1-BF40-8FA7-D99C05F4E12F}"/>
              </a:ext>
            </a:extLst>
          </p:cNvPr>
          <p:cNvSpPr/>
          <p:nvPr/>
        </p:nvSpPr>
        <p:spPr>
          <a:xfrm>
            <a:off x="399863" y="901298"/>
            <a:ext cx="6096000" cy="5539978"/>
          </a:xfrm>
          <a:prstGeom prst="rect">
            <a:avLst/>
          </a:prstGeom>
          <a:ln w="38100">
            <a:solidFill>
              <a:srgbClr val="A2C717"/>
            </a:solidFill>
          </a:ln>
        </p:spPr>
        <p:txBody>
          <a:bodyPr>
            <a:spAutoFit/>
          </a:bodyPr>
          <a:lstStyle/>
          <a:p>
            <a:pPr algn="ctr"/>
            <a:r>
              <a:rPr lang="en-GB" sz="2400" b="1" u="sng" dirty="0">
                <a:latin typeface="Calibri" panose="020F0502020204030204" pitchFamily="34" charset="0"/>
              </a:rPr>
              <a:t>CITIZENS PANELS</a:t>
            </a:r>
          </a:p>
          <a:p>
            <a:pPr algn="ctr"/>
            <a:endParaRPr lang="en-GB" b="1" dirty="0">
              <a:latin typeface="Calibri" panose="020F0502020204030204" pitchFamily="34" charset="0"/>
            </a:endParaRPr>
          </a:p>
          <a:p>
            <a:pPr algn="ctr"/>
            <a:endParaRPr lang="en-GB" b="1" dirty="0">
              <a:latin typeface="Calibri" panose="020F0502020204030204" pitchFamily="34" charset="0"/>
            </a:endParaRPr>
          </a:p>
          <a:p>
            <a:pPr algn="ctr"/>
            <a:endParaRPr lang="en-GB" b="1" dirty="0">
              <a:latin typeface="Calibri" panose="020F0502020204030204" pitchFamily="34" charset="0"/>
            </a:endParaRPr>
          </a:p>
          <a:p>
            <a:pPr algn="ctr"/>
            <a:endParaRPr lang="en-GB" b="1" dirty="0">
              <a:latin typeface="Calibri" panose="020F0502020204030204" pitchFamily="34" charset="0"/>
            </a:endParaRPr>
          </a:p>
          <a:p>
            <a:pPr algn="ctr"/>
            <a:endParaRPr lang="en-GB" b="1" dirty="0">
              <a:latin typeface="Calibri" panose="020F0502020204030204" pitchFamily="34" charset="0"/>
            </a:endParaRPr>
          </a:p>
          <a:p>
            <a:pPr algn="ctr"/>
            <a:endParaRPr lang="en-GB" b="1" dirty="0">
              <a:latin typeface="Calibri" panose="020F0502020204030204" pitchFamily="34" charset="0"/>
            </a:endParaRPr>
          </a:p>
          <a:p>
            <a:pPr algn="ctr"/>
            <a:endParaRPr lang="en-GB" b="1" dirty="0">
              <a:latin typeface="Calibri" panose="020F0502020204030204" pitchFamily="34" charset="0"/>
            </a:endParaRPr>
          </a:p>
          <a:p>
            <a:pPr algn="ctr"/>
            <a:endParaRPr lang="en-GB" b="1" dirty="0">
              <a:latin typeface="Calibri" panose="020F0502020204030204" pitchFamily="34" charset="0"/>
            </a:endParaRPr>
          </a:p>
          <a:p>
            <a:pPr algn="ctr"/>
            <a:endParaRPr lang="en-GB" b="1" dirty="0">
              <a:latin typeface="Calibri" panose="020F0502020204030204" pitchFamily="34" charset="0"/>
            </a:endParaRPr>
          </a:p>
          <a:p>
            <a:pPr algn="ctr"/>
            <a:endParaRPr lang="en-GB" sz="2400" b="1" dirty="0">
              <a:latin typeface="Calibri" panose="020F0502020204030204" pitchFamily="34" charset="0"/>
            </a:endParaRPr>
          </a:p>
          <a:p>
            <a:pPr algn="ctr"/>
            <a:r>
              <a:rPr lang="en-GB" sz="2400" b="1" dirty="0">
                <a:latin typeface="Calibri" panose="020F0502020204030204" pitchFamily="34" charset="0"/>
              </a:rPr>
              <a:t>Suggestions</a:t>
            </a:r>
            <a:endParaRPr lang="en-GB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Ask each attendee to </a:t>
            </a:r>
            <a:r>
              <a:rPr lang="en-GB" sz="2000" b="1" dirty="0">
                <a:solidFill>
                  <a:srgbClr val="A2C717"/>
                </a:solidFill>
                <a:latin typeface="Calibri" panose="020F0502020204030204" pitchFamily="34" charset="0"/>
              </a:rPr>
              <a:t>bring a young person </a:t>
            </a:r>
            <a:r>
              <a:rPr lang="en-GB" sz="2000" dirty="0">
                <a:latin typeface="Calibri" panose="020F0502020204030204" pitchFamily="34" charset="0"/>
              </a:rPr>
              <a:t>with them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A2C717"/>
                </a:solidFill>
                <a:latin typeface="Calibri" panose="020F0502020204030204" pitchFamily="34" charset="0"/>
              </a:rPr>
              <a:t>Promote</a:t>
            </a:r>
            <a:r>
              <a:rPr lang="en-GB" sz="2000" dirty="0">
                <a:latin typeface="Calibri" panose="020F0502020204030204" pitchFamily="34" charset="0"/>
              </a:rPr>
              <a:t> the Citizen Panel via youth organisations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Have a </a:t>
            </a:r>
            <a:r>
              <a:rPr lang="en-GB" sz="2000" b="1" dirty="0">
                <a:solidFill>
                  <a:srgbClr val="A2C717"/>
                </a:solidFill>
                <a:latin typeface="Calibri" panose="020F0502020204030204" pitchFamily="34" charset="0"/>
              </a:rPr>
              <a:t>young person on the team </a:t>
            </a:r>
            <a:r>
              <a:rPr lang="en-GB" sz="2000" dirty="0">
                <a:latin typeface="Calibri" panose="020F0502020204030204" pitchFamily="34" charset="0"/>
              </a:rPr>
              <a:t>to help promote it to young people</a:t>
            </a:r>
          </a:p>
          <a:p>
            <a:endParaRPr lang="en-GB" sz="2000" dirty="0">
              <a:latin typeface="Calibri" panose="020F0502020204030204" pitchFamily="34" charset="0"/>
            </a:endParaRPr>
          </a:p>
          <a:p>
            <a:endParaRPr lang="en-GB" sz="2000" dirty="0">
              <a:latin typeface="Calibri" panose="020F050202020403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14A3FB1-224A-344B-B6B9-AE5424091F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6804340"/>
              </p:ext>
            </p:extLst>
          </p:nvPr>
        </p:nvGraphicFramePr>
        <p:xfrm>
          <a:off x="639056" y="1570605"/>
          <a:ext cx="5617613" cy="2125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7717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" y="-13648"/>
            <a:ext cx="12192000" cy="6858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812" y="114920"/>
            <a:ext cx="11844997" cy="6541477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533" y="324018"/>
            <a:ext cx="1134755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Immediate Response Team</a:t>
            </a:r>
          </a:p>
          <a:p>
            <a:pPr algn="ctr"/>
            <a:endParaRPr lang="en-GB" sz="3200" b="1" u="sng" dirty="0"/>
          </a:p>
          <a:p>
            <a:r>
              <a:rPr lang="en-GB" dirty="0"/>
              <a:t>The Bank of England Youth Forum Immediate Response Team (</a:t>
            </a:r>
            <a:r>
              <a:rPr lang="en-GB" b="1" i="1" dirty="0" err="1"/>
              <a:t>BoEYF</a:t>
            </a:r>
            <a:r>
              <a:rPr lang="en-GB" b="1" i="1" dirty="0"/>
              <a:t> IRT</a:t>
            </a:r>
            <a:r>
              <a:rPr lang="en-GB" dirty="0"/>
              <a:t>) was made up of 4 members of the Bank of England Youth Forum.</a:t>
            </a:r>
          </a:p>
          <a:p>
            <a:endParaRPr lang="en-GB" dirty="0"/>
          </a:p>
          <a:p>
            <a:r>
              <a:rPr lang="en-GB" dirty="0" smtClean="0"/>
              <a:t>We created </a:t>
            </a:r>
            <a:r>
              <a:rPr lang="en-GB" dirty="0"/>
              <a:t>a </a:t>
            </a:r>
            <a:r>
              <a:rPr lang="en-GB" b="1" dirty="0">
                <a:solidFill>
                  <a:srgbClr val="1488CB"/>
                </a:solidFill>
              </a:rPr>
              <a:t>survey to gather views </a:t>
            </a:r>
            <a:r>
              <a:rPr lang="en-GB" dirty="0"/>
              <a:t>and opinions from young people </a:t>
            </a:r>
            <a:r>
              <a:rPr lang="en-GB" dirty="0" smtClean="0"/>
              <a:t>aged 16-25 </a:t>
            </a:r>
            <a:r>
              <a:rPr lang="en-GB" dirty="0"/>
              <a:t>across the </a:t>
            </a:r>
            <a:r>
              <a:rPr lang="en-GB" dirty="0" smtClean="0"/>
              <a:t>UK. We </a:t>
            </a:r>
            <a:r>
              <a:rPr lang="en-GB" dirty="0"/>
              <a:t>f</a:t>
            </a:r>
            <a:r>
              <a:rPr lang="en-GB" dirty="0" smtClean="0"/>
              <a:t>ocused on </a:t>
            </a:r>
            <a:r>
              <a:rPr lang="en-GB" dirty="0"/>
              <a:t>how COVID-19 is affecting them financially as a young person to then inform the Bank of England’s decisions going forward.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survey was launched across Twitter, Facebook, Instagram and other social media sites </a:t>
            </a:r>
            <a:r>
              <a:rPr lang="en-GB" dirty="0" smtClean="0"/>
              <a:t>(we also </a:t>
            </a:r>
            <a:r>
              <a:rPr lang="en-GB" dirty="0"/>
              <a:t>contacted our own personal networks of people and organisations</a:t>
            </a:r>
            <a:r>
              <a:rPr lang="en-GB" dirty="0" smtClean="0"/>
              <a:t>)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our promotion we created a video to go alongside our survey to increase our </a:t>
            </a:r>
            <a:r>
              <a:rPr lang="en-GB" dirty="0" smtClean="0"/>
              <a:t>engagement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survey was launched on Monday 20</a:t>
            </a:r>
            <a:r>
              <a:rPr lang="en-GB" baseline="30000" dirty="0"/>
              <a:t>th</a:t>
            </a:r>
            <a:r>
              <a:rPr lang="en-GB" dirty="0"/>
              <a:t> April 2020 and closed on Monday 18</a:t>
            </a:r>
            <a:r>
              <a:rPr lang="en-GB" baseline="30000" dirty="0"/>
              <a:t>th</a:t>
            </a:r>
            <a:r>
              <a:rPr lang="en-GB" dirty="0"/>
              <a:t> May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then carried out </a:t>
            </a:r>
            <a:r>
              <a:rPr lang="en-GB" dirty="0" smtClean="0"/>
              <a:t>data analysis and created a presentation of our results</a:t>
            </a:r>
            <a:endParaRPr lang="en-GB" dirty="0"/>
          </a:p>
          <a:p>
            <a:endParaRPr lang="en-GB" dirty="0"/>
          </a:p>
          <a:p>
            <a:r>
              <a:rPr lang="en-GB" dirty="0"/>
              <a:t>Overall </a:t>
            </a:r>
            <a:r>
              <a:rPr lang="en-GB" b="1" dirty="0">
                <a:solidFill>
                  <a:srgbClr val="EF0509"/>
                </a:solidFill>
              </a:rPr>
              <a:t>960 responses</a:t>
            </a:r>
            <a:r>
              <a:rPr lang="en-GB" b="1" dirty="0"/>
              <a:t> </a:t>
            </a:r>
            <a:r>
              <a:rPr lang="en-GB" dirty="0"/>
              <a:t>were gathered</a:t>
            </a:r>
          </a:p>
          <a:p>
            <a:endParaRPr lang="en-GB" dirty="0"/>
          </a:p>
          <a:p>
            <a:r>
              <a:rPr lang="en-GB" dirty="0" smtClean="0"/>
              <a:t>We then presented our findings </a:t>
            </a:r>
            <a:r>
              <a:rPr lang="en-GB" dirty="0"/>
              <a:t>and held a Q+A </a:t>
            </a:r>
            <a:r>
              <a:rPr lang="en-GB" dirty="0" smtClean="0"/>
              <a:t>with </a:t>
            </a:r>
            <a:r>
              <a:rPr lang="en-GB" dirty="0"/>
              <a:t>Chief Economist </a:t>
            </a:r>
            <a:r>
              <a:rPr lang="en-GB" dirty="0" smtClean="0"/>
              <a:t>Andy Haldane </a:t>
            </a:r>
            <a:r>
              <a:rPr lang="en-GB" dirty="0"/>
              <a:t>on Tuesday 26</a:t>
            </a:r>
            <a:r>
              <a:rPr lang="en-GB" baseline="30000" dirty="0"/>
              <a:t>th</a:t>
            </a:r>
            <a:r>
              <a:rPr lang="en-GB" dirty="0"/>
              <a:t> May 2020</a:t>
            </a:r>
          </a:p>
        </p:txBody>
      </p:sp>
    </p:spTree>
    <p:extLst>
      <p:ext uri="{BB962C8B-B14F-4D97-AF65-F5344CB8AC3E}">
        <p14:creationId xmlns:p14="http://schemas.microsoft.com/office/powerpoint/2010/main" val="1398689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" y="-13648"/>
            <a:ext cx="12192000" cy="6858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812" y="63405"/>
            <a:ext cx="11844997" cy="6541477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405563"/>
              </p:ext>
            </p:extLst>
          </p:nvPr>
        </p:nvGraphicFramePr>
        <p:xfrm>
          <a:off x="6237669" y="3429000"/>
          <a:ext cx="5511034" cy="2997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9362310"/>
              </p:ext>
            </p:extLst>
          </p:nvPr>
        </p:nvGraphicFramePr>
        <p:xfrm>
          <a:off x="6237669" y="253119"/>
          <a:ext cx="5511034" cy="3098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7600" y="348710"/>
            <a:ext cx="5598400" cy="5816977"/>
          </a:xfrm>
          <a:prstGeom prst="rect">
            <a:avLst/>
          </a:prstGeom>
          <a:noFill/>
          <a:ln w="38100">
            <a:solidFill>
              <a:srgbClr val="EF0509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How is COVID-19 affecting you financially as a young person </a:t>
            </a:r>
          </a:p>
          <a:p>
            <a:endParaRPr lang="en-US" sz="1400" b="1" u="sng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en-US" sz="20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Universities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Some people are </a:t>
            </a:r>
            <a:r>
              <a:rPr lang="en-US" b="1" spc="-1" dirty="0">
                <a:solidFill>
                  <a:srgbClr val="EF0509"/>
                </a:solidFill>
                <a:uFill>
                  <a:solidFill>
                    <a:srgbClr val="FFFFFF"/>
                  </a:solidFill>
                </a:uFill>
              </a:rPr>
              <a:t>reconsidering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going to university or dropping out. This is mainly as a result of not being able to save up money or having had to use any savings now.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Could impact </a:t>
            </a:r>
            <a:r>
              <a:rPr lang="en-US" b="1" spc="-1" dirty="0">
                <a:solidFill>
                  <a:srgbClr val="EF0509"/>
                </a:solidFill>
                <a:uFill>
                  <a:solidFill>
                    <a:srgbClr val="FFFFFF"/>
                  </a:solidFill>
                </a:uFill>
              </a:rPr>
              <a:t>local town/city economies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which rely upon university students as main source of business.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Could also impact </a:t>
            </a:r>
            <a:r>
              <a:rPr lang="en-US" b="1" spc="-1" dirty="0">
                <a:solidFill>
                  <a:srgbClr val="EF0509"/>
                </a:solidFill>
                <a:uFill>
                  <a:solidFill>
                    <a:srgbClr val="FFFFFF"/>
                  </a:solidFill>
                </a:uFill>
              </a:rPr>
              <a:t>future labour market/job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requirements with less students potentially having a degree</a:t>
            </a:r>
            <a:endParaRPr lang="en-US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Spending habits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spc="-1" dirty="0">
                <a:solidFill>
                  <a:srgbClr val="EF0509"/>
                </a:solidFill>
                <a:uFill>
                  <a:solidFill>
                    <a:srgbClr val="FFFFFF"/>
                  </a:solidFill>
                </a:uFill>
              </a:rPr>
              <a:t>More money</a:t>
            </a:r>
            <a:r>
              <a:rPr lang="en-US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is being spent on items that occupy people (</a:t>
            </a:r>
            <a:r>
              <a:rPr lang="en-US" u="sng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e.g</a:t>
            </a:r>
            <a:r>
              <a:rPr lang="en-US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books, art supplies, films, media subscriptions, video games).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spc="-1" dirty="0">
                <a:solidFill>
                  <a:srgbClr val="EF0509"/>
                </a:solidFill>
                <a:uFill>
                  <a:solidFill>
                    <a:srgbClr val="FFFFFF"/>
                  </a:solidFill>
                </a:uFill>
              </a:rPr>
              <a:t>Less money</a:t>
            </a:r>
            <a:r>
              <a:rPr lang="en-US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is being spent on leisure food and drink (restaurants, pubs and takeaways), clothing and travel (public transport and fuel)</a:t>
            </a:r>
            <a:endParaRPr lang="en-GB" sz="1600" u="sng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680011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" y="-13648"/>
            <a:ext cx="12192000" cy="6858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501" y="144613"/>
            <a:ext cx="11844997" cy="6541477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7092225"/>
              </p:ext>
            </p:extLst>
          </p:nvPr>
        </p:nvGraphicFramePr>
        <p:xfrm>
          <a:off x="362787" y="245820"/>
          <a:ext cx="5618467" cy="3264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095998" y="6232776"/>
            <a:ext cx="59430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/>
              <a:t>Link to video of presentation and Q+A - </a:t>
            </a:r>
            <a:r>
              <a:rPr lang="en-GB" sz="1050" dirty="0">
                <a:hlinkClick r:id="rId3"/>
              </a:rPr>
              <a:t>https://www.bankofengland.co.uk/get-involved/youth-forum</a:t>
            </a:r>
            <a:r>
              <a:rPr lang="en-GB" sz="1050" dirty="0"/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27" y="3350435"/>
            <a:ext cx="1950756" cy="2682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5998" y="243207"/>
            <a:ext cx="5733215" cy="2985433"/>
          </a:xfrm>
          <a:prstGeom prst="rect">
            <a:avLst/>
          </a:prstGeom>
          <a:noFill/>
          <a:ln w="38100">
            <a:solidFill>
              <a:srgbClr val="EF0509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How is COVID-19 affecting you financially as a young person – Other themes</a:t>
            </a:r>
          </a:p>
          <a:p>
            <a:pPr marL="285750" indent="-285750" algn="ctr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F0509"/>
                </a:solidFill>
              </a:rPr>
              <a:t>Emotions and feelings </a:t>
            </a:r>
            <a:r>
              <a:rPr lang="en-GB" dirty="0"/>
              <a:t>– Scared, worried, stressed, anxious, confused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F0509"/>
                </a:solidFill>
              </a:rPr>
              <a:t>Financial situation </a:t>
            </a:r>
            <a:r>
              <a:rPr lang="en-GB" dirty="0"/>
              <a:t>– Furloughed, unemployed, no support, universal credit, debt, loans, spending savings, struggling to pay </a:t>
            </a:r>
            <a:r>
              <a:rPr lang="en-GB" dirty="0" err="1"/>
              <a:t>rent+bills</a:t>
            </a:r>
            <a:endParaRPr lang="en-GB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F0509"/>
                </a:solidFill>
              </a:rPr>
              <a:t>Future</a:t>
            </a:r>
            <a:r>
              <a:rPr lang="en-GB" dirty="0"/>
              <a:t> – Reconsidering university, no opportunity</a:t>
            </a:r>
          </a:p>
          <a:p>
            <a:endParaRPr lang="en-GB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0203518"/>
              </p:ext>
            </p:extLst>
          </p:nvPr>
        </p:nvGraphicFramePr>
        <p:xfrm>
          <a:off x="362787" y="3611171"/>
          <a:ext cx="5618467" cy="2875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82684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86" name="Google Shape;86;p1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dk1"/>
          </a:solidFill>
          <a:ln w="635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173550" y="158250"/>
            <a:ext cx="11844900" cy="6541500"/>
          </a:xfrm>
          <a:prstGeom prst="rect">
            <a:avLst/>
          </a:prstGeom>
          <a:solidFill>
            <a:schemeClr val="lt1"/>
          </a:solidFill>
          <a:ln w="1270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303233" y="262779"/>
            <a:ext cx="11715217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Opportunities and Projects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Outside of our work streams, Forum members have participated in a wide variety of projects and events including:​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103" y="4281223"/>
            <a:ext cx="3970199" cy="223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8845" y="3797569"/>
            <a:ext cx="3593679" cy="27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7434654" y="1187647"/>
            <a:ext cx="3812799" cy="2480566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47AA9C"/>
          </a:solidFill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‘</a:t>
            </a:r>
            <a:r>
              <a:rPr lang="en-GB" dirty="0">
                <a:solidFill>
                  <a:schemeClr val="dk1"/>
                </a:solidFill>
              </a:rPr>
              <a:t>I really </a:t>
            </a:r>
            <a:r>
              <a:rPr lang="en-GB" b="1" dirty="0">
                <a:solidFill>
                  <a:schemeClr val="dk1"/>
                </a:solidFill>
              </a:rPr>
              <a:t>enjoyed</a:t>
            </a:r>
            <a:r>
              <a:rPr lang="en-GB" dirty="0">
                <a:solidFill>
                  <a:schemeClr val="dk1"/>
                </a:solidFill>
              </a:rPr>
              <a:t> the experience’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</a:rPr>
              <a:t>‘All of my opinions were </a:t>
            </a:r>
            <a:r>
              <a:rPr lang="en-GB" b="1" dirty="0">
                <a:solidFill>
                  <a:schemeClr val="dk1"/>
                </a:solidFill>
              </a:rPr>
              <a:t>listened </a:t>
            </a:r>
            <a:r>
              <a:rPr lang="en-GB" dirty="0">
                <a:solidFill>
                  <a:schemeClr val="dk1"/>
                </a:solidFill>
              </a:rPr>
              <a:t>to’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</a:rPr>
              <a:t>‘The open discussions and interactive polls                       were </a:t>
            </a:r>
            <a:r>
              <a:rPr lang="en-GB" b="1" dirty="0">
                <a:solidFill>
                  <a:schemeClr val="dk1"/>
                </a:solidFill>
              </a:rPr>
              <a:t>engaging</a:t>
            </a:r>
            <a:r>
              <a:rPr lang="en-GB" dirty="0">
                <a:solidFill>
                  <a:schemeClr val="dk1"/>
                </a:solidFill>
              </a:rPr>
              <a:t>’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1"/>
          <p:cNvSpPr/>
          <p:nvPr/>
        </p:nvSpPr>
        <p:spPr>
          <a:xfrm>
            <a:off x="4469853" y="4053950"/>
            <a:ext cx="3500523" cy="220252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47AA9C"/>
          </a:solidFill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</a:rPr>
              <a:t>‘I could suggest having a </a:t>
            </a:r>
            <a:r>
              <a:rPr lang="en-GB" sz="1600" b="1" dirty="0">
                <a:solidFill>
                  <a:schemeClr val="dk1"/>
                </a:solidFill>
              </a:rPr>
              <a:t>young person</a:t>
            </a:r>
            <a:r>
              <a:rPr lang="en-GB" sz="1600" dirty="0">
                <a:solidFill>
                  <a:schemeClr val="dk1"/>
                </a:solidFill>
              </a:rPr>
              <a:t> at each meeting… and [also] assist with travel planning to make it more </a:t>
            </a:r>
            <a:r>
              <a:rPr lang="en-GB" sz="1600" b="1" dirty="0">
                <a:solidFill>
                  <a:schemeClr val="dk1"/>
                </a:solidFill>
              </a:rPr>
              <a:t>inclusive’</a:t>
            </a:r>
            <a:r>
              <a:rPr lang="en-GB" sz="1600" dirty="0">
                <a:solidFill>
                  <a:schemeClr val="dk1"/>
                </a:solidFill>
              </a:rPr>
              <a:t> 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</a:rPr>
              <a:t>‘Not many young people around’ so ‘young people may feel </a:t>
            </a:r>
            <a:r>
              <a:rPr lang="en-GB" sz="1600" b="1" dirty="0">
                <a:solidFill>
                  <a:schemeClr val="dk1"/>
                </a:solidFill>
              </a:rPr>
              <a:t>intimidated</a:t>
            </a:r>
            <a:r>
              <a:rPr lang="en-GB" sz="1600" dirty="0">
                <a:solidFill>
                  <a:schemeClr val="dk1"/>
                </a:solidFill>
              </a:rPr>
              <a:t> to speak up</a:t>
            </a:r>
            <a:endParaRPr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FED9BE-84AE-8A43-A5D2-4B1B9184B982}"/>
              </a:ext>
            </a:extLst>
          </p:cNvPr>
          <p:cNvSpPr txBox="1"/>
          <p:nvPr/>
        </p:nvSpPr>
        <p:spPr>
          <a:xfrm>
            <a:off x="294874" y="1555400"/>
            <a:ext cx="7384518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27025">
              <a:lnSpc>
                <a:spcPct val="115000"/>
              </a:lnSpc>
              <a:buClr>
                <a:schemeClr val="dk1"/>
              </a:buClr>
              <a:buSzPts val="1550"/>
              <a:buFont typeface="Calibri"/>
              <a:buChar char="●"/>
            </a:pPr>
            <a:r>
              <a:rPr lang="en-GB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Attending Bank of England </a:t>
            </a:r>
            <a:r>
              <a:rPr lang="en-GB" sz="2000" b="1" dirty="0">
                <a:solidFill>
                  <a:srgbClr val="47AB9C"/>
                </a:solidFill>
                <a:ea typeface="Calibri"/>
                <a:cs typeface="Calibri"/>
                <a:sym typeface="Calibri"/>
              </a:rPr>
              <a:t>Citizens Panels</a:t>
            </a:r>
          </a:p>
          <a:p>
            <a:pPr marL="457200" lvl="0" indent="-327025">
              <a:lnSpc>
                <a:spcPct val="115000"/>
              </a:lnSpc>
              <a:buClr>
                <a:schemeClr val="dk1"/>
              </a:buClr>
              <a:buSzPts val="1550"/>
              <a:buFont typeface="Calibri"/>
              <a:buChar char="●"/>
            </a:pPr>
            <a:r>
              <a:rPr lang="en-GB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Pitching a </a:t>
            </a:r>
            <a:r>
              <a:rPr lang="en-GB" sz="2000" b="1" dirty="0">
                <a:solidFill>
                  <a:srgbClr val="47AB9C"/>
                </a:solidFill>
                <a:ea typeface="Calibri"/>
                <a:cs typeface="Calibri"/>
                <a:sym typeface="Calibri"/>
              </a:rPr>
              <a:t>Policy Motion</a:t>
            </a:r>
            <a:r>
              <a:rPr lang="en-GB" sz="2000" dirty="0">
                <a:solidFill>
                  <a:srgbClr val="47AB9C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 be added to the British Youth Council’s Manifesto</a:t>
            </a:r>
          </a:p>
          <a:p>
            <a:pPr marL="457200" lvl="0" indent="-327025">
              <a:lnSpc>
                <a:spcPct val="115000"/>
              </a:lnSpc>
              <a:buClr>
                <a:schemeClr val="dk1"/>
              </a:buClr>
              <a:buSzPts val="1550"/>
              <a:buFont typeface="Calibri"/>
              <a:buChar char="●"/>
            </a:pPr>
            <a:r>
              <a:rPr lang="en-GB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Applying for ASDAN</a:t>
            </a:r>
            <a:r>
              <a:rPr lang="en-GB" sz="2000" dirty="0">
                <a:solidFill>
                  <a:srgbClr val="47AB9C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000" b="1" dirty="0">
                <a:solidFill>
                  <a:srgbClr val="47AB9C"/>
                </a:solidFill>
                <a:ea typeface="Calibri"/>
                <a:cs typeface="Calibri"/>
                <a:sym typeface="Calibri"/>
              </a:rPr>
              <a:t>Youth Voice Awards</a:t>
            </a:r>
          </a:p>
          <a:p>
            <a:pPr marL="457200" lvl="0" indent="-327025">
              <a:lnSpc>
                <a:spcPct val="115000"/>
              </a:lnSpc>
              <a:buClr>
                <a:schemeClr val="dk1"/>
              </a:buClr>
              <a:buSzPts val="1550"/>
              <a:buFont typeface="Calibri"/>
              <a:buChar char="●"/>
            </a:pPr>
            <a:r>
              <a:rPr lang="en-GB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Working on </a:t>
            </a:r>
            <a:r>
              <a:rPr lang="en-GB" sz="2000" b="1" dirty="0">
                <a:solidFill>
                  <a:srgbClr val="47AB9C"/>
                </a:solidFill>
                <a:ea typeface="Calibri"/>
                <a:cs typeface="Calibri"/>
                <a:sym typeface="Calibri"/>
              </a:rPr>
              <a:t>blogs</a:t>
            </a:r>
            <a:r>
              <a:rPr lang="en-GB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for the Financial Times and Bank of England</a:t>
            </a:r>
          </a:p>
          <a:p>
            <a:pPr marL="457200" lvl="0" indent="-327025">
              <a:lnSpc>
                <a:spcPct val="115000"/>
              </a:lnSpc>
              <a:buClr>
                <a:schemeClr val="dk1"/>
              </a:buClr>
              <a:buSzPts val="1550"/>
              <a:buFont typeface="Calibri"/>
              <a:buChar char="●"/>
            </a:pPr>
            <a:r>
              <a:rPr lang="en-GB" sz="2000" b="1" dirty="0">
                <a:solidFill>
                  <a:srgbClr val="47AB9C"/>
                </a:solidFill>
                <a:ea typeface="Calibri"/>
                <a:cs typeface="Calibri"/>
                <a:sym typeface="Calibri"/>
              </a:rPr>
              <a:t>Economics in Education </a:t>
            </a:r>
            <a:r>
              <a:rPr lang="en-GB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Roundtable held by the </a:t>
            </a:r>
            <a:r>
              <a:rPr lang="en-GB" sz="2000" b="1" dirty="0">
                <a:solidFill>
                  <a:srgbClr val="47AB9C"/>
                </a:solidFill>
                <a:ea typeface="Calibri"/>
                <a:cs typeface="Calibri"/>
                <a:sym typeface="Calibri"/>
              </a:rPr>
              <a:t>Chief Economist </a:t>
            </a:r>
            <a:r>
              <a:rPr lang="en-GB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 </a:t>
            </a:r>
            <a:r>
              <a:rPr lang="en-GB" sz="2000" u="sng" dirty="0">
                <a:solidFill>
                  <a:schemeClr val="hlink"/>
                </a:solidFill>
                <a:ea typeface="Calibri"/>
                <a:cs typeface="Calibri"/>
                <a:sym typeface="Calibri"/>
                <a:hlinkClick r:id="rId5"/>
              </a:rPr>
              <a:t>see blog</a:t>
            </a:r>
            <a:endParaRPr lang="en-GB" sz="20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0839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6DFC4E-375B-0645-BFA3-9621DAEBD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68812" y="140677"/>
            <a:ext cx="11844997" cy="6541477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utoShape 2" descr="Home | Bank of Eng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70" y="4959036"/>
            <a:ext cx="2109285" cy="155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10" y="5257800"/>
            <a:ext cx="5537005" cy="1068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9EB4FA-258D-AE4B-BA62-BD08C790DA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472"/>
          <a:stretch/>
        </p:blipFill>
        <p:spPr>
          <a:xfrm>
            <a:off x="2538010" y="1730856"/>
            <a:ext cx="7277368" cy="30502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81B69F-665C-574A-BDCD-1A327CF81822}"/>
              </a:ext>
            </a:extLst>
          </p:cNvPr>
          <p:cNvSpPr txBox="1"/>
          <p:nvPr/>
        </p:nvSpPr>
        <p:spPr>
          <a:xfrm>
            <a:off x="178191" y="175846"/>
            <a:ext cx="1183561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Bank of England Youth Forum Presentation and Q&amp;A with Governor Andrew Bailey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778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812" y="140677"/>
            <a:ext cx="11844997" cy="6541477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75846"/>
            <a:ext cx="12191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Policy and </a:t>
            </a:r>
            <a:r>
              <a:rPr lang="en-GB" sz="3200" b="1" u="sng" dirty="0"/>
              <a:t>Labour</a:t>
            </a:r>
            <a:r>
              <a:rPr lang="en-US" sz="3200" b="1" u="sng" dirty="0"/>
              <a:t> Market Team</a:t>
            </a:r>
          </a:p>
          <a:p>
            <a:pPr algn="ctr"/>
            <a:endParaRPr lang="en-US" b="1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66CCB0-8EA6-1943-9B19-B0D0D7850952}"/>
              </a:ext>
            </a:extLst>
          </p:cNvPr>
          <p:cNvSpPr txBox="1"/>
          <p:nvPr/>
        </p:nvSpPr>
        <p:spPr>
          <a:xfrm>
            <a:off x="234018" y="903906"/>
            <a:ext cx="58401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AIMS</a:t>
            </a:r>
            <a:endParaRPr lang="en-US" sz="22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</a:t>
            </a:r>
            <a:r>
              <a:rPr lang="en-US" sz="2000" b="1" dirty="0">
                <a:solidFill>
                  <a:srgbClr val="1488CB"/>
                </a:solidFill>
              </a:rPr>
              <a:t>influence and inform </a:t>
            </a:r>
            <a:r>
              <a:rPr lang="en-US" sz="2000" dirty="0"/>
              <a:t>the Bank in policy 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To </a:t>
            </a: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inform</a:t>
            </a:r>
            <a:r>
              <a:rPr lang="en-GB" sz="2000" dirty="0"/>
              <a:t> the labour market team about </a:t>
            </a:r>
            <a:r>
              <a:rPr lang="en-GB" sz="2000" b="1" dirty="0">
                <a:solidFill>
                  <a:srgbClr val="1488CB"/>
                </a:solidFill>
              </a:rPr>
              <a:t>potential long-term trends in the labour market</a:t>
            </a:r>
            <a:endParaRPr lang="en-US" sz="2000" dirty="0"/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DD032-72F8-C74D-8064-9DDF327662B7}"/>
              </a:ext>
            </a:extLst>
          </p:cNvPr>
          <p:cNvSpPr txBox="1"/>
          <p:nvPr/>
        </p:nvSpPr>
        <p:spPr>
          <a:xfrm>
            <a:off x="234018" y="2428854"/>
            <a:ext cx="58401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ACTIONS</a:t>
            </a:r>
            <a:endParaRPr lang="en-US" sz="22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Created a </a:t>
            </a:r>
            <a:r>
              <a:rPr lang="en-US" sz="2000" b="1" dirty="0">
                <a:solidFill>
                  <a:srgbClr val="EA496A"/>
                </a:solidFill>
              </a:rPr>
              <a:t>survey for young people (16-25)</a:t>
            </a:r>
            <a:r>
              <a:rPr lang="en-US" sz="2000" dirty="0">
                <a:solidFill>
                  <a:srgbClr val="EA496A"/>
                </a:solidFill>
              </a:rPr>
              <a:t> </a:t>
            </a:r>
            <a:r>
              <a:rPr lang="en-US" sz="2000" dirty="0"/>
              <a:t>on 3 key areas: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Gig economy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Perceptions of labour market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Effects of COVID-19 on young people’s employment, and views on labour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Created a </a:t>
            </a:r>
            <a:r>
              <a:rPr lang="en-US" sz="2000" b="1" dirty="0">
                <a:solidFill>
                  <a:srgbClr val="EA496A"/>
                </a:solidFill>
              </a:rPr>
              <a:t>presentation</a:t>
            </a:r>
            <a:r>
              <a:rPr lang="en-US" sz="2000" dirty="0"/>
              <a:t> to </a:t>
            </a:r>
            <a:r>
              <a:rPr lang="en-GB" sz="2000" dirty="0"/>
              <a:t>summarise</a:t>
            </a:r>
            <a:r>
              <a:rPr lang="en-US" sz="2000" dirty="0"/>
              <a:t> the findings</a:t>
            </a: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6D263-F1AC-1046-ACB4-9C1B5E106F89}"/>
              </a:ext>
            </a:extLst>
          </p:cNvPr>
          <p:cNvSpPr txBox="1"/>
          <p:nvPr/>
        </p:nvSpPr>
        <p:spPr>
          <a:xfrm>
            <a:off x="275464" y="5181831"/>
            <a:ext cx="581584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REVIEW</a:t>
            </a:r>
            <a:endParaRPr lang="en-US" b="1" u="sng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A2C717"/>
                </a:solidFill>
              </a:rPr>
              <a:t>Aspirations for the future</a:t>
            </a:r>
          </a:p>
          <a:p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07ACD4-DB28-CB4D-8B69-5736B602A6C0}"/>
              </a:ext>
            </a:extLst>
          </p:cNvPr>
          <p:cNvCxnSpPr>
            <a:cxnSpLocks/>
          </p:cNvCxnSpPr>
          <p:nvPr/>
        </p:nvCxnSpPr>
        <p:spPr>
          <a:xfrm>
            <a:off x="6083842" y="853773"/>
            <a:ext cx="24317" cy="54965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13D34C-EA88-6040-8083-D01DD8BA8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99" y="1548244"/>
            <a:ext cx="3761512" cy="3761512"/>
          </a:xfrm>
          <a:prstGeom prst="rect">
            <a:avLst/>
          </a:prstGeom>
          <a:ln w="38100">
            <a:solidFill>
              <a:srgbClr val="EA496A"/>
            </a:solidFill>
          </a:ln>
        </p:spPr>
      </p:pic>
    </p:spTree>
    <p:extLst>
      <p:ext uri="{BB962C8B-B14F-4D97-AF65-F5344CB8AC3E}">
        <p14:creationId xmlns:p14="http://schemas.microsoft.com/office/powerpoint/2010/main" val="511737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812" y="140677"/>
            <a:ext cx="11844997" cy="6541477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806B1E-D777-1348-82B8-A713B6212352}"/>
              </a:ext>
            </a:extLst>
          </p:cNvPr>
          <p:cNvSpPr txBox="1"/>
          <p:nvPr/>
        </p:nvSpPr>
        <p:spPr>
          <a:xfrm>
            <a:off x="608539" y="1540472"/>
            <a:ext cx="4903911" cy="1754326"/>
          </a:xfrm>
          <a:prstGeom prst="rect">
            <a:avLst/>
          </a:prstGeom>
          <a:noFill/>
          <a:ln w="38100">
            <a:solidFill>
              <a:srgbClr val="1488CB"/>
            </a:solidFill>
          </a:ln>
        </p:spPr>
        <p:txBody>
          <a:bodyPr wrap="square" rtlCol="0">
            <a:spAutoFit/>
          </a:bodyPr>
          <a:lstStyle/>
          <a:p>
            <a:pPr marL="457200" indent="-457200" fontAlgn="base">
              <a:buFont typeface="+mj-lt"/>
              <a:buAutoNum type="arabicPeriod"/>
            </a:pPr>
            <a:r>
              <a:rPr lang="en-GB" sz="2200" dirty="0"/>
              <a:t>Young people are likely to be badly affected financially after COVID-19 so policy decisions should </a:t>
            </a:r>
            <a:r>
              <a:rPr lang="en-GB" sz="2200" b="1" dirty="0">
                <a:solidFill>
                  <a:srgbClr val="1488CB"/>
                </a:solidFill>
              </a:rPr>
              <a:t>focus on young people.</a:t>
            </a:r>
          </a:p>
          <a:p>
            <a:pPr fontAlgn="base"/>
            <a:endParaRPr lang="en-GB" sz="2000" b="1" dirty="0">
              <a:solidFill>
                <a:srgbClr val="1488C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C9CD62-E0E5-BC4A-BD9D-0BE1A2346CD7}"/>
              </a:ext>
            </a:extLst>
          </p:cNvPr>
          <p:cNvSpPr txBox="1"/>
          <p:nvPr/>
        </p:nvSpPr>
        <p:spPr>
          <a:xfrm>
            <a:off x="-9381" y="285267"/>
            <a:ext cx="122013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Results of the Labour Market Survey: </a:t>
            </a:r>
          </a:p>
          <a:p>
            <a:pPr algn="ctr"/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3 Key Points for Policy Makers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069AA2-5ACB-4842-88E9-6E2B2FC36A80}"/>
              </a:ext>
            </a:extLst>
          </p:cNvPr>
          <p:cNvSpPr txBox="1"/>
          <p:nvPr/>
        </p:nvSpPr>
        <p:spPr>
          <a:xfrm>
            <a:off x="5791200" y="1525083"/>
            <a:ext cx="5549705" cy="1785104"/>
          </a:xfrm>
          <a:prstGeom prst="rect">
            <a:avLst/>
          </a:prstGeom>
          <a:noFill/>
          <a:ln w="38100">
            <a:solidFill>
              <a:srgbClr val="A2C717"/>
            </a:solidFill>
          </a:ln>
        </p:spPr>
        <p:txBody>
          <a:bodyPr wrap="square" rtlCol="0">
            <a:spAutoFit/>
          </a:bodyPr>
          <a:lstStyle/>
          <a:p>
            <a:pPr marL="457200" indent="-457200" fontAlgn="base">
              <a:buFont typeface="+mj-lt"/>
              <a:buAutoNum type="arabicPeriod" startAt="2"/>
            </a:pPr>
            <a:r>
              <a:rPr lang="en-GB" sz="2200" dirty="0"/>
              <a:t>Young people are relatively positive about the accessibility of most sectors but they believe it is getting </a:t>
            </a:r>
            <a:r>
              <a:rPr lang="en-GB" sz="2200" b="1" dirty="0">
                <a:solidFill>
                  <a:srgbClr val="A2C717"/>
                </a:solidFill>
              </a:rPr>
              <a:t>harder and harder to enter the job market </a:t>
            </a:r>
            <a:r>
              <a:rPr lang="en-GB" sz="2200" dirty="0"/>
              <a:t>and to gain experience.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BE6134-0317-804A-ABAB-3D0CC8CEBA86}"/>
              </a:ext>
            </a:extLst>
          </p:cNvPr>
          <p:cNvSpPr txBox="1"/>
          <p:nvPr/>
        </p:nvSpPr>
        <p:spPr>
          <a:xfrm>
            <a:off x="608539" y="3534062"/>
            <a:ext cx="2716599" cy="280076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 startAt="3"/>
            </a:pPr>
            <a:r>
              <a:rPr lang="en-GB" sz="2200" dirty="0"/>
              <a:t>Young people </a:t>
            </a:r>
            <a:r>
              <a:rPr lang="en-GB" sz="2200" b="1" dirty="0">
                <a:solidFill>
                  <a:srgbClr val="EA496A"/>
                </a:solidFill>
              </a:rPr>
              <a:t>value job security </a:t>
            </a:r>
            <a:r>
              <a:rPr lang="en-GB" sz="2200" dirty="0"/>
              <a:t>and for this reason many would not like to work in the gig economy long-term.</a:t>
            </a:r>
          </a:p>
          <a:p>
            <a:pPr fontAlgn="base"/>
            <a:endParaRPr lang="en-GB" sz="2200" dirty="0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DAC949-CFD6-D24A-B92B-3522C0822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81" y="3517008"/>
            <a:ext cx="7734104" cy="2791905"/>
          </a:xfrm>
          <a:prstGeom prst="rect">
            <a:avLst/>
          </a:prstGeom>
          <a:ln w="3810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A0D3FA-D93A-8C40-822D-5653714B9122}"/>
              </a:ext>
            </a:extLst>
          </p:cNvPr>
          <p:cNvSpPr/>
          <p:nvPr/>
        </p:nvSpPr>
        <p:spPr>
          <a:xfrm>
            <a:off x="608540" y="3491092"/>
            <a:ext cx="10732366" cy="2791905"/>
          </a:xfrm>
          <a:prstGeom prst="rect">
            <a:avLst/>
          </a:prstGeom>
          <a:noFill/>
          <a:ln w="38100">
            <a:solidFill>
              <a:srgbClr val="EA4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689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969" y="158261"/>
            <a:ext cx="11844997" cy="6541477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253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Financial Education Team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160" y="1617137"/>
            <a:ext cx="58481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THE JOURNEY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We noticed </a:t>
            </a:r>
            <a:r>
              <a:rPr lang="en-GB" sz="2000" dirty="0"/>
              <a:t>the </a:t>
            </a:r>
            <a:r>
              <a:rPr lang="en-GB" sz="2000" b="1" dirty="0">
                <a:solidFill>
                  <a:srgbClr val="47AB9C"/>
                </a:solidFill>
              </a:rPr>
              <a:t>lack of financial education </a:t>
            </a:r>
            <a:r>
              <a:rPr lang="en-GB" sz="2000" dirty="0"/>
              <a:t>in the </a:t>
            </a:r>
            <a:r>
              <a:rPr lang="en-GB" sz="2000" dirty="0" smtClean="0"/>
              <a:t>UK - 50</a:t>
            </a:r>
            <a:r>
              <a:rPr lang="en-GB" sz="2000" dirty="0"/>
              <a:t>% of </a:t>
            </a:r>
            <a:r>
              <a:rPr lang="en-GB" sz="2000" dirty="0" smtClean="0"/>
              <a:t>our group had not heard of or did </a:t>
            </a:r>
            <a:r>
              <a:rPr lang="en-GB" sz="2000" dirty="0"/>
              <a:t>not have financial education taught in </a:t>
            </a:r>
            <a:r>
              <a:rPr lang="en-GB" sz="2000" dirty="0" smtClean="0"/>
              <a:t>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 smtClean="0"/>
              <a:t>We conducted </a:t>
            </a:r>
            <a:r>
              <a:rPr lang="en-GB" sz="2000" b="1" dirty="0">
                <a:solidFill>
                  <a:srgbClr val="B0358B"/>
                </a:solidFill>
              </a:rPr>
              <a:t>o</a:t>
            </a:r>
            <a:r>
              <a:rPr lang="en-GB" sz="2000" b="1" dirty="0" smtClean="0">
                <a:solidFill>
                  <a:srgbClr val="B0358B"/>
                </a:solidFill>
              </a:rPr>
              <a:t>nline </a:t>
            </a:r>
            <a:r>
              <a:rPr lang="en-GB" sz="2000" b="1" dirty="0">
                <a:solidFill>
                  <a:srgbClr val="B0358B"/>
                </a:solidFill>
              </a:rPr>
              <a:t>research </a:t>
            </a:r>
            <a:r>
              <a:rPr lang="en-GB" sz="2000" dirty="0"/>
              <a:t>about current financial education and resources for young people </a:t>
            </a:r>
          </a:p>
          <a:p>
            <a:endParaRPr lang="en-GB" sz="20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 smtClean="0"/>
              <a:t>We then put together </a:t>
            </a:r>
            <a:r>
              <a:rPr lang="en-GB" sz="2000" b="1" dirty="0">
                <a:solidFill>
                  <a:srgbClr val="1488CB"/>
                </a:solidFill>
              </a:rPr>
              <a:t>r</a:t>
            </a:r>
            <a:r>
              <a:rPr lang="en-GB" sz="2000" b="1" dirty="0" smtClean="0">
                <a:solidFill>
                  <a:srgbClr val="1488CB"/>
                </a:solidFill>
              </a:rPr>
              <a:t>ecommendations</a:t>
            </a:r>
            <a:r>
              <a:rPr lang="en-GB" sz="2000" dirty="0" smtClean="0"/>
              <a:t> </a:t>
            </a:r>
            <a:r>
              <a:rPr lang="en-GB" sz="2000" dirty="0"/>
              <a:t>for the Bank and next year of the Youth forum</a:t>
            </a:r>
          </a:p>
          <a:p>
            <a:endParaRPr lang="en-GB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664AD552-5ED8-9749-B6ED-FE23BE733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609" y="3668224"/>
            <a:ext cx="2282283" cy="2282283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D8D03410-4DE8-DE48-86B8-AD49B0D70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337" y="1477753"/>
            <a:ext cx="2406826" cy="240682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044CAB-FFE5-1340-AF22-E8BB73C3EC09}"/>
              </a:ext>
            </a:extLst>
          </p:cNvPr>
          <p:cNvCxnSpPr>
            <a:cxnSpLocks/>
          </p:cNvCxnSpPr>
          <p:nvPr/>
        </p:nvCxnSpPr>
        <p:spPr>
          <a:xfrm>
            <a:off x="6091310" y="853773"/>
            <a:ext cx="24317" cy="54965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717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969" y="158261"/>
            <a:ext cx="11844997" cy="6541477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253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 Findings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044CAB-FFE5-1340-AF22-E8BB73C3EC09}"/>
              </a:ext>
            </a:extLst>
          </p:cNvPr>
          <p:cNvCxnSpPr>
            <a:cxnSpLocks/>
          </p:cNvCxnSpPr>
          <p:nvPr/>
        </p:nvCxnSpPr>
        <p:spPr>
          <a:xfrm>
            <a:off x="6091310" y="853773"/>
            <a:ext cx="24317" cy="54965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755017-5B53-144D-83D6-B6E1464D7A97}"/>
              </a:ext>
            </a:extLst>
          </p:cNvPr>
          <p:cNvGrpSpPr/>
          <p:nvPr/>
        </p:nvGrpSpPr>
        <p:grpSpPr>
          <a:xfrm>
            <a:off x="1447246" y="853774"/>
            <a:ext cx="3286098" cy="5496530"/>
            <a:chOff x="7372149" y="817308"/>
            <a:chExt cx="3286098" cy="5555001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5264BEA0-51FC-674F-B6F6-8C7019233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2149" y="817308"/>
              <a:ext cx="3286098" cy="5031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B2F583-FCE2-9546-9426-5BB91F6DB4C6}"/>
                </a:ext>
              </a:extLst>
            </p:cNvPr>
            <p:cNvSpPr txBox="1"/>
            <p:nvPr/>
          </p:nvSpPr>
          <p:spPr>
            <a:xfrm>
              <a:off x="7372149" y="5849089"/>
              <a:ext cx="328609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700" dirty="0"/>
                <a:t>Source: </a:t>
              </a:r>
              <a:r>
                <a:rPr lang="en-GB" sz="700" u="sng" dirty="0">
                  <a:hlinkClick r:id="rId3"/>
                </a:rPr>
                <a:t>https://www.creditangel.co.uk/blog/is-the-uk-financially-illiterate#:~:text=The%20UK's%20Financial%20Literacy%20Landscape&amp;text=50%25%20of%20the%20UK%20population,be%20in%20serious%20financial%20difficulty.</a:t>
              </a:r>
              <a:r>
                <a:rPr lang="en-GB" sz="700" dirty="0"/>
                <a:t> (2018 Post)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29EB935-D058-DD4B-91A7-51148F49BEAA}"/>
              </a:ext>
            </a:extLst>
          </p:cNvPr>
          <p:cNvSpPr/>
          <p:nvPr/>
        </p:nvSpPr>
        <p:spPr>
          <a:xfrm>
            <a:off x="1432812" y="817308"/>
            <a:ext cx="3286098" cy="5555001"/>
          </a:xfrm>
          <a:prstGeom prst="rect">
            <a:avLst/>
          </a:prstGeom>
          <a:noFill/>
          <a:ln w="38100">
            <a:solidFill>
              <a:srgbClr val="B03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F06D5D-C910-2D43-8B4A-1361FC748D6C}"/>
              </a:ext>
            </a:extLst>
          </p:cNvPr>
          <p:cNvSpPr/>
          <p:nvPr/>
        </p:nvSpPr>
        <p:spPr>
          <a:xfrm>
            <a:off x="8971173" y="4118260"/>
            <a:ext cx="24837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Over </a:t>
            </a:r>
            <a:r>
              <a:rPr lang="en-GB" b="1" dirty="0"/>
              <a:t>65%</a:t>
            </a:r>
            <a:r>
              <a:rPr lang="en-GB" dirty="0"/>
              <a:t> of </a:t>
            </a:r>
            <a:r>
              <a:rPr lang="en-GB" b="1" dirty="0">
                <a:solidFill>
                  <a:srgbClr val="B0358B"/>
                </a:solidFill>
              </a:rPr>
              <a:t>teachers</a:t>
            </a:r>
            <a:r>
              <a:rPr lang="en-GB" dirty="0"/>
              <a:t> believe that </a:t>
            </a:r>
            <a:r>
              <a:rPr lang="en-GB" b="1" dirty="0">
                <a:solidFill>
                  <a:srgbClr val="B0358B"/>
                </a:solidFill>
              </a:rPr>
              <a:t>not enough </a:t>
            </a:r>
            <a:r>
              <a:rPr lang="en-GB" dirty="0"/>
              <a:t>is being done to secure the financial future of the UK’s young people.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8A7A0-57D7-DD45-9F02-9B632F0644DD}"/>
              </a:ext>
            </a:extLst>
          </p:cNvPr>
          <p:cNvSpPr txBox="1"/>
          <p:nvPr/>
        </p:nvSpPr>
        <p:spPr>
          <a:xfrm>
            <a:off x="6199875" y="880985"/>
            <a:ext cx="2771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9 out 10 </a:t>
            </a:r>
            <a:r>
              <a:rPr lang="en-GB" dirty="0"/>
              <a:t>consumers in the UK feel that they are </a:t>
            </a:r>
            <a:r>
              <a:rPr lang="en-GB" b="1" dirty="0">
                <a:solidFill>
                  <a:srgbClr val="47AB9C"/>
                </a:solidFill>
              </a:rPr>
              <a:t>undereducated in terms of personal finance</a:t>
            </a:r>
            <a:r>
              <a:rPr lang="en-GB" dirty="0">
                <a:solidFill>
                  <a:srgbClr val="47AB9C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BF1679-76B0-6445-AC17-5C92DE8A58B6}"/>
              </a:ext>
            </a:extLst>
          </p:cNvPr>
          <p:cNvSpPr txBox="1"/>
          <p:nvPr/>
        </p:nvSpPr>
        <p:spPr>
          <a:xfrm>
            <a:off x="8971172" y="880985"/>
            <a:ext cx="2483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39%</a:t>
            </a:r>
            <a:r>
              <a:rPr lang="en-GB" dirty="0"/>
              <a:t> of 16-17-year-olds don’t have a </a:t>
            </a:r>
            <a:r>
              <a:rPr lang="en-GB" b="1" dirty="0">
                <a:solidFill>
                  <a:srgbClr val="47AB9C"/>
                </a:solidFill>
              </a:rPr>
              <a:t>current account</a:t>
            </a:r>
            <a:r>
              <a:rPr lang="en-GB" dirty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60% </a:t>
            </a:r>
            <a:r>
              <a:rPr lang="en-GB" dirty="0"/>
              <a:t>don’t have a </a:t>
            </a:r>
            <a:r>
              <a:rPr lang="en-GB" b="1" dirty="0">
                <a:solidFill>
                  <a:srgbClr val="47AB9C"/>
                </a:solidFill>
              </a:rPr>
              <a:t>savings account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97BDD5-597C-2F46-8014-C24EEB4C3104}"/>
              </a:ext>
            </a:extLst>
          </p:cNvPr>
          <p:cNvSpPr txBox="1"/>
          <p:nvPr/>
        </p:nvSpPr>
        <p:spPr>
          <a:xfrm>
            <a:off x="6199875" y="2704195"/>
            <a:ext cx="5371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64%</a:t>
            </a:r>
            <a:r>
              <a:rPr lang="en-GB" dirty="0"/>
              <a:t> </a:t>
            </a:r>
            <a:r>
              <a:rPr lang="en-GB" b="1" dirty="0"/>
              <a:t>of people who sought advice were aged under 40</a:t>
            </a:r>
            <a:r>
              <a:rPr lang="en-GB" dirty="0"/>
              <a:t>. Financial problems, which are starting at a younger age for reasons described above, are having a </a:t>
            </a:r>
            <a:r>
              <a:rPr lang="en-GB" b="1" dirty="0">
                <a:solidFill>
                  <a:srgbClr val="1488CB"/>
                </a:solidFill>
              </a:rPr>
              <a:t>severe knock-on effect later in life</a:t>
            </a:r>
            <a:r>
              <a:rPr lang="en-GB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55EC10-4FB9-A445-B040-26917B047BF0}"/>
              </a:ext>
            </a:extLst>
          </p:cNvPr>
          <p:cNvSpPr txBox="1"/>
          <p:nvPr/>
        </p:nvSpPr>
        <p:spPr>
          <a:xfrm>
            <a:off x="6199874" y="4118260"/>
            <a:ext cx="25341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83%</a:t>
            </a:r>
            <a:r>
              <a:rPr lang="en-GB" dirty="0"/>
              <a:t> of </a:t>
            </a:r>
            <a:r>
              <a:rPr lang="en-GB" b="1" dirty="0">
                <a:solidFill>
                  <a:srgbClr val="B0358B"/>
                </a:solidFill>
              </a:rPr>
              <a:t>UK parents </a:t>
            </a:r>
            <a:r>
              <a:rPr lang="en-GB" dirty="0"/>
              <a:t>believe it is their responsibility to teach their children about money, yet almost </a:t>
            </a:r>
            <a:r>
              <a:rPr lang="en-GB" b="1" dirty="0"/>
              <a:t>1 in 6</a:t>
            </a:r>
            <a:r>
              <a:rPr lang="en-GB" dirty="0"/>
              <a:t> say they </a:t>
            </a:r>
            <a:r>
              <a:rPr lang="en-GB" b="1" dirty="0">
                <a:solidFill>
                  <a:srgbClr val="B0358B"/>
                </a:solidFill>
              </a:rPr>
              <a:t>don’t feel confident about it</a:t>
            </a:r>
            <a:r>
              <a:rPr lang="en-GB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619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38" y="158261"/>
            <a:ext cx="11844997" cy="6541477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746" y="601998"/>
            <a:ext cx="5605391" cy="2954655"/>
          </a:xfrm>
          <a:prstGeom prst="rect">
            <a:avLst/>
          </a:prstGeom>
          <a:noFill/>
          <a:ln w="38100">
            <a:solidFill>
              <a:srgbClr val="B0358B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Recommendations to the Bank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 smtClean="0"/>
              <a:t>More </a:t>
            </a:r>
            <a:r>
              <a:rPr lang="en-GB" b="1" dirty="0">
                <a:solidFill>
                  <a:srgbClr val="B0358B"/>
                </a:solidFill>
              </a:rPr>
              <a:t>promotion</a:t>
            </a:r>
            <a:r>
              <a:rPr lang="en-GB" dirty="0"/>
              <a:t> of </a:t>
            </a:r>
            <a:r>
              <a:rPr lang="en-GB" dirty="0" smtClean="0"/>
              <a:t>resources.</a:t>
            </a:r>
            <a:endParaRPr lang="en-GB" dirty="0"/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Create </a:t>
            </a:r>
            <a:r>
              <a:rPr lang="en-GB" dirty="0" smtClean="0"/>
              <a:t>an online </a:t>
            </a:r>
            <a:r>
              <a:rPr lang="en-GB" b="1" dirty="0">
                <a:solidFill>
                  <a:srgbClr val="B0358B"/>
                </a:solidFill>
              </a:rPr>
              <a:t>toolkit</a:t>
            </a:r>
            <a:r>
              <a:rPr lang="en-GB" dirty="0"/>
              <a:t> for 14-25 year </a:t>
            </a:r>
            <a:r>
              <a:rPr lang="en-GB" dirty="0" smtClean="0"/>
              <a:t>olds.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 smtClean="0"/>
              <a:t>Put pressure on the Government </a:t>
            </a:r>
            <a:r>
              <a:rPr lang="en-GB" dirty="0"/>
              <a:t>for more </a:t>
            </a:r>
            <a:r>
              <a:rPr lang="en-GB" b="1" dirty="0">
                <a:solidFill>
                  <a:srgbClr val="B0358B"/>
                </a:solidFill>
              </a:rPr>
              <a:t>Financial </a:t>
            </a:r>
            <a:r>
              <a:rPr lang="en-GB" b="1" dirty="0" smtClean="0">
                <a:solidFill>
                  <a:srgbClr val="B0358B"/>
                </a:solidFill>
              </a:rPr>
              <a:t>Education / Literacy in schools.</a:t>
            </a:r>
            <a:endParaRPr lang="en-GB" b="1" dirty="0">
              <a:solidFill>
                <a:srgbClr val="B0358B"/>
              </a:solidFill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Look into </a:t>
            </a:r>
            <a:r>
              <a:rPr lang="en-GB" b="1" dirty="0">
                <a:solidFill>
                  <a:srgbClr val="B0358B"/>
                </a:solidFill>
              </a:rPr>
              <a:t>tuition loans</a:t>
            </a:r>
            <a:r>
              <a:rPr lang="en-GB" dirty="0"/>
              <a:t> for higher education and young people and the labour market.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Create a </a:t>
            </a:r>
            <a:r>
              <a:rPr lang="en-GB" b="1" dirty="0">
                <a:solidFill>
                  <a:srgbClr val="B0358B"/>
                </a:solidFill>
              </a:rPr>
              <a:t>guide for educators and </a:t>
            </a:r>
            <a:r>
              <a:rPr lang="en-GB" b="1" dirty="0" smtClean="0">
                <a:solidFill>
                  <a:srgbClr val="B0358B"/>
                </a:solidFill>
              </a:rPr>
              <a:t>guardians.</a:t>
            </a:r>
          </a:p>
          <a:p>
            <a:pPr fontAlgn="base"/>
            <a:endParaRPr lang="en-GB" b="1" dirty="0" smtClean="0">
              <a:solidFill>
                <a:srgbClr val="B0358B"/>
              </a:solidFill>
            </a:endParaRPr>
          </a:p>
          <a:p>
            <a:pPr fontAlgn="base"/>
            <a:endParaRPr lang="en-GB" b="1" dirty="0">
              <a:solidFill>
                <a:srgbClr val="B0358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7775" y="601998"/>
            <a:ext cx="5205046" cy="3046988"/>
          </a:xfrm>
          <a:prstGeom prst="rect">
            <a:avLst/>
          </a:prstGeom>
          <a:noFill/>
          <a:ln w="38100">
            <a:solidFill>
              <a:srgbClr val="1488CB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Recommendations for Next Year’s Youth Forum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 smtClean="0"/>
              <a:t>Continue </a:t>
            </a:r>
            <a:r>
              <a:rPr lang="en-GB" b="1" dirty="0" smtClean="0">
                <a:solidFill>
                  <a:srgbClr val="1488CB"/>
                </a:solidFill>
              </a:rPr>
              <a:t>survey consultations </a:t>
            </a:r>
            <a:r>
              <a:rPr lang="en-GB" dirty="0" smtClean="0"/>
              <a:t>on young people.</a:t>
            </a:r>
            <a:endParaRPr lang="en-GB" dirty="0"/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Create a </a:t>
            </a:r>
            <a:r>
              <a:rPr lang="en-GB" b="1" dirty="0">
                <a:solidFill>
                  <a:srgbClr val="1488CB"/>
                </a:solidFill>
              </a:rPr>
              <a:t>YouTube/Podcast </a:t>
            </a:r>
            <a:r>
              <a:rPr lang="en-GB" dirty="0"/>
              <a:t>platform for young people.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Create an </a:t>
            </a:r>
            <a:r>
              <a:rPr lang="en-GB" b="1" dirty="0">
                <a:solidFill>
                  <a:srgbClr val="1488CB"/>
                </a:solidFill>
              </a:rPr>
              <a:t>Instagram account </a:t>
            </a:r>
            <a:r>
              <a:rPr lang="en-GB" dirty="0"/>
              <a:t>for the Youth Forum to upload content on.</a:t>
            </a:r>
          </a:p>
          <a:p>
            <a:pPr fontAlgn="base"/>
            <a:endParaRPr lang="en-GB" dirty="0"/>
          </a:p>
          <a:p>
            <a:pPr fontAlgn="base"/>
            <a:endParaRPr lang="en-GB" dirty="0" smtClean="0"/>
          </a:p>
          <a:p>
            <a:pPr fontAlgn="base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84746" y="3823188"/>
            <a:ext cx="10978075" cy="2400657"/>
          </a:xfrm>
          <a:prstGeom prst="rect">
            <a:avLst/>
          </a:prstGeom>
          <a:noFill/>
          <a:ln w="38100">
            <a:solidFill>
              <a:srgbClr val="47AB9C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End Goal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47AB9C"/>
                </a:solidFill>
              </a:rPr>
              <a:t>We think all young people should be</a:t>
            </a:r>
            <a:r>
              <a:rPr lang="en-GB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Financially literate.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Equipped to manage money effectively.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Confident to make informed decisions and navigate the financial marketplace .</a:t>
            </a:r>
            <a:endParaRPr lang="en-GB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Young people should be provided </a:t>
            </a:r>
            <a:r>
              <a:rPr lang="en-GB" dirty="0"/>
              <a:t>with money management skills to allow </a:t>
            </a:r>
            <a:r>
              <a:rPr lang="en-GB" b="1" dirty="0">
                <a:solidFill>
                  <a:srgbClr val="47AB9C"/>
                </a:solidFill>
              </a:rPr>
              <a:t>positive financial habits</a:t>
            </a:r>
            <a:r>
              <a:rPr lang="en-GB" dirty="0"/>
              <a:t> for living independently and </a:t>
            </a:r>
            <a:r>
              <a:rPr lang="en-GB" b="1" dirty="0" smtClean="0">
                <a:solidFill>
                  <a:srgbClr val="47AB9C"/>
                </a:solidFill>
              </a:rPr>
              <a:t>tools</a:t>
            </a:r>
            <a:r>
              <a:rPr lang="en-GB" dirty="0" smtClean="0"/>
              <a:t> to research </a:t>
            </a:r>
            <a:r>
              <a:rPr lang="en-GB" dirty="0"/>
              <a:t>things like loans, credit cards and investment </a:t>
            </a:r>
            <a:r>
              <a:rPr lang="en-GB" dirty="0" smtClean="0"/>
              <a:t>opportunities.</a:t>
            </a:r>
            <a:endParaRPr lang="en-GB" dirty="0"/>
          </a:p>
        </p:txBody>
      </p:sp>
      <p:pic>
        <p:nvPicPr>
          <p:cNvPr id="10" name="Graphic 9" descr="Bullseye">
            <a:extLst>
              <a:ext uri="{FF2B5EF4-FFF2-40B4-BE49-F238E27FC236}">
                <a16:creationId xmlns:a16="http://schemas.microsoft.com/office/drawing/2014/main" id="{FFDDDD18-3FC5-F14D-88CE-E7498456C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155" y="3696916"/>
            <a:ext cx="1874109" cy="187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08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812" y="140677"/>
            <a:ext cx="11844997" cy="6541477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143" y="2411141"/>
            <a:ext cx="5840165" cy="200054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u="sng" dirty="0"/>
              <a:t>RESULTS OF SURVEY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EBB218"/>
                </a:solidFill>
              </a:rPr>
              <a:t>Young people want</a:t>
            </a:r>
            <a:r>
              <a:rPr lang="en-US" sz="2000" dirty="0">
                <a:solidFill>
                  <a:srgbClr val="EBB218"/>
                </a:solidFill>
              </a:rPr>
              <a:t>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Clarity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Minimal text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More graphics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178A1D6-6D04-534D-A2CE-56F27B11D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5" t="6348" r="8033" b="10278"/>
          <a:stretch/>
        </p:blipFill>
        <p:spPr>
          <a:xfrm>
            <a:off x="6260120" y="947425"/>
            <a:ext cx="4223896" cy="2660542"/>
          </a:xfrm>
          <a:prstGeom prst="rect">
            <a:avLst/>
          </a:prstGeom>
          <a:ln w="38100">
            <a:solidFill>
              <a:srgbClr val="1488C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" y="22197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Policy and Communications Team</a:t>
            </a:r>
            <a:endParaRPr lang="en-GB" sz="3200" b="1" u="sn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304FE-7095-4146-B71D-03F605CA0D0B}"/>
              </a:ext>
            </a:extLst>
          </p:cNvPr>
          <p:cNvSpPr txBox="1"/>
          <p:nvPr/>
        </p:nvSpPr>
        <p:spPr>
          <a:xfrm>
            <a:off x="187334" y="924834"/>
            <a:ext cx="5888802" cy="115416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u="sng" dirty="0"/>
              <a:t>AIMS</a:t>
            </a:r>
            <a:endParaRPr lang="en-US" b="1" u="sng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Boost the Bank of England’s </a:t>
            </a:r>
            <a:r>
              <a:rPr lang="en-US" sz="2000" b="1" dirty="0">
                <a:solidFill>
                  <a:srgbClr val="1488CB"/>
                </a:solidFill>
              </a:rPr>
              <a:t>engagement</a:t>
            </a:r>
            <a:r>
              <a:rPr lang="en-US" sz="2000" dirty="0"/>
              <a:t> with young people.</a:t>
            </a:r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E9964F-FD11-EE44-8D6D-DEC6E321857C}"/>
              </a:ext>
            </a:extLst>
          </p:cNvPr>
          <p:cNvSpPr txBox="1"/>
          <p:nvPr/>
        </p:nvSpPr>
        <p:spPr>
          <a:xfrm>
            <a:off x="251143" y="4607223"/>
            <a:ext cx="5840164" cy="146193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u="sng" dirty="0"/>
              <a:t>ACTIONS</a:t>
            </a:r>
            <a:endParaRPr lang="en-US" b="1" u="sng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 have created a </a:t>
            </a:r>
            <a:r>
              <a:rPr lang="en-US" sz="2000" b="1" dirty="0">
                <a:solidFill>
                  <a:srgbClr val="EF0509"/>
                </a:solidFill>
              </a:rPr>
              <a:t>guide for the Bank’s communication team </a:t>
            </a:r>
            <a:r>
              <a:rPr lang="en-US" sz="2000" dirty="0"/>
              <a:t>on how to engage with young people</a:t>
            </a:r>
            <a:endParaRPr lang="en-GB" sz="2000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9850DF-9BBA-4040-A0B7-329134660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3" t="3858" r="8986" b="3215"/>
          <a:stretch/>
        </p:blipFill>
        <p:spPr>
          <a:xfrm>
            <a:off x="7098857" y="3748644"/>
            <a:ext cx="4242048" cy="2600908"/>
          </a:xfrm>
          <a:prstGeom prst="rect">
            <a:avLst/>
          </a:prstGeom>
          <a:ln w="38100">
            <a:solidFill>
              <a:srgbClr val="EF0509"/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FB86B2-40DF-B14B-8A32-D6084DA73290}"/>
              </a:ext>
            </a:extLst>
          </p:cNvPr>
          <p:cNvCxnSpPr>
            <a:cxnSpLocks/>
          </p:cNvCxnSpPr>
          <p:nvPr/>
        </p:nvCxnSpPr>
        <p:spPr>
          <a:xfrm>
            <a:off x="6079149" y="926944"/>
            <a:ext cx="24317" cy="54965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342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812" y="140677"/>
            <a:ext cx="11844997" cy="6541477"/>
          </a:xfrm>
          <a:prstGeom prst="rect">
            <a:avLst/>
          </a:prstGeom>
          <a:solidFill>
            <a:schemeClr val="bg1"/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280" y="337547"/>
            <a:ext cx="4562898" cy="6124754"/>
          </a:xfrm>
          <a:prstGeom prst="rect">
            <a:avLst/>
          </a:prstGeom>
          <a:noFill/>
          <a:ln w="38100">
            <a:solidFill>
              <a:srgbClr val="1488C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VIDEOS</a:t>
            </a:r>
            <a:endParaRPr lang="en-US" sz="2000" dirty="0"/>
          </a:p>
          <a:p>
            <a:r>
              <a:rPr lang="en-US" sz="2400" b="1" dirty="0"/>
              <a:t>Aims:</a:t>
            </a:r>
          </a:p>
          <a:p>
            <a:endParaRPr lang="en-US" sz="2000" b="1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1488CB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1488CB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1488CB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1488CB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1488CB"/>
              </a:solidFill>
            </a:endParaRPr>
          </a:p>
          <a:p>
            <a:pPr>
              <a:buClr>
                <a:schemeClr val="tx1"/>
              </a:buClr>
            </a:pPr>
            <a:endParaRPr lang="en-US" sz="2000" b="1" dirty="0">
              <a:solidFill>
                <a:srgbClr val="1488CB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488CB"/>
                </a:solidFill>
              </a:rPr>
              <a:t>To challenge stereotypes </a:t>
            </a:r>
            <a:r>
              <a:rPr lang="en-US" sz="2000" dirty="0"/>
              <a:t>within the Bank by connecting with the </a:t>
            </a:r>
            <a:r>
              <a:rPr lang="en-US" sz="2000" dirty="0" smtClean="0"/>
              <a:t>Discover </a:t>
            </a:r>
            <a:r>
              <a:rPr lang="en-US" sz="2000" dirty="0"/>
              <a:t>Economics </a:t>
            </a:r>
            <a:r>
              <a:rPr lang="en-US" sz="2000" dirty="0" err="1" smtClean="0"/>
              <a:t>Programme</a:t>
            </a:r>
            <a:r>
              <a:rPr lang="en-US" sz="2000" dirty="0" smtClean="0"/>
              <a:t> </a:t>
            </a:r>
            <a:r>
              <a:rPr lang="en-US" sz="2000" dirty="0"/>
              <a:t>members to inform young people of the diversity at the Bank.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488CB"/>
                </a:solidFill>
              </a:rPr>
              <a:t>To encourage more young people into the field of economics </a:t>
            </a:r>
            <a:r>
              <a:rPr lang="en-US" sz="2000" dirty="0"/>
              <a:t>by clearly displaying that it can be diverse.</a:t>
            </a:r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493989" y="339996"/>
            <a:ext cx="5926349" cy="3046988"/>
          </a:xfrm>
          <a:prstGeom prst="rect">
            <a:avLst/>
          </a:prstGeom>
          <a:noFill/>
          <a:ln w="38100">
            <a:solidFill>
              <a:srgbClr val="EF05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SOCIAL MEDIA</a:t>
            </a:r>
          </a:p>
          <a:p>
            <a:r>
              <a:rPr lang="en-US" sz="2400" b="1" dirty="0"/>
              <a:t>Aims</a:t>
            </a:r>
            <a:r>
              <a:rPr lang="en-US" sz="2400" b="1" dirty="0">
                <a:solidFill>
                  <a:srgbClr val="333A77"/>
                </a:solidFill>
              </a:rPr>
              <a:t>: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create a </a:t>
            </a:r>
            <a:r>
              <a:rPr lang="en-US" sz="2000" b="1" dirty="0">
                <a:solidFill>
                  <a:srgbClr val="EF0509"/>
                </a:solidFill>
              </a:rPr>
              <a:t>brand for the youth forum </a:t>
            </a:r>
            <a:r>
              <a:rPr lang="en-US" sz="2000" dirty="0"/>
              <a:t>to boost engagement.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EF0509"/>
                </a:solidFill>
              </a:rPr>
              <a:t>Engage </a:t>
            </a:r>
            <a:r>
              <a:rPr lang="en-US" sz="2000" b="1" dirty="0" smtClean="0">
                <a:solidFill>
                  <a:srgbClr val="EF0509"/>
                </a:solidFill>
              </a:rPr>
              <a:t>with </a:t>
            </a:r>
            <a:r>
              <a:rPr lang="en-US" sz="2000" b="1" dirty="0">
                <a:solidFill>
                  <a:srgbClr val="EF0509"/>
                </a:solidFill>
              </a:rPr>
              <a:t>as many social media platforms as possible </a:t>
            </a:r>
            <a:r>
              <a:rPr lang="en-US" sz="2000" dirty="0"/>
              <a:t>so the Bank doesn’t just use platforms directed towards older people.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36AA56-73E2-E24D-BAC1-C65F3F442D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97" y="1542684"/>
            <a:ext cx="1270000" cy="127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8C5885-BABD-5648-82E9-1D486FA1C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65" y="1542684"/>
            <a:ext cx="1270000" cy="1270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E95175-BC1A-EF47-9E4E-7B000AA40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555" y="3953178"/>
            <a:ext cx="2222638" cy="2222638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C6E2B3-CE11-774F-99CD-B1DB4CD54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46" y="3903424"/>
            <a:ext cx="2217179" cy="22171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CAAE7E-1EF2-CE4F-85D5-866048D5F80D}"/>
              </a:ext>
            </a:extLst>
          </p:cNvPr>
          <p:cNvSpPr/>
          <p:nvPr/>
        </p:nvSpPr>
        <p:spPr>
          <a:xfrm>
            <a:off x="5503371" y="3561727"/>
            <a:ext cx="5926349" cy="2900574"/>
          </a:xfrm>
          <a:prstGeom prst="rect">
            <a:avLst/>
          </a:prstGeom>
          <a:noFill/>
          <a:ln w="38100">
            <a:solidFill>
              <a:srgbClr val="FEC5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773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6908</TotalTime>
  <Words>1443</Words>
  <Application>Microsoft Office PowerPoint</Application>
  <PresentationFormat>Widescreen</PresentationFormat>
  <Paragraphs>182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Mary Rose Herring</dc:creator>
  <cp:lastModifiedBy>Leon Hill</cp:lastModifiedBy>
  <cp:revision>97</cp:revision>
  <dcterms:created xsi:type="dcterms:W3CDTF">2020-05-19T23:53:14Z</dcterms:created>
  <dcterms:modified xsi:type="dcterms:W3CDTF">2020-07-01T12:59:15Z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350936057</vt:i4>
  </property>
  <property fmtid="{D5CDD505-2E9C-101B-9397-08002B2CF9AE}" pid="3" name="_NewReviewCycle">
    <vt:lpwstr/>
  </property>
  <property fmtid="{D5CDD505-2E9C-101B-9397-08002B2CF9AE}" pid="4" name="_EmailSubject">
    <vt:lpwstr>Youth Forum page</vt:lpwstr>
  </property>
  <property fmtid="{D5CDD505-2E9C-101B-9397-08002B2CF9AE}" pid="5" name="_AuthorEmail">
    <vt:lpwstr>Hope.Gray@bankofengland.gsi.gov.uk</vt:lpwstr>
  </property>
  <property fmtid="{D5CDD505-2E9C-101B-9397-08002B2CF9AE}" pid="6" name="_AuthorEmailDisplayName">
    <vt:lpwstr>Gray, Hope</vt:lpwstr>
  </property>
</Properties>
</file>