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5"/>
  </p:sldMasterIdLst>
  <p:notesMasterIdLst>
    <p:notesMasterId r:id="rId26"/>
  </p:notesMasterIdLst>
  <p:handoutMasterIdLst>
    <p:handoutMasterId r:id="rId27"/>
  </p:handoutMasterIdLst>
  <p:sldIdLst>
    <p:sldId id="283" r:id="rId6"/>
    <p:sldId id="281" r:id="rId7"/>
    <p:sldId id="403" r:id="rId8"/>
    <p:sldId id="404" r:id="rId9"/>
    <p:sldId id="405" r:id="rId10"/>
    <p:sldId id="406" r:id="rId11"/>
    <p:sldId id="407" r:id="rId12"/>
    <p:sldId id="408" r:id="rId13"/>
    <p:sldId id="409" r:id="rId14"/>
    <p:sldId id="410" r:id="rId15"/>
    <p:sldId id="411" r:id="rId16"/>
    <p:sldId id="412" r:id="rId17"/>
    <p:sldId id="413" r:id="rId18"/>
    <p:sldId id="414" r:id="rId19"/>
    <p:sldId id="416" r:id="rId20"/>
    <p:sldId id="284" r:id="rId21"/>
    <p:sldId id="313" r:id="rId22"/>
    <p:sldId id="401" r:id="rId23"/>
    <p:sldId id="402" r:id="rId24"/>
    <p:sldId id="417" r:id="rId25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816" y="-420"/>
      </p:cViewPr>
      <p:guideLst>
        <p:guide orient="horz" pos="432"/>
        <p:guide orient="horz" pos="600"/>
        <p:guide orient="horz" pos="3652"/>
        <p:guide orient="horz" pos="864"/>
        <p:guide pos="4608"/>
        <p:guide pos="1146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-3426" y="-90"/>
      </p:cViewPr>
      <p:guideLst>
        <p:guide orient="horz" pos="3132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065278D-FE2D-4DE3-9962-E659367F6FFB}" type="datetimeFigureOut">
              <a:rPr lang="en-GB"/>
              <a:pPr>
                <a:defRPr/>
              </a:pPr>
              <a:t>06/08/2015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45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D52FCD0-ECDA-4F3A-A51A-B3185CDE2FC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12005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798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798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6125"/>
            <a:ext cx="4973637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22813"/>
            <a:ext cx="4992687" cy="447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03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213"/>
            <a:ext cx="294798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7213"/>
            <a:ext cx="294798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pitchFamily="-84" charset="0"/>
              </a:defRPr>
            </a:lvl1pPr>
          </a:lstStyle>
          <a:p>
            <a:pPr>
              <a:defRPr/>
            </a:pPr>
            <a:fld id="{F992FE38-4175-4DAC-A584-A93B9EC623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24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charset="0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charset="0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charset="0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charset="0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charset="0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10861210-D93B-4F91-B235-742F74A028CC}" type="slidenum">
              <a:rPr lang="en-US" sz="1200" smtClean="0">
                <a:latin typeface="Times" pitchFamily="-84" charset="0"/>
              </a:rPr>
              <a:pPr/>
              <a:t>1</a:t>
            </a:fld>
            <a:endParaRPr lang="en-US" sz="1200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10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11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12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13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14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15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CEA19A98-B629-465A-8C68-55A906668DE0}" type="slidenum">
              <a:rPr lang="en-US" sz="1200" smtClean="0">
                <a:latin typeface="Times" pitchFamily="-84" charset="0"/>
              </a:rPr>
              <a:pPr/>
              <a:t>17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1CCAB60A-F1FC-4441-BC54-2888386558C3}" type="slidenum">
              <a:rPr lang="en-US" sz="1200" smtClean="0">
                <a:latin typeface="Times" pitchFamily="-84" charset="0"/>
              </a:rPr>
              <a:pPr/>
              <a:t>18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19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20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2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3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4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5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6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7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8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9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2DD143-9280-4A8B-AA00-3BACF2B3FE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961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526502-75AA-4D34-B258-3735FBF1FD9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628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09921B-F31A-41E4-A84E-917B54F877A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252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D4F288-EC51-421B-8559-9630648C976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049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9C6A16-206A-4A64-97CC-012909748EF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483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335DA-541D-4EAE-93A5-881855D54D7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044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CED2BA-8B49-4B8C-B94A-1B9163706B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115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25D03D-F80A-45B9-970D-22213A9C5E4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926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2D87E-60B0-4345-9507-4C340CBC15F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57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C05F0-23C9-4FE5-B256-B8500FE3BE4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032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EEDF70-FF92-4C42-AE13-CFF435CD021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753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-84" charset="0"/>
              </a:defRPr>
            </a:lvl1pPr>
          </a:lstStyle>
          <a:p>
            <a:pPr>
              <a:defRPr/>
            </a:pPr>
            <a:fld id="{F3C3B424-E5BA-45C6-886B-540A388CEEB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charset="0"/>
          <a:cs typeface="MS PGothic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MS PGothic" charset="0"/>
          <a:cs typeface="MS PGothic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MS PGothic" charset="0"/>
          <a:cs typeface="MS PGothic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MS PGothic" charset="0"/>
          <a:cs typeface="MS PGothic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MS PGothic" charset="0"/>
          <a:cs typeface="MS PGothic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charset="0"/>
          <a:cs typeface="MS PGothic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charset="0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charset="0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charset="0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charset="0"/>
          <a:cs typeface="MS PGothic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ankofengland.co.uk/research/Documents/workingpapers/2014/wp518.pdf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hyperlink" Target="http://www.newyorkfed.org/research/data_indicators/term_premia.htm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ankofengland.co.uk/publications/Documents/quarterlybulletin/qb120303.pd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 descr="9032 BoE logo-R&amp;P 300dp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531812"/>
          </a:xfrm>
        </p:spPr>
        <p:txBody>
          <a:bodyPr/>
          <a:lstStyle/>
          <a:p>
            <a:pPr algn="l" eaLnBrk="1" hangingPunct="1"/>
            <a:r>
              <a:rPr lang="en-GB" sz="2400" b="1" dirty="0" smtClean="0">
                <a:solidFill>
                  <a:srgbClr val="9600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Inflation Report </a:t>
            </a:r>
            <a:br>
              <a:rPr lang="en-GB" sz="2400" b="1" dirty="0" smtClean="0">
                <a:solidFill>
                  <a:srgbClr val="9600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</a:br>
            <a:r>
              <a:rPr lang="en-GB" sz="2400" b="1" dirty="0" smtClean="0">
                <a:solidFill>
                  <a:srgbClr val="9600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August 2015</a:t>
            </a:r>
          </a:p>
        </p:txBody>
      </p:sp>
      <p:sp>
        <p:nvSpPr>
          <p:cNvPr id="2052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141663"/>
            <a:ext cx="7772400" cy="719137"/>
          </a:xfrm>
        </p:spPr>
        <p:txBody>
          <a:bodyPr/>
          <a:lstStyle/>
          <a:p>
            <a:pPr algn="l" eaLnBrk="1" hangingPunct="1"/>
            <a:r>
              <a:rPr lang="en-US" sz="2400" dirty="0">
                <a:latin typeface="Arial" pitchFamily="34" charset="0"/>
                <a:ea typeface="MS PGothic" pitchFamily="34" charset="-128"/>
                <a:cs typeface="Arial" pitchFamily="34" charset="0"/>
              </a:rPr>
              <a:t>Global economic and </a:t>
            </a:r>
            <a:r>
              <a:rPr lang="en-US" sz="24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financial developments</a:t>
            </a:r>
            <a:endParaRPr lang="en-GB" sz="2400" dirty="0" smtClean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8" y="179388"/>
            <a:ext cx="6482865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1.9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Market-based measures of inflation</a:t>
            </a:r>
          </a:p>
          <a:p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expectations have risen since early 2015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>
                <a:cs typeface="Arial" pitchFamily="34" charset="0"/>
              </a:rPr>
              <a:t>Five-year, five-year forward implied inflation </a:t>
            </a:r>
            <a:r>
              <a:rPr lang="en-US" sz="2000" dirty="0" smtClean="0">
                <a:cs typeface="Arial" pitchFamily="34" charset="0"/>
              </a:rPr>
              <a:t>rates</a:t>
            </a:r>
            <a:r>
              <a:rPr lang="en-US" sz="2000" baseline="30000" dirty="0" smtClean="0"/>
              <a:t>(a)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79388" y="6343948"/>
            <a:ext cx="8818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r>
              <a:rPr lang="en-US" sz="800" dirty="0"/>
              <a:t>Sources: </a:t>
            </a:r>
            <a:r>
              <a:rPr lang="en-US" sz="800" dirty="0" smtClean="0"/>
              <a:t> Bloomberg </a:t>
            </a:r>
            <a:r>
              <a:rPr lang="en-US" sz="800" dirty="0"/>
              <a:t>and Bank calculations</a:t>
            </a:r>
            <a:r>
              <a:rPr lang="en-US" sz="800" dirty="0" smtClean="0"/>
              <a:t>.</a:t>
            </a:r>
          </a:p>
          <a:p>
            <a:endParaRPr lang="en-US" sz="800" dirty="0"/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a)	Five-year </a:t>
            </a:r>
            <a:r>
              <a:rPr lang="en-US" sz="800" dirty="0"/>
              <a:t>inflation swap rates, five years ahead. </a:t>
            </a:r>
            <a:r>
              <a:rPr lang="en-US" sz="800" dirty="0" smtClean="0"/>
              <a:t> The </a:t>
            </a:r>
            <a:r>
              <a:rPr lang="en-US" sz="800" dirty="0"/>
              <a:t>instruments used are linked to RPI </a:t>
            </a:r>
            <a:r>
              <a:rPr lang="en-US" sz="800" dirty="0" smtClean="0"/>
              <a:t>for the </a:t>
            </a:r>
            <a:r>
              <a:rPr lang="en-US" sz="800" dirty="0"/>
              <a:t>United Kingdom, CPI for the United States and HICP for the euro area.</a:t>
            </a:r>
            <a:endParaRPr lang="en-GB" sz="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613648"/>
            <a:ext cx="5330963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14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9" y="179388"/>
            <a:ext cx="8541918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1.10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Much of the previous falls in US </a:t>
            </a:r>
            <a:r>
              <a:rPr lang="en-US" sz="2400" dirty="0" smtClean="0">
                <a:solidFill>
                  <a:srgbClr val="960000"/>
                </a:solidFill>
                <a:cs typeface="Arial" pitchFamily="34" charset="0"/>
              </a:rPr>
              <a:t>and UK term </a:t>
            </a:r>
            <a:r>
              <a:rPr lang="en-US" sz="2400" dirty="0" err="1" smtClean="0">
                <a:solidFill>
                  <a:srgbClr val="960000"/>
                </a:solidFill>
                <a:cs typeface="Arial" pitchFamily="34" charset="0"/>
              </a:rPr>
              <a:t>premia</a:t>
            </a:r>
            <a:r>
              <a:rPr lang="en-US" sz="2400" dirty="0" smtClean="0">
                <a:solidFill>
                  <a:srgbClr val="960000"/>
                </a:solidFill>
                <a:cs typeface="Arial" pitchFamily="34" charset="0"/>
              </a:rPr>
              <a:t>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has unwound in recent months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>
                <a:cs typeface="Arial" pitchFamily="34" charset="0"/>
              </a:rPr>
              <a:t>Estimates of contributions to changes in ten-year </a:t>
            </a:r>
            <a:r>
              <a:rPr lang="en-US" sz="2000" dirty="0" smtClean="0">
                <a:cs typeface="Arial" pitchFamily="34" charset="0"/>
              </a:rPr>
              <a:t>government </a:t>
            </a:r>
            <a:br>
              <a:rPr lang="en-US" sz="2000" dirty="0" smtClean="0">
                <a:cs typeface="Arial" pitchFamily="34" charset="0"/>
              </a:rPr>
            </a:br>
            <a:r>
              <a:rPr lang="en-US" sz="2000" dirty="0" smtClean="0">
                <a:cs typeface="Arial" pitchFamily="34" charset="0"/>
              </a:rPr>
              <a:t>bond yields </a:t>
            </a:r>
            <a:r>
              <a:rPr lang="en-US" sz="2000" dirty="0">
                <a:cs typeface="Arial" pitchFamily="34" charset="0"/>
              </a:rPr>
              <a:t>between end-October 2014 and end-June </a:t>
            </a:r>
            <a:r>
              <a:rPr lang="en-US" sz="2000" dirty="0" smtClean="0">
                <a:cs typeface="Arial" pitchFamily="34" charset="0"/>
              </a:rPr>
              <a:t>2015</a:t>
            </a:r>
            <a:r>
              <a:rPr lang="en-US" sz="2000" baseline="30000" dirty="0" smtClean="0"/>
              <a:t>(a)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79388" y="6097727"/>
            <a:ext cx="88185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r>
              <a:rPr lang="en-US" sz="800" dirty="0"/>
              <a:t>Sources</a:t>
            </a:r>
            <a:r>
              <a:rPr lang="en-US" sz="800" dirty="0" smtClean="0"/>
              <a:t>:  </a:t>
            </a:r>
            <a:r>
              <a:rPr lang="en-US" sz="800" dirty="0"/>
              <a:t>Bloomberg, Federal Reserve Bank of New York and Bank calculations</a:t>
            </a:r>
            <a:r>
              <a:rPr lang="en-US" sz="800" dirty="0" smtClean="0"/>
              <a:t>.</a:t>
            </a:r>
          </a:p>
          <a:p>
            <a:endParaRPr lang="en-US" sz="800" dirty="0"/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a)	Total </a:t>
            </a:r>
            <a:r>
              <a:rPr lang="en-US" sz="800" dirty="0"/>
              <a:t>change in monthly model-fitted values of nominal yields. </a:t>
            </a:r>
            <a:r>
              <a:rPr lang="en-US" sz="800" dirty="0" smtClean="0"/>
              <a:t> UK </a:t>
            </a:r>
            <a:r>
              <a:rPr lang="en-US" sz="800" dirty="0"/>
              <a:t>estimates are </a:t>
            </a:r>
            <a:r>
              <a:rPr lang="en-US" sz="800" dirty="0" smtClean="0"/>
              <a:t>derived using </a:t>
            </a:r>
            <a:r>
              <a:rPr lang="en-US" sz="800" dirty="0"/>
              <a:t>the model described in Malik, S and Meldrum, A (2014), </a:t>
            </a:r>
            <a:r>
              <a:rPr lang="en-US" sz="800" dirty="0" smtClean="0"/>
              <a:t>‘</a:t>
            </a:r>
            <a:br>
              <a:rPr lang="en-US" sz="800" dirty="0" smtClean="0"/>
            </a:br>
            <a:r>
              <a:rPr lang="en-US" sz="800" dirty="0" smtClean="0"/>
              <a:t>Evaluating </a:t>
            </a:r>
            <a:r>
              <a:rPr lang="en-US" sz="800" dirty="0"/>
              <a:t>the robustness </a:t>
            </a:r>
            <a:r>
              <a:rPr lang="en-US" sz="800" dirty="0" smtClean="0"/>
              <a:t>of UK </a:t>
            </a:r>
            <a:r>
              <a:rPr lang="en-US" sz="800" dirty="0"/>
              <a:t>term structure decompositions using linear regression methods’, </a:t>
            </a:r>
            <a:r>
              <a:rPr lang="en-US" sz="800" i="1" dirty="0"/>
              <a:t>Bank of England </a:t>
            </a:r>
            <a:r>
              <a:rPr lang="en-US" sz="800" i="1" dirty="0" smtClean="0"/>
              <a:t>Working Paper </a:t>
            </a:r>
            <a:r>
              <a:rPr lang="en-US" sz="800" i="1" dirty="0"/>
              <a:t>No. </a:t>
            </a:r>
            <a:r>
              <a:rPr lang="en-US" sz="800" i="1" dirty="0" smtClean="0"/>
              <a:t>518</a:t>
            </a:r>
            <a:r>
              <a:rPr lang="en-US" sz="800" dirty="0" smtClean="0"/>
              <a:t>;  </a:t>
            </a:r>
            <a:r>
              <a:rPr lang="en-US" sz="800" dirty="0" smtClean="0">
                <a:hlinkClick r:id="rId3"/>
              </a:rPr>
              <a:t>www.bankofengland.co.uk/research/Documents/workingpapers/2014/wp518.pdf</a:t>
            </a:r>
            <a:r>
              <a:rPr lang="en-US" sz="800" dirty="0" smtClean="0"/>
              <a:t>.  US </a:t>
            </a:r>
            <a:r>
              <a:rPr lang="en-US" sz="800" dirty="0"/>
              <a:t>estimates are available from </a:t>
            </a:r>
            <a:r>
              <a:rPr lang="en-US" sz="800" dirty="0" smtClean="0">
                <a:hlinkClick r:id="rId4"/>
              </a:rPr>
              <a:t>www.newyorkfed.org/research/data_indicators/term_premia.html</a:t>
            </a:r>
            <a:r>
              <a:rPr lang="en-US" sz="800" dirty="0" smtClean="0"/>
              <a:t>. </a:t>
            </a:r>
            <a:endParaRPr lang="en-GB" sz="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6" y="1662988"/>
            <a:ext cx="4357237" cy="4367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14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8" y="179388"/>
            <a:ext cx="7974299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1.11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Euro-area and UK equity prices slightly lower</a:t>
            </a:r>
          </a:p>
          <a:p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than in May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GB" sz="2000" dirty="0">
                <a:cs typeface="Arial" pitchFamily="34" charset="0"/>
              </a:rPr>
              <a:t>International equity </a:t>
            </a:r>
            <a:r>
              <a:rPr lang="en-GB" sz="2000" dirty="0" smtClean="0">
                <a:cs typeface="Arial" pitchFamily="34" charset="0"/>
              </a:rPr>
              <a:t>prices</a:t>
            </a:r>
            <a:r>
              <a:rPr lang="en-US" sz="2000" baseline="30000" dirty="0" smtClean="0"/>
              <a:t>(a)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79388" y="6343948"/>
            <a:ext cx="8818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r>
              <a:rPr lang="en-US" sz="800" dirty="0"/>
              <a:t>Source: </a:t>
            </a:r>
            <a:r>
              <a:rPr lang="en-US" sz="800" dirty="0" smtClean="0"/>
              <a:t> Thomson </a:t>
            </a:r>
            <a:r>
              <a:rPr lang="en-US" sz="800" dirty="0"/>
              <a:t>Reuters </a:t>
            </a:r>
            <a:r>
              <a:rPr lang="en-US" sz="800" dirty="0" err="1"/>
              <a:t>Datastream</a:t>
            </a:r>
            <a:r>
              <a:rPr lang="en-US" sz="800" dirty="0" smtClean="0"/>
              <a:t>.</a:t>
            </a:r>
          </a:p>
          <a:p>
            <a:endParaRPr lang="en-US" sz="800" dirty="0"/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a)	In </a:t>
            </a:r>
            <a:r>
              <a:rPr lang="en-US" sz="800" dirty="0"/>
              <a:t>local currency terms.</a:t>
            </a:r>
            <a:endParaRPr lang="en-GB" sz="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615318"/>
            <a:ext cx="5491897" cy="441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14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8" y="179388"/>
            <a:ext cx="690766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1.12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UK and US corporates’ share of</a:t>
            </a:r>
          </a:p>
          <a:p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euro-denominated bond issuance has risen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GB" sz="2000" dirty="0">
                <a:cs typeface="Arial" pitchFamily="34" charset="0"/>
              </a:rPr>
              <a:t>Euro-denominated non-financial corporate bond </a:t>
            </a:r>
            <a:r>
              <a:rPr lang="en-GB" sz="2000" dirty="0" smtClean="0">
                <a:cs typeface="Arial" pitchFamily="34" charset="0"/>
              </a:rPr>
              <a:t>issuance</a:t>
            </a:r>
            <a:r>
              <a:rPr lang="en-US" sz="2000" baseline="30000" dirty="0" smtClean="0"/>
              <a:t>(a)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79388" y="6343948"/>
            <a:ext cx="8818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r>
              <a:rPr lang="en-US" sz="800" dirty="0"/>
              <a:t>Source: </a:t>
            </a:r>
            <a:r>
              <a:rPr lang="en-US" sz="800" dirty="0" smtClean="0"/>
              <a:t> </a:t>
            </a:r>
            <a:r>
              <a:rPr lang="en-US" sz="800" dirty="0" err="1" smtClean="0"/>
              <a:t>Dealogic</a:t>
            </a:r>
            <a:r>
              <a:rPr lang="en-US" sz="800" dirty="0" smtClean="0"/>
              <a:t>.</a:t>
            </a:r>
          </a:p>
          <a:p>
            <a:endParaRPr lang="en-US" sz="800" dirty="0"/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a)	Shows </a:t>
            </a:r>
            <a:r>
              <a:rPr lang="en-US" sz="800" dirty="0"/>
              <a:t>gross bond issuance by non-financial corporates</a:t>
            </a:r>
            <a:r>
              <a:rPr lang="en-US" sz="800"/>
              <a:t>. </a:t>
            </a:r>
            <a:r>
              <a:rPr lang="en-US" sz="800" smtClean="0"/>
              <a:t> Includes </a:t>
            </a:r>
            <a:r>
              <a:rPr lang="en-US" sz="800" dirty="0"/>
              <a:t>issuance by </a:t>
            </a:r>
            <a:r>
              <a:rPr lang="en-US" sz="800" dirty="0" smtClean="0"/>
              <a:t>financial subsidiaries </a:t>
            </a:r>
            <a:r>
              <a:rPr lang="en-US" sz="800" dirty="0"/>
              <a:t>of non-financial corporates, and state-owned companies. </a:t>
            </a:r>
            <a:r>
              <a:rPr lang="en-US" sz="800" dirty="0" smtClean="0"/>
              <a:t> Non seasonally adjusted</a:t>
            </a:r>
            <a:r>
              <a:rPr lang="en-US" sz="800" dirty="0"/>
              <a:t>.</a:t>
            </a:r>
            <a:endParaRPr lang="en-GB" sz="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526500"/>
            <a:ext cx="5458369" cy="449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14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8" y="179388"/>
            <a:ext cx="7871065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1.13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Bank funding spreads have risen but remain</a:t>
            </a:r>
          </a:p>
          <a:p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at low levels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>
                <a:cs typeface="Arial" pitchFamily="34" charset="0"/>
              </a:rPr>
              <a:t>UK banks’ indicative long-term funding </a:t>
            </a:r>
            <a:r>
              <a:rPr lang="en-US" sz="2000" dirty="0" smtClean="0">
                <a:cs typeface="Arial" pitchFamily="34" charset="0"/>
              </a:rPr>
              <a:t>spreads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79388" y="5851506"/>
            <a:ext cx="88185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r>
              <a:rPr lang="en-US" sz="800" dirty="0"/>
              <a:t>Sources: </a:t>
            </a:r>
            <a:r>
              <a:rPr lang="en-US" sz="800" dirty="0" smtClean="0"/>
              <a:t> Bank </a:t>
            </a:r>
            <a:r>
              <a:rPr lang="en-US" sz="800" dirty="0"/>
              <a:t>of England, Bloomberg, </a:t>
            </a:r>
            <a:r>
              <a:rPr lang="en-US" sz="800" dirty="0" err="1"/>
              <a:t>Markit</a:t>
            </a:r>
            <a:r>
              <a:rPr lang="en-US" sz="800" dirty="0"/>
              <a:t> Group Limited and Bank calculations</a:t>
            </a:r>
            <a:r>
              <a:rPr lang="en-US" sz="800" dirty="0" smtClean="0"/>
              <a:t>.</a:t>
            </a:r>
          </a:p>
          <a:p>
            <a:endParaRPr lang="en-US" sz="800" dirty="0"/>
          </a:p>
          <a:p>
            <a:pPr marL="216000" indent="-216000"/>
            <a:r>
              <a:rPr lang="en-US" sz="800" dirty="0"/>
              <a:t>(a</a:t>
            </a:r>
            <a:r>
              <a:rPr lang="en-US" sz="800" dirty="0" smtClean="0"/>
              <a:t>) 	Constant-maturity </a:t>
            </a:r>
            <a:r>
              <a:rPr lang="en-US" sz="800" dirty="0" err="1"/>
              <a:t>unweighted</a:t>
            </a:r>
            <a:r>
              <a:rPr lang="en-US" sz="800" dirty="0"/>
              <a:t> average of secondary market spreads to mid-swaps for </a:t>
            </a:r>
            <a:r>
              <a:rPr lang="en-US" sz="800" dirty="0" smtClean="0"/>
              <a:t>the major </a:t>
            </a:r>
            <a:r>
              <a:rPr lang="en-US" sz="800" dirty="0"/>
              <a:t>UK lenders’ five-year euro senior unsecured bonds or a suitable proxy </a:t>
            </a:r>
            <a:r>
              <a:rPr lang="en-US" sz="800" dirty="0" smtClean="0"/>
              <a:t>when unavailable</a:t>
            </a:r>
            <a:r>
              <a:rPr lang="en-US" sz="800" dirty="0"/>
              <a:t>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b)	</a:t>
            </a:r>
            <a:r>
              <a:rPr lang="en-US" sz="800" dirty="0" err="1" smtClean="0"/>
              <a:t>Unweighted</a:t>
            </a:r>
            <a:r>
              <a:rPr lang="en-US" sz="800" dirty="0" smtClean="0"/>
              <a:t> </a:t>
            </a:r>
            <a:r>
              <a:rPr lang="en-US" sz="800" dirty="0"/>
              <a:t>average of spreads for two-year and three-year sterling fixed-rate retail </a:t>
            </a:r>
            <a:r>
              <a:rPr lang="en-US" sz="800" dirty="0" smtClean="0"/>
              <a:t>bonds over </a:t>
            </a:r>
            <a:r>
              <a:rPr lang="en-US" sz="800" dirty="0"/>
              <a:t>equivalent-maturity swaps. </a:t>
            </a:r>
            <a:r>
              <a:rPr lang="en-US" sz="800" dirty="0" smtClean="0"/>
              <a:t> Bond </a:t>
            </a:r>
            <a:r>
              <a:rPr lang="en-US" sz="800" dirty="0"/>
              <a:t>rates are end-month rates and swap rates </a:t>
            </a:r>
            <a:r>
              <a:rPr lang="en-US" sz="800" dirty="0" smtClean="0"/>
              <a:t>are monthly </a:t>
            </a:r>
            <a:r>
              <a:rPr lang="en-US" sz="800" dirty="0"/>
              <a:t>averages of daily rates. </a:t>
            </a:r>
            <a:r>
              <a:rPr lang="en-US" sz="800" dirty="0" smtClean="0"/>
              <a:t> Bond </a:t>
            </a:r>
            <a:r>
              <a:rPr lang="en-US" sz="800" dirty="0"/>
              <a:t>rates data for July are flash estimates.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c)	</a:t>
            </a:r>
            <a:r>
              <a:rPr lang="en-US" sz="800" dirty="0" err="1" smtClean="0"/>
              <a:t>Unweighted</a:t>
            </a:r>
            <a:r>
              <a:rPr lang="en-US" sz="800" dirty="0" smtClean="0"/>
              <a:t> </a:t>
            </a:r>
            <a:r>
              <a:rPr lang="en-US" sz="800" dirty="0"/>
              <a:t>average of the five-year senior CDS </a:t>
            </a:r>
            <a:r>
              <a:rPr lang="en-US" sz="800" dirty="0" err="1"/>
              <a:t>premia</a:t>
            </a:r>
            <a:r>
              <a:rPr lang="en-US" sz="800" dirty="0"/>
              <a:t> for the major UK lenders.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d)	Constant-maturity </a:t>
            </a:r>
            <a:r>
              <a:rPr lang="en-US" sz="800" dirty="0" err="1"/>
              <a:t>unweighted</a:t>
            </a:r>
            <a:r>
              <a:rPr lang="en-US" sz="800" dirty="0"/>
              <a:t> average of secondary market spreads to swaps for the </a:t>
            </a:r>
            <a:r>
              <a:rPr lang="en-US" sz="800" dirty="0" smtClean="0"/>
              <a:t>major UK </a:t>
            </a:r>
            <a:r>
              <a:rPr lang="en-US" sz="800" dirty="0"/>
              <a:t>lenders’ five-year euro-denominated covered bonds or a suitable proxy.</a:t>
            </a:r>
            <a:endParaRPr lang="en-GB" sz="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424022"/>
            <a:ext cx="5444958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14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8" y="179388"/>
            <a:ext cx="759759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1.14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Sterling ERI higher, reflecting appreciation</a:t>
            </a:r>
          </a:p>
          <a:p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against the dollar and the euro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GB" sz="2000" dirty="0">
                <a:cs typeface="Arial" pitchFamily="34" charset="0"/>
              </a:rPr>
              <a:t>Sterling exchange </a:t>
            </a:r>
            <a:r>
              <a:rPr lang="en-GB" sz="2000" dirty="0" smtClean="0">
                <a:cs typeface="Arial" pitchFamily="34" charset="0"/>
              </a:rPr>
              <a:t>rates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613791"/>
            <a:ext cx="5444958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71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GB" sz="2400" b="1">
                <a:solidFill>
                  <a:srgbClr val="960000"/>
                </a:solidFill>
                <a:cs typeface="Arial" pitchFamily="34" charset="0"/>
              </a:rPr>
              <a:t>Tables</a:t>
            </a:r>
            <a:endParaRPr lang="en-GB" sz="240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179388" y="179388"/>
            <a:ext cx="68694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960000"/>
                </a:solidFill>
              </a:rPr>
              <a:t>Table 1.A  </a:t>
            </a:r>
            <a:r>
              <a:rPr lang="en-US" sz="2400" dirty="0"/>
              <a:t>Monitoring the MPC’s key </a:t>
            </a:r>
            <a:r>
              <a:rPr lang="en-US" sz="2400" dirty="0" err="1"/>
              <a:t>judgements</a:t>
            </a:r>
            <a:endParaRPr lang="en-US" sz="2400" baseline="30000" dirty="0">
              <a:solidFill>
                <a:srgbClr val="231F2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554" y="952500"/>
            <a:ext cx="7115888" cy="5362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179388" y="179388"/>
            <a:ext cx="881087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960000"/>
                </a:solidFill>
              </a:rPr>
              <a:t>Table 1.B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Mixed pattern of GDP growth across countries in Q1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/>
              <a:t>GDP in selected countries and </a:t>
            </a:r>
            <a:r>
              <a:rPr lang="en-US" sz="2000" dirty="0" smtClean="0"/>
              <a:t>regions</a:t>
            </a:r>
            <a:r>
              <a:rPr lang="en-US" sz="2000" baseline="30000" dirty="0" smtClean="0"/>
              <a:t>(a</a:t>
            </a:r>
            <a:r>
              <a:rPr lang="en-US" sz="2000" baseline="30000" dirty="0"/>
              <a:t>)</a:t>
            </a:r>
            <a:endParaRPr lang="en-US" sz="2000" baseline="30000" dirty="0">
              <a:solidFill>
                <a:srgbClr val="231F20"/>
              </a:solidFill>
            </a:endParaRPr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179388" y="6104063"/>
            <a:ext cx="88185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marL="215900" indent="-215900"/>
            <a:r>
              <a:rPr lang="en-US" sz="800" dirty="0"/>
              <a:t>Sources: </a:t>
            </a:r>
            <a:r>
              <a:rPr lang="en-US" sz="800" dirty="0" smtClean="0"/>
              <a:t> Eurostat</a:t>
            </a:r>
            <a:r>
              <a:rPr lang="en-US" sz="800" dirty="0"/>
              <a:t>, IMF </a:t>
            </a:r>
            <a:r>
              <a:rPr lang="en-US" sz="800" i="1" dirty="0"/>
              <a:t>WEO Update</a:t>
            </a:r>
            <a:r>
              <a:rPr lang="en-US" sz="800" dirty="0"/>
              <a:t> July 2015, Japanese Cabinet Office, National Bureau of Statistics of China</a:t>
            </a:r>
            <a:r>
              <a:rPr lang="en-US" sz="800" dirty="0" smtClean="0"/>
              <a:t>, ONS</a:t>
            </a:r>
            <a:r>
              <a:rPr lang="en-US" sz="800" dirty="0"/>
              <a:t>, US Bureau of Economic Analysis and Bank calculations</a:t>
            </a:r>
            <a:r>
              <a:rPr lang="en-US" sz="800" dirty="0" smtClean="0"/>
              <a:t>.</a:t>
            </a:r>
          </a:p>
          <a:p>
            <a:pPr marL="215900" indent="-215900"/>
            <a:endParaRPr lang="en-US" sz="800" dirty="0"/>
          </a:p>
          <a:p>
            <a:pPr marL="215900" indent="-215900"/>
            <a:r>
              <a:rPr lang="en-US" sz="800" dirty="0"/>
              <a:t>(</a:t>
            </a:r>
            <a:r>
              <a:rPr lang="en-US" sz="800" dirty="0" smtClean="0"/>
              <a:t>a)	Real </a:t>
            </a:r>
            <a:r>
              <a:rPr lang="en-US" sz="800" dirty="0"/>
              <a:t>GDP measures</a:t>
            </a:r>
            <a:r>
              <a:rPr lang="en-US" sz="800" dirty="0" smtClean="0"/>
              <a:t>.  </a:t>
            </a:r>
            <a:r>
              <a:rPr lang="en-US" sz="800" dirty="0"/>
              <a:t>Figures in parentheses are shares in UK goods and services exports in 2013 from </a:t>
            </a:r>
            <a:r>
              <a:rPr lang="en-US" sz="800" dirty="0" smtClean="0"/>
              <a:t>the 2014 </a:t>
            </a:r>
            <a:r>
              <a:rPr lang="en-US" sz="800" i="1" dirty="0"/>
              <a:t>Pink Book</a:t>
            </a:r>
            <a:r>
              <a:rPr lang="en-US" sz="800" dirty="0"/>
              <a:t>.</a:t>
            </a:r>
          </a:p>
          <a:p>
            <a:pPr marL="215900" indent="-215900"/>
            <a:r>
              <a:rPr lang="en-US" sz="800" dirty="0"/>
              <a:t>(</a:t>
            </a:r>
            <a:r>
              <a:rPr lang="en-US" sz="800" dirty="0" smtClean="0"/>
              <a:t>b)	Chinese </a:t>
            </a:r>
            <a:r>
              <a:rPr lang="en-US" sz="800" dirty="0"/>
              <a:t>data are four-quarter growth. </a:t>
            </a:r>
            <a:r>
              <a:rPr lang="en-US" sz="800" dirty="0" smtClean="0"/>
              <a:t> The </a:t>
            </a:r>
            <a:r>
              <a:rPr lang="en-US" sz="800" dirty="0"/>
              <a:t>earliest observation for China is 2000 Q1.</a:t>
            </a:r>
          </a:p>
          <a:p>
            <a:pPr marL="215900" indent="-215900"/>
            <a:r>
              <a:rPr lang="en-US" sz="800" dirty="0"/>
              <a:t>(</a:t>
            </a:r>
            <a:r>
              <a:rPr lang="en-US" sz="800" dirty="0" smtClean="0"/>
              <a:t>c)	Constructed </a:t>
            </a:r>
            <a:r>
              <a:rPr lang="en-US" sz="800" dirty="0"/>
              <a:t>as in </a:t>
            </a:r>
            <a:r>
              <a:rPr lang="en-US" sz="800" b="1" dirty="0"/>
              <a:t>Chart 1.2</a:t>
            </a:r>
            <a:r>
              <a:rPr lang="en-US" sz="800" dirty="0"/>
              <a:t>, footnote (a).</a:t>
            </a:r>
            <a:endParaRPr lang="en-GB" sz="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28" y="1371600"/>
            <a:ext cx="7381875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8" y="179388"/>
            <a:ext cx="695376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Table 1.C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Inflation rates are low across countries</a:t>
            </a:r>
            <a:endParaRPr lang="en-GB" sz="2400" dirty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/>
              <a:t>Inflation rates in selected countries and </a:t>
            </a:r>
            <a:r>
              <a:rPr lang="en-US" sz="2000" dirty="0" smtClean="0"/>
              <a:t>regions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79388" y="5859457"/>
            <a:ext cx="88185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marL="215900" indent="-215900">
              <a:defRPr/>
            </a:pPr>
            <a:r>
              <a:rPr lang="en-US" sz="800" dirty="0"/>
              <a:t>Sources: </a:t>
            </a:r>
            <a:r>
              <a:rPr lang="en-US" sz="800" dirty="0" smtClean="0"/>
              <a:t> Eurostat</a:t>
            </a:r>
            <a:r>
              <a:rPr lang="en-US" sz="800" dirty="0"/>
              <a:t>, IMF </a:t>
            </a:r>
            <a:r>
              <a:rPr lang="en-US" sz="800" i="1" dirty="0" smtClean="0"/>
              <a:t>WEO Update </a:t>
            </a:r>
            <a:r>
              <a:rPr lang="en-US" sz="800" dirty="0" smtClean="0"/>
              <a:t>July </a:t>
            </a:r>
            <a:r>
              <a:rPr lang="en-US" sz="800" dirty="0"/>
              <a:t>2015, ONS, Thomson Reuters </a:t>
            </a:r>
            <a:r>
              <a:rPr lang="en-US" sz="800" dirty="0" err="1"/>
              <a:t>Datastream</a:t>
            </a:r>
            <a:r>
              <a:rPr lang="en-US" sz="800" dirty="0"/>
              <a:t>, US Bureau of </a:t>
            </a:r>
            <a:r>
              <a:rPr lang="en-US" sz="800" dirty="0" smtClean="0"/>
              <a:t>Economic Analysis </a:t>
            </a:r>
            <a:r>
              <a:rPr lang="en-US" sz="800" dirty="0"/>
              <a:t>and Bank calculations.</a:t>
            </a:r>
          </a:p>
          <a:p>
            <a:pPr marL="215900" indent="-215900">
              <a:defRPr/>
            </a:pPr>
            <a:endParaRPr lang="en-US" sz="800" dirty="0" smtClean="0"/>
          </a:p>
          <a:p>
            <a:pPr marL="215900" indent="-215900">
              <a:defRPr/>
            </a:pPr>
            <a:r>
              <a:rPr lang="en-US" sz="800" dirty="0" smtClean="0"/>
              <a:t>(a)	Data </a:t>
            </a:r>
            <a:r>
              <a:rPr lang="en-US" sz="800" dirty="0"/>
              <a:t>point for July 2015 is a flash estimate.</a:t>
            </a:r>
          </a:p>
          <a:p>
            <a:pPr marL="215900" indent="-215900">
              <a:defRPr/>
            </a:pPr>
            <a:r>
              <a:rPr lang="en-US" sz="800" dirty="0"/>
              <a:t>(</a:t>
            </a:r>
            <a:r>
              <a:rPr lang="en-US" sz="800" dirty="0" smtClean="0"/>
              <a:t>b)	Personal </a:t>
            </a:r>
            <a:r>
              <a:rPr lang="en-US" sz="800" dirty="0"/>
              <a:t>consumption expenditure price index inflation</a:t>
            </a:r>
            <a:r>
              <a:rPr lang="en-US" sz="800" dirty="0" smtClean="0"/>
              <a:t>.  </a:t>
            </a:r>
            <a:r>
              <a:rPr lang="en-US" sz="800" dirty="0"/>
              <a:t>Data point for June 2015 is a preliminary estimate.</a:t>
            </a:r>
          </a:p>
          <a:p>
            <a:pPr marL="215900" indent="-215900">
              <a:defRPr/>
            </a:pPr>
            <a:r>
              <a:rPr lang="en-US" sz="800" dirty="0"/>
              <a:t>(</a:t>
            </a:r>
            <a:r>
              <a:rPr lang="en-US" sz="800" dirty="0" smtClean="0"/>
              <a:t>c)	Constructed </a:t>
            </a:r>
            <a:r>
              <a:rPr lang="en-US" sz="800" dirty="0"/>
              <a:t>using data for inflation rates of 51 countries weighted according to their shares in UK exports</a:t>
            </a:r>
            <a:r>
              <a:rPr lang="en-US" sz="800" dirty="0" smtClean="0"/>
              <a:t>.  For </a:t>
            </a:r>
            <a:r>
              <a:rPr lang="en-US" sz="800" dirty="0"/>
              <a:t>the vast majority of countries, the latest observation is 2015 Q1. </a:t>
            </a:r>
            <a:r>
              <a:rPr lang="en-US" sz="800" dirty="0" smtClean="0"/>
              <a:t> For </a:t>
            </a:r>
            <a:r>
              <a:rPr lang="en-US" sz="800" dirty="0"/>
              <a:t>those countries where data </a:t>
            </a:r>
            <a:r>
              <a:rPr lang="en-US" sz="800" dirty="0" smtClean="0"/>
              <a:t>for 2015 </a:t>
            </a:r>
            <a:r>
              <a:rPr lang="en-US" sz="800" dirty="0"/>
              <a:t>Q1 are not yet available, data are assumed to be consistent with projections in the IMF </a:t>
            </a:r>
            <a:r>
              <a:rPr lang="en-US" sz="800" i="1" dirty="0"/>
              <a:t>WEO </a:t>
            </a:r>
            <a:r>
              <a:rPr lang="en-US" sz="800" i="1" dirty="0" smtClean="0"/>
              <a:t>Update </a:t>
            </a:r>
            <a:r>
              <a:rPr lang="en-US" sz="800" dirty="0" smtClean="0"/>
              <a:t>July </a:t>
            </a:r>
            <a:r>
              <a:rPr lang="en-US" sz="800" dirty="0"/>
              <a:t>2015.</a:t>
            </a:r>
          </a:p>
          <a:p>
            <a:pPr marL="215900" indent="-215900">
              <a:defRPr/>
            </a:pPr>
            <a:r>
              <a:rPr lang="en-US" sz="800" dirty="0"/>
              <a:t>(</a:t>
            </a:r>
            <a:r>
              <a:rPr lang="en-US" sz="800" dirty="0" smtClean="0"/>
              <a:t>d)	For </a:t>
            </a:r>
            <a:r>
              <a:rPr lang="en-US" sz="800" dirty="0"/>
              <a:t>the euro area and the United Kingdom, excludes energy, food, alcoholic beverages and tobacco</a:t>
            </a:r>
            <a:r>
              <a:rPr lang="en-US" sz="800" dirty="0" smtClean="0"/>
              <a:t>.  </a:t>
            </a:r>
            <a:r>
              <a:rPr lang="en-US" sz="800" dirty="0"/>
              <a:t>For </a:t>
            </a:r>
            <a:r>
              <a:rPr lang="en-US" sz="800" dirty="0" smtClean="0"/>
              <a:t>the United </a:t>
            </a:r>
            <a:r>
              <a:rPr lang="en-US" sz="800" dirty="0"/>
              <a:t>States, excludes food and energy.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29" y="1371600"/>
            <a:ext cx="7305675" cy="391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727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55517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1.1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Long-term interest rates have risen </a:t>
            </a:r>
            <a:r>
              <a:rPr lang="en-US" sz="2400" dirty="0" smtClean="0">
                <a:solidFill>
                  <a:srgbClr val="960000"/>
                </a:solidFill>
                <a:cs typeface="Arial" pitchFamily="34" charset="0"/>
              </a:rPr>
              <a:t>since late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April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/>
              <a:t>International ten-year government bond </a:t>
            </a:r>
            <a:r>
              <a:rPr lang="en-US" sz="2000" dirty="0" smtClean="0"/>
              <a:t>yields</a:t>
            </a:r>
            <a:r>
              <a:rPr lang="en-US" sz="2000" baseline="30000" dirty="0" smtClean="0"/>
              <a:t>(a)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79388" y="6220838"/>
            <a:ext cx="88185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r>
              <a:rPr lang="en-US" sz="800" dirty="0"/>
              <a:t>Sources: </a:t>
            </a:r>
            <a:r>
              <a:rPr lang="en-US" sz="800" dirty="0" smtClean="0"/>
              <a:t> Bloomberg </a:t>
            </a:r>
            <a:r>
              <a:rPr lang="en-US" sz="800" dirty="0"/>
              <a:t>and Bank calculations</a:t>
            </a:r>
            <a:r>
              <a:rPr lang="en-US" sz="800" dirty="0" smtClean="0"/>
              <a:t>.</a:t>
            </a:r>
          </a:p>
          <a:p>
            <a:endParaRPr lang="en-US" sz="800" dirty="0"/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a)	Zero-coupon </a:t>
            </a:r>
            <a:r>
              <a:rPr lang="en-US" sz="800" dirty="0"/>
              <a:t>yields on ten-year benchmark government bonds.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b)	An </a:t>
            </a:r>
            <a:r>
              <a:rPr lang="en-US" sz="800" dirty="0"/>
              <a:t>estimate based on French and German government bonds.</a:t>
            </a:r>
            <a:endParaRPr lang="en-GB" sz="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160425"/>
            <a:ext cx="5330963" cy="4418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8" y="179388"/>
            <a:ext cx="8714446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Table 1.D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Government bond spreads in some periphery </a:t>
            </a:r>
            <a:r>
              <a:rPr lang="en-US" sz="2400" dirty="0" smtClean="0">
                <a:solidFill>
                  <a:srgbClr val="960000"/>
                </a:solidFill>
                <a:cs typeface="Arial" pitchFamily="34" charset="0"/>
              </a:rPr>
              <a:t>countries widened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in early July, but have narrowed since</a:t>
            </a:r>
            <a:endParaRPr lang="en-GB" sz="2400" dirty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/>
              <a:t>Selected European ten-year spot government bond </a:t>
            </a:r>
            <a:r>
              <a:rPr lang="en-US" sz="2000" dirty="0" smtClean="0"/>
              <a:t>spreads</a:t>
            </a:r>
            <a:r>
              <a:rPr lang="en-US" sz="2000" baseline="30000" dirty="0" smtClean="0"/>
              <a:t>(a</a:t>
            </a:r>
            <a:r>
              <a:rPr lang="en-US" sz="2000" baseline="30000" dirty="0"/>
              <a:t>)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79388" y="6105678"/>
            <a:ext cx="88185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marL="215900" indent="-215900">
              <a:defRPr/>
            </a:pPr>
            <a:r>
              <a:rPr lang="en-US" sz="800" dirty="0"/>
              <a:t>Sources: </a:t>
            </a:r>
            <a:r>
              <a:rPr lang="en-US" sz="800" dirty="0" smtClean="0"/>
              <a:t> Bloomberg </a:t>
            </a:r>
            <a:r>
              <a:rPr lang="en-US" sz="800" dirty="0"/>
              <a:t>and Bank calculations</a:t>
            </a:r>
            <a:r>
              <a:rPr lang="en-US" sz="800" dirty="0" smtClean="0"/>
              <a:t>.</a:t>
            </a:r>
          </a:p>
          <a:p>
            <a:pPr marL="215900" indent="-215900">
              <a:defRPr/>
            </a:pPr>
            <a:endParaRPr lang="en-US" sz="800" dirty="0"/>
          </a:p>
          <a:p>
            <a:pPr marL="215900" indent="-215900">
              <a:defRPr/>
            </a:pPr>
            <a:r>
              <a:rPr lang="en-US" sz="800" dirty="0"/>
              <a:t>(</a:t>
            </a:r>
            <a:r>
              <a:rPr lang="en-US" sz="800" dirty="0" smtClean="0"/>
              <a:t>a)	Spreads </a:t>
            </a:r>
            <a:r>
              <a:rPr lang="en-US" sz="800" dirty="0"/>
              <a:t>over ten-year German government bond yield.</a:t>
            </a:r>
          </a:p>
          <a:p>
            <a:pPr marL="215900" indent="-215900">
              <a:defRPr/>
            </a:pPr>
            <a:r>
              <a:rPr lang="en-US" sz="800" dirty="0"/>
              <a:t>(</a:t>
            </a:r>
            <a:r>
              <a:rPr lang="en-US" sz="800" dirty="0" smtClean="0"/>
              <a:t>b)	Average </a:t>
            </a:r>
            <a:r>
              <a:rPr lang="en-US" sz="800" dirty="0"/>
              <a:t>of the fifteen working days to 7 May 2015.</a:t>
            </a:r>
          </a:p>
          <a:p>
            <a:pPr marL="215900" indent="-215900">
              <a:defRPr/>
            </a:pPr>
            <a:r>
              <a:rPr lang="en-US" sz="800" dirty="0"/>
              <a:t>(</a:t>
            </a:r>
            <a:r>
              <a:rPr lang="en-US" sz="800" dirty="0" smtClean="0"/>
              <a:t>c)	Average </a:t>
            </a:r>
            <a:r>
              <a:rPr lang="en-US" sz="800" dirty="0"/>
              <a:t>of the fifteen working days to 29 July 2015.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11" y="1651688"/>
            <a:ext cx="7343775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527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8" y="179388"/>
            <a:ext cx="856882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1.2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World GDP growth slowed in Q1 but is </a:t>
            </a:r>
            <a:r>
              <a:rPr lang="en-US" sz="2400" dirty="0" smtClean="0">
                <a:solidFill>
                  <a:srgbClr val="960000"/>
                </a:solidFill>
                <a:cs typeface="Arial" pitchFamily="34" charset="0"/>
              </a:rPr>
              <a:t>likely </a:t>
            </a:r>
            <a:br>
              <a:rPr lang="en-US" sz="2400" dirty="0" smtClean="0">
                <a:solidFill>
                  <a:srgbClr val="960000"/>
                </a:solidFill>
                <a:cs typeface="Arial" pitchFamily="34" charset="0"/>
              </a:rPr>
            </a:br>
            <a:r>
              <a:rPr lang="en-US" sz="2400" dirty="0" smtClean="0">
                <a:solidFill>
                  <a:srgbClr val="960000"/>
                </a:solidFill>
                <a:cs typeface="Arial" pitchFamily="34" charset="0"/>
              </a:rPr>
              <a:t>to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have picked up in Q2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>
                <a:cs typeface="Arial" pitchFamily="34" charset="0"/>
              </a:rPr>
              <a:t>UK-weighted world GDP and world </a:t>
            </a:r>
            <a:r>
              <a:rPr lang="en-US" sz="2000" dirty="0" smtClean="0">
                <a:cs typeface="Arial" pitchFamily="34" charset="0"/>
              </a:rPr>
              <a:t>trade</a:t>
            </a:r>
            <a:r>
              <a:rPr lang="en-US" sz="2000" baseline="30000" dirty="0" smtClean="0"/>
              <a:t>(a)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79388" y="6097727"/>
            <a:ext cx="88185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r>
              <a:rPr lang="en-US" sz="800" dirty="0"/>
              <a:t>Sources</a:t>
            </a:r>
            <a:r>
              <a:rPr lang="en-US" sz="800" dirty="0" smtClean="0"/>
              <a:t>:  </a:t>
            </a:r>
            <a:r>
              <a:rPr lang="en-US" sz="800" dirty="0"/>
              <a:t>IMF </a:t>
            </a:r>
            <a:r>
              <a:rPr lang="en-US" sz="800" i="1" dirty="0"/>
              <a:t>World Economic Outlook</a:t>
            </a:r>
            <a:r>
              <a:rPr lang="en-US" sz="800" dirty="0"/>
              <a:t> (</a:t>
            </a:r>
            <a:r>
              <a:rPr lang="en-US" sz="800" i="1" dirty="0"/>
              <a:t>WEO</a:t>
            </a:r>
            <a:r>
              <a:rPr lang="en-US" sz="800" dirty="0"/>
              <a:t>) </a:t>
            </a:r>
            <a:r>
              <a:rPr lang="en-US" sz="800" i="1" dirty="0"/>
              <a:t>Update</a:t>
            </a:r>
            <a:r>
              <a:rPr lang="en-US" sz="800" dirty="0"/>
              <a:t> July 2015, OECD, Thomson </a:t>
            </a:r>
            <a:r>
              <a:rPr lang="en-US" sz="800" dirty="0" smtClean="0"/>
              <a:t>Reuters </a:t>
            </a:r>
            <a:r>
              <a:rPr lang="en-US" sz="800" dirty="0" err="1" smtClean="0"/>
              <a:t>Datastream</a:t>
            </a:r>
            <a:r>
              <a:rPr lang="en-US" sz="800" dirty="0" smtClean="0"/>
              <a:t> </a:t>
            </a:r>
            <a:r>
              <a:rPr lang="en-US" sz="800" dirty="0"/>
              <a:t>and Bank calculations.</a:t>
            </a:r>
          </a:p>
          <a:p>
            <a:endParaRPr lang="en-US" sz="800" dirty="0" smtClean="0"/>
          </a:p>
          <a:p>
            <a:pPr marL="216000" indent="-216000"/>
            <a:r>
              <a:rPr lang="en-US" sz="800" dirty="0" smtClean="0"/>
              <a:t>(a)	Constructed </a:t>
            </a:r>
            <a:r>
              <a:rPr lang="en-US" sz="800" dirty="0"/>
              <a:t>using data for real GDP growth rates and import volumes </a:t>
            </a:r>
            <a:r>
              <a:rPr lang="en-US" sz="800"/>
              <a:t>of </a:t>
            </a:r>
            <a:r>
              <a:rPr lang="en-US" sz="800" smtClean="0"/>
              <a:t>146 </a:t>
            </a:r>
            <a:r>
              <a:rPr lang="en-US" sz="800" dirty="0" smtClean="0"/>
              <a:t>countries weighted </a:t>
            </a:r>
            <a:r>
              <a:rPr lang="en-US" sz="800" dirty="0"/>
              <a:t>according to their shares in UK exports. </a:t>
            </a:r>
            <a:r>
              <a:rPr lang="en-US" sz="800" dirty="0" smtClean="0"/>
              <a:t> For </a:t>
            </a:r>
            <a:r>
              <a:rPr lang="en-US" sz="800" dirty="0"/>
              <a:t>the vast majority of countries, </a:t>
            </a:r>
            <a:r>
              <a:rPr lang="en-US" sz="800" dirty="0" smtClean="0"/>
              <a:t>the latest </a:t>
            </a:r>
            <a:r>
              <a:rPr lang="en-US" sz="800" dirty="0"/>
              <a:t>observation is 2015 Q1. </a:t>
            </a:r>
            <a:r>
              <a:rPr lang="en-US" sz="800" dirty="0" smtClean="0"/>
              <a:t> For </a:t>
            </a:r>
            <a:r>
              <a:rPr lang="en-US" sz="800" dirty="0"/>
              <a:t>those countries where data for 2015 Q1 are not </a:t>
            </a:r>
            <a:r>
              <a:rPr lang="en-US" sz="800" dirty="0" smtClean="0"/>
              <a:t>yet available</a:t>
            </a:r>
            <a:r>
              <a:rPr lang="en-US" sz="800" dirty="0"/>
              <a:t>, data are assumed to be consistent with projections in the IMF </a:t>
            </a:r>
            <a:r>
              <a:rPr lang="en-US" sz="800" i="1" dirty="0"/>
              <a:t>WEO </a:t>
            </a:r>
            <a:r>
              <a:rPr lang="en-US" sz="800" i="1" dirty="0" smtClean="0"/>
              <a:t>Update </a:t>
            </a:r>
            <a:r>
              <a:rPr lang="en-US" sz="800" dirty="0" smtClean="0"/>
              <a:t>July </a:t>
            </a:r>
            <a:r>
              <a:rPr lang="en-US" sz="800" dirty="0"/>
              <a:t>2015. </a:t>
            </a:r>
            <a:r>
              <a:rPr lang="en-US" sz="800" dirty="0" smtClean="0"/>
              <a:t> </a:t>
            </a:r>
            <a:br>
              <a:rPr lang="en-US" sz="800" dirty="0" smtClean="0"/>
            </a:br>
            <a:r>
              <a:rPr lang="en-US" sz="800" dirty="0" smtClean="0"/>
              <a:t>The diamonds show </a:t>
            </a:r>
            <a:r>
              <a:rPr lang="en-US" sz="800" dirty="0"/>
              <a:t>Bank staff’s </a:t>
            </a:r>
            <a:r>
              <a:rPr lang="en-US" sz="800" dirty="0" smtClean="0"/>
              <a:t>projections </a:t>
            </a:r>
            <a:r>
              <a:rPr lang="en-US" sz="800" dirty="0"/>
              <a:t>for 2015 Q2.</a:t>
            </a:r>
            <a:endParaRPr lang="en-GB" sz="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491" y="1403404"/>
            <a:ext cx="5693065" cy="462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14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8" y="179388"/>
            <a:ext cx="860977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1.3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Euro-area consumer confidence fell </a:t>
            </a:r>
            <a:r>
              <a:rPr lang="en-US" sz="2400" dirty="0" smtClean="0">
                <a:solidFill>
                  <a:srgbClr val="960000"/>
                </a:solidFill>
                <a:cs typeface="Arial" pitchFamily="34" charset="0"/>
              </a:rPr>
              <a:t>slightly in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July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>
                <a:cs typeface="Arial" pitchFamily="34" charset="0"/>
              </a:rPr>
              <a:t>Euro-area consumer and business confidence </a:t>
            </a:r>
            <a:r>
              <a:rPr lang="en-US" sz="2000" dirty="0" smtClean="0">
                <a:cs typeface="Arial" pitchFamily="34" charset="0"/>
              </a:rPr>
              <a:t>measures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79388" y="6590169"/>
            <a:ext cx="881856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r>
              <a:rPr lang="en-GB" sz="800" dirty="0"/>
              <a:t>Source: </a:t>
            </a:r>
            <a:r>
              <a:rPr lang="en-GB" sz="800" dirty="0" smtClean="0"/>
              <a:t> European </a:t>
            </a:r>
            <a:r>
              <a:rPr lang="en-GB" sz="800" dirty="0"/>
              <a:t>Commission.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763" y="1152473"/>
            <a:ext cx="5404725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14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8" y="179388"/>
            <a:ext cx="7988084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1.4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Some pickup in US wage growth over the past</a:t>
            </a:r>
          </a:p>
          <a:p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year following falls in the unemployment rate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>
                <a:cs typeface="Arial" pitchFamily="34" charset="0"/>
              </a:rPr>
              <a:t>US wage growth and unemployment </a:t>
            </a:r>
            <a:r>
              <a:rPr lang="en-US" sz="2000" dirty="0" smtClean="0">
                <a:cs typeface="Arial" pitchFamily="34" charset="0"/>
              </a:rPr>
              <a:t>rate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79388" y="6343948"/>
            <a:ext cx="8818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r>
              <a:rPr lang="en-US" sz="800" dirty="0"/>
              <a:t>Source: </a:t>
            </a:r>
            <a:r>
              <a:rPr lang="en-US" sz="800" dirty="0" smtClean="0"/>
              <a:t> Bureau </a:t>
            </a:r>
            <a:r>
              <a:rPr lang="en-US" sz="800" dirty="0"/>
              <a:t>of Labor Statistics</a:t>
            </a:r>
            <a:r>
              <a:rPr lang="en-US" sz="800" dirty="0" smtClean="0"/>
              <a:t>.</a:t>
            </a:r>
          </a:p>
          <a:p>
            <a:endParaRPr lang="en-US" sz="800" dirty="0"/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a)	Employment </a:t>
            </a:r>
            <a:r>
              <a:rPr lang="en-US" sz="800" dirty="0"/>
              <a:t>Cost Index measure of wages and salaries for civilian workers.</a:t>
            </a:r>
            <a:endParaRPr lang="en-GB" sz="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825" y="1605691"/>
            <a:ext cx="5545542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14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8" y="179388"/>
            <a:ext cx="74414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1.5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Oil and metal prices have fallen since May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>
                <a:cs typeface="Arial" pitchFamily="34" charset="0"/>
              </a:rPr>
              <a:t>US dollar oil and commodity </a:t>
            </a:r>
            <a:r>
              <a:rPr lang="en-US" sz="2000" dirty="0" smtClean="0">
                <a:cs typeface="Arial" pitchFamily="34" charset="0"/>
              </a:rPr>
              <a:t>prices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79388" y="6097727"/>
            <a:ext cx="88185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r>
              <a:rPr lang="en-US" sz="800" dirty="0"/>
              <a:t>Sources: </a:t>
            </a:r>
            <a:r>
              <a:rPr lang="en-US" sz="800" dirty="0" smtClean="0"/>
              <a:t> Bloomberg</a:t>
            </a:r>
            <a:r>
              <a:rPr lang="en-US" sz="800" dirty="0"/>
              <a:t>, S&amp;P indices, Thomson Reuters </a:t>
            </a:r>
            <a:r>
              <a:rPr lang="en-US" sz="800" dirty="0" err="1"/>
              <a:t>Datastream</a:t>
            </a:r>
            <a:r>
              <a:rPr lang="en-US" sz="800" dirty="0"/>
              <a:t> and Bank calculations</a:t>
            </a:r>
            <a:r>
              <a:rPr lang="en-US" sz="800" dirty="0" smtClean="0"/>
              <a:t>.</a:t>
            </a:r>
          </a:p>
          <a:p>
            <a:endParaRPr lang="en-US" sz="800" dirty="0"/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a)	US </a:t>
            </a:r>
            <a:r>
              <a:rPr lang="en-US" sz="800" dirty="0"/>
              <a:t>dollar Brent forward prices for delivery in 10–25 </a:t>
            </a:r>
            <a:r>
              <a:rPr lang="en-US" sz="800" dirty="0" smtClean="0"/>
              <a:t>days’ </a:t>
            </a:r>
            <a:r>
              <a:rPr lang="en-US" sz="800" dirty="0"/>
              <a:t>time.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b)	Total </a:t>
            </a:r>
            <a:r>
              <a:rPr lang="en-US" sz="800" dirty="0"/>
              <a:t>agricultural and livestock S&amp;P commodity index.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c)	Calculated </a:t>
            </a:r>
            <a:r>
              <a:rPr lang="en-US" sz="800" dirty="0"/>
              <a:t>using S&amp;P US dollar commodity price indices.</a:t>
            </a:r>
            <a:endParaRPr lang="en-GB" sz="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143855"/>
            <a:ext cx="5458369" cy="4653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14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8" y="179388"/>
            <a:ext cx="8590901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1.6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Market perceptions of the risk of </a:t>
            </a:r>
            <a:r>
              <a:rPr lang="en-US" sz="2400" dirty="0" smtClean="0">
                <a:solidFill>
                  <a:srgbClr val="960000"/>
                </a:solidFill>
                <a:cs typeface="Arial" pitchFamily="34" charset="0"/>
              </a:rPr>
              <a:t>deflation lower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than in early 2015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>
                <a:cs typeface="Arial" pitchFamily="34" charset="0"/>
              </a:rPr>
              <a:t>Option-implied weight on deflation three years </a:t>
            </a:r>
            <a:r>
              <a:rPr lang="en-US" sz="2000" dirty="0" smtClean="0">
                <a:cs typeface="Arial" pitchFamily="34" charset="0"/>
              </a:rPr>
              <a:t>ahead</a:t>
            </a:r>
            <a:r>
              <a:rPr lang="en-US" sz="2000" baseline="30000" dirty="0" smtClean="0"/>
              <a:t>(a)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79388" y="5728395"/>
            <a:ext cx="881856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r>
              <a:rPr lang="en-US" sz="800" dirty="0"/>
              <a:t>Sources: </a:t>
            </a:r>
            <a:r>
              <a:rPr lang="en-US" sz="800" dirty="0" smtClean="0"/>
              <a:t> Bloomberg </a:t>
            </a:r>
            <a:r>
              <a:rPr lang="en-US" sz="800" dirty="0"/>
              <a:t>and Bank calculations</a:t>
            </a:r>
            <a:r>
              <a:rPr lang="en-US" sz="800" dirty="0" smtClean="0"/>
              <a:t>.</a:t>
            </a:r>
          </a:p>
          <a:p>
            <a:endParaRPr lang="en-US" sz="800" dirty="0"/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a)	Weights </a:t>
            </a:r>
            <a:r>
              <a:rPr lang="en-US" sz="800" dirty="0"/>
              <a:t>are risk-neutral probabilities from estimated option-implied distributions. </a:t>
            </a:r>
            <a:r>
              <a:rPr lang="en-US" sz="800" dirty="0" smtClean="0"/>
              <a:t> Such probabilities </a:t>
            </a:r>
            <a:r>
              <a:rPr lang="en-US" sz="800" dirty="0"/>
              <a:t>contain a compensation for risk, so will differ from market participants’ </a:t>
            </a:r>
            <a:r>
              <a:rPr lang="en-US" sz="800" dirty="0" smtClean="0"/>
              <a:t>actual subjective </a:t>
            </a:r>
            <a:r>
              <a:rPr lang="en-US" sz="800" dirty="0"/>
              <a:t>probabilities. </a:t>
            </a:r>
            <a:r>
              <a:rPr lang="en-US" sz="800" dirty="0" smtClean="0"/>
              <a:t> For </a:t>
            </a:r>
            <a:r>
              <a:rPr lang="en-US" sz="800" dirty="0"/>
              <a:t>further discussion of option-implied probability distributions </a:t>
            </a:r>
            <a:r>
              <a:rPr lang="en-US" sz="800" dirty="0" smtClean="0"/>
              <a:t>for inflation</a:t>
            </a:r>
            <a:r>
              <a:rPr lang="en-US" sz="800" dirty="0"/>
              <a:t>, see Smith, T (2012), ‘Option-implied probability distributions for future inflation</a:t>
            </a:r>
            <a:r>
              <a:rPr lang="en-US" sz="800" dirty="0" smtClean="0"/>
              <a:t>’, </a:t>
            </a:r>
            <a:br>
              <a:rPr lang="en-US" sz="800" dirty="0" smtClean="0"/>
            </a:br>
            <a:r>
              <a:rPr lang="en-US" sz="800" i="1" dirty="0" smtClean="0"/>
              <a:t>Bank </a:t>
            </a:r>
            <a:r>
              <a:rPr lang="en-US" sz="800" i="1" dirty="0"/>
              <a:t>of England Quarterly Bulletin</a:t>
            </a:r>
            <a:r>
              <a:rPr lang="en-US" sz="800" dirty="0"/>
              <a:t>, Vol. 52, No. 3, pages 224–33; </a:t>
            </a:r>
            <a:r>
              <a:rPr lang="en-US" sz="800" dirty="0" smtClean="0"/>
              <a:t> </a:t>
            </a:r>
            <a:r>
              <a:rPr lang="en-US" sz="800" dirty="0" smtClean="0">
                <a:hlinkClick r:id="rId3"/>
              </a:rPr>
              <a:t>www.bankofengland.co.uk/publications/Documents/quarterlybulletin/qb120303.pdf</a:t>
            </a:r>
            <a:r>
              <a:rPr lang="en-US" sz="800" dirty="0" smtClean="0"/>
              <a:t>. </a:t>
            </a:r>
            <a:endParaRPr lang="en-US" sz="800" dirty="0"/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b)	Shows </a:t>
            </a:r>
            <a:r>
              <a:rPr lang="en-US" sz="800" dirty="0"/>
              <a:t>the option-implied risk-neutral probability that consumer price inflation is less </a:t>
            </a:r>
            <a:r>
              <a:rPr lang="en-US" sz="800" dirty="0" smtClean="0"/>
              <a:t>than 0</a:t>
            </a:r>
            <a:r>
              <a:rPr lang="en-US" sz="800" dirty="0"/>
              <a:t>% in three </a:t>
            </a:r>
            <a:r>
              <a:rPr lang="en-US" sz="800" dirty="0" smtClean="0"/>
              <a:t>years’ </a:t>
            </a:r>
            <a:r>
              <a:rPr lang="en-US" sz="800" dirty="0"/>
              <a:t>time.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c)	As </a:t>
            </a:r>
            <a:r>
              <a:rPr lang="en-US" sz="800" dirty="0"/>
              <a:t>a rough proxy for the weight on CPI inflation being less than 0% in three years’ time, </a:t>
            </a:r>
            <a:r>
              <a:rPr lang="en-US" sz="800" dirty="0" smtClean="0"/>
              <a:t>this shows </a:t>
            </a:r>
            <a:r>
              <a:rPr lang="en-US" sz="800" dirty="0"/>
              <a:t>the option-implied risk-neutral probability that RPI inflation is less than 1% in 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en-US" sz="800" dirty="0" smtClean="0"/>
              <a:t>three years</a:t>
            </a:r>
            <a:r>
              <a:rPr lang="en-US" sz="800" dirty="0"/>
              <a:t>’ time.</a:t>
            </a:r>
            <a:endParaRPr lang="en-GB" sz="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371600"/>
            <a:ext cx="5085021" cy="435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14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8" y="179388"/>
            <a:ext cx="8734024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1.7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Market prices imply higher interest rates in</a:t>
            </a:r>
          </a:p>
          <a:p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three years’ time than they did in May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GB" sz="2000" dirty="0">
                <a:cs typeface="Arial" pitchFamily="34" charset="0"/>
              </a:rPr>
              <a:t>International forward interest </a:t>
            </a:r>
            <a:r>
              <a:rPr lang="en-GB" sz="2000" dirty="0" smtClean="0">
                <a:cs typeface="Arial" pitchFamily="34" charset="0"/>
              </a:rPr>
              <a:t>rates</a:t>
            </a:r>
            <a:r>
              <a:rPr lang="en-US" sz="2000" baseline="30000" dirty="0" smtClean="0"/>
              <a:t>(a)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79388" y="6220838"/>
            <a:ext cx="88185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r>
              <a:rPr lang="en-US" sz="800" dirty="0"/>
              <a:t>Sources: </a:t>
            </a:r>
            <a:r>
              <a:rPr lang="en-US" sz="800" dirty="0" smtClean="0"/>
              <a:t> Bank </a:t>
            </a:r>
            <a:r>
              <a:rPr lang="en-US" sz="800" dirty="0"/>
              <a:t>of England, Bloomberg, ECB and Federal Reserve</a:t>
            </a:r>
            <a:r>
              <a:rPr lang="en-US" sz="800" dirty="0" smtClean="0"/>
              <a:t>.</a:t>
            </a:r>
          </a:p>
          <a:p>
            <a:endParaRPr lang="en-US" sz="800" dirty="0"/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a)	The </a:t>
            </a:r>
            <a:r>
              <a:rPr lang="en-US" sz="800" dirty="0"/>
              <a:t>May 2015 and August 2015 curves are estimated using instantaneous forward </a:t>
            </a:r>
            <a:r>
              <a:rPr lang="en-US" sz="800" dirty="0" smtClean="0"/>
              <a:t>overnight index </a:t>
            </a:r>
            <a:r>
              <a:rPr lang="en-US" sz="800" dirty="0"/>
              <a:t>swap rates in the fifteen working days to 7 May and 29 July respectively.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b)	Upper </a:t>
            </a:r>
            <a:r>
              <a:rPr lang="en-US" sz="800" dirty="0"/>
              <a:t>bound of the target range of 0% to 0.25%.</a:t>
            </a:r>
            <a:endParaRPr lang="en-GB" sz="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597744"/>
            <a:ext cx="5451664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14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8" y="179388"/>
            <a:ext cx="740298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1.8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Long-term interest rate implied volatilities</a:t>
            </a:r>
          </a:p>
          <a:p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have picked up from low levels earlier in the year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>
                <a:cs typeface="Arial" pitchFamily="34" charset="0"/>
              </a:rPr>
              <a:t>Implied volatilities from three-month options on ten-year interest</a:t>
            </a:r>
          </a:p>
          <a:p>
            <a:r>
              <a:rPr lang="en-US" sz="2000" dirty="0">
                <a:cs typeface="Arial" pitchFamily="34" charset="0"/>
              </a:rPr>
              <a:t>rate </a:t>
            </a:r>
            <a:r>
              <a:rPr lang="en-US" sz="2000" dirty="0" smtClean="0">
                <a:cs typeface="Arial" pitchFamily="34" charset="0"/>
              </a:rPr>
              <a:t>swaps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79388" y="6590169"/>
            <a:ext cx="881856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r>
              <a:rPr lang="en-US" sz="800" dirty="0"/>
              <a:t>Sources: </a:t>
            </a:r>
            <a:r>
              <a:rPr lang="en-US" sz="800" dirty="0" smtClean="0"/>
              <a:t> Barclays </a:t>
            </a:r>
            <a:r>
              <a:rPr lang="en-US" sz="800" dirty="0"/>
              <a:t>Live and Bank calculations.</a:t>
            </a:r>
            <a:endParaRPr lang="en-GB" sz="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416856"/>
            <a:ext cx="5344374" cy="462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14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LongProperties xmlns="http://schemas.microsoft.com/office/2006/metadata/longProperties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85ffdf28-8245-4936-b838-77bb3e9b17d0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2015-08-05T23:00:00+00:00</PublishDate>
    <ContentReviewDate xmlns="http://schemas.microsoft.com/sharepoint/v3">1900-01-01T00:00:00+00:00</ContentReview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 xsi:nil="true"/>
    <BOEKeywords xmlns="http://schemas.microsoft.com/sharepoint/v3/fields" xsi:nil="true"/>
    <OwnerGroup xmlns="http://schemas.microsoft.com/sharepoint/v3">
      <UserInfo>
        <DisplayName/>
        <AccountId>193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TaxCatchAll xmlns="94fc26e6-6271-400d-888b-6bc5b0598690">
      <Value>51</Value>
    </TaxCatchAll>
    <BOETwoLevelApprovalUnapprovedUrls xmlns="CEE65117-4BBE-4C9C-8465-20A300C4D3E5" xsi:nil="true"/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7" ma:contentTypeDescription="Create a new document." ma:contentTypeScope="" ma:versionID="9819b03dd5116c63d2a27c8c9b045816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e7c1edf619b3eee50116984578190360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7C85E6-B3E2-42FB-A6D8-C48752782BAF}"/>
</file>

<file path=customXml/itemProps2.xml><?xml version="1.0" encoding="utf-8"?>
<ds:datastoreItem xmlns:ds="http://schemas.openxmlformats.org/officeDocument/2006/customXml" ds:itemID="{C2B8820E-B9D6-47ED-B50F-732ED2D70ADC}"/>
</file>

<file path=customXml/itemProps3.xml><?xml version="1.0" encoding="utf-8"?>
<ds:datastoreItem xmlns:ds="http://schemas.openxmlformats.org/officeDocument/2006/customXml" ds:itemID="{FED123AA-0772-49E9-B940-CDC0CCFFCF1C}"/>
</file>

<file path=customXml/itemProps4.xml><?xml version="1.0" encoding="utf-8"?>
<ds:datastoreItem xmlns:ds="http://schemas.openxmlformats.org/officeDocument/2006/customXml" ds:itemID="{A59BC556-2EBE-491B-81FC-551E926EF674}"/>
</file>

<file path=docProps/app.xml><?xml version="1.0" encoding="utf-8"?>
<Properties xmlns="http://schemas.openxmlformats.org/officeDocument/2006/extended-properties" xmlns:vt="http://schemas.openxmlformats.org/officeDocument/2006/docPropsVTypes">
  <TotalTime>4135</TotalTime>
  <Words>603</Words>
  <Application>Microsoft Office PowerPoint</Application>
  <PresentationFormat>On-screen Show (4:3)</PresentationFormat>
  <Paragraphs>126</Paragraphs>
  <Slides>20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Blank</vt:lpstr>
      <vt:lpstr>Inflation Report  August 2015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Bank of England Inflation Report August 2015</dc:title>
  <dc:subject>Global economic and financial developments</dc:subject>
  <dc:creator>Bank of England</dc:creator>
  <cp:lastModifiedBy>Sadler, Paulet</cp:lastModifiedBy>
  <cp:revision>741</cp:revision>
  <cp:lastPrinted>2015-02-11T10:24:09Z</cp:lastPrinted>
  <dcterms:created xsi:type="dcterms:W3CDTF">2012-02-14T09:54:25Z</dcterms:created>
  <dcterms:modified xsi:type="dcterms:W3CDTF">2015-08-06T13:27:48Z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51;#Inflation Report|85ffdf28-8245-4936-b838-77bb3e9b17d0</vt:lpwstr>
  </property>
  <property fmtid="{D5CDD505-2E9C-101B-9397-08002B2CF9AE}" pid="4" name="TemplateUrl">
    <vt:lpwstr/>
  </property>
  <property fmtid="{D5CDD505-2E9C-101B-9397-08002B2CF9AE}" pid="5" name="Order">
    <vt:r8>546800</vt:r8>
  </property>
  <property fmtid="{D5CDD505-2E9C-101B-9397-08002B2CF9AE}" pid="6" name="xd_ProgID">
    <vt:lpwstr/>
  </property>
  <property fmtid="{D5CDD505-2E9C-101B-9397-08002B2CF9AE}" pid="7" name="ContentTypeId">
    <vt:lpwstr>0x010100EC4B7A2743FA39468C07943C26AE453C</vt:lpwstr>
  </property>
  <property fmtid="{D5CDD505-2E9C-101B-9397-08002B2CF9AE}" pid="8" name="_SourceUrl">
    <vt:lpwstr/>
  </property>
  <property fmtid="{D5CDD505-2E9C-101B-9397-08002B2CF9AE}" pid="9" name="ReviewalDate">
    <vt:lpwstr/>
  </property>
  <property fmtid="{D5CDD505-2E9C-101B-9397-08002B2CF9AE}" pid="10" name="PublicationReviewalChoice">
    <vt:lpwstr/>
  </property>
  <property fmtid="{D5CDD505-2E9C-101B-9397-08002B2CF9AE}" pid="11" name="_SharedFileIndex">
    <vt:lpwstr/>
  </property>
  <property fmtid="{D5CDD505-2E9C-101B-9397-08002B2CF9AE}" pid="12" name="_AdHocReviewCycleID">
    <vt:i4>-1202497238</vt:i4>
  </property>
  <property fmtid="{D5CDD505-2E9C-101B-9397-08002B2CF9AE}" pid="13" name="_NewReviewCycle">
    <vt:lpwstr/>
  </property>
  <property fmtid="{D5CDD505-2E9C-101B-9397-08002B2CF9AE}" pid="14" name="_EmailSubject">
    <vt:lpwstr>Update to August IR section 1 PowerPoint file</vt:lpwstr>
  </property>
  <property fmtid="{D5CDD505-2E9C-101B-9397-08002B2CF9AE}" pid="15" name="_AuthorEmail">
    <vt:lpwstr>Paulet.Sadler@bankofengland.gsi.gov.uk</vt:lpwstr>
  </property>
  <property fmtid="{D5CDD505-2E9C-101B-9397-08002B2CF9AE}" pid="16" name="_AuthorEmailDisplayName">
    <vt:lpwstr>Sadler, Paulet</vt:lpwstr>
  </property>
</Properties>
</file>