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1"/>
  </p:notesMasterIdLst>
  <p:sldIdLst>
    <p:sldId id="314" r:id="rId6"/>
    <p:sldId id="316" r:id="rId7"/>
    <p:sldId id="317" r:id="rId8"/>
    <p:sldId id="318" r:id="rId9"/>
    <p:sldId id="319" r:id="rId10"/>
    <p:sldId id="320" r:id="rId11"/>
    <p:sldId id="321" r:id="rId12"/>
    <p:sldId id="322" r:id="rId13"/>
    <p:sldId id="323" r:id="rId14"/>
    <p:sldId id="324" r:id="rId15"/>
    <p:sldId id="325" r:id="rId16"/>
    <p:sldId id="309" r:id="rId17"/>
    <p:sldId id="326" r:id="rId18"/>
    <p:sldId id="327" r:id="rId19"/>
    <p:sldId id="328" r:id="rId2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656" y="-13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05/08/2015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2015</a:t>
            </a:r>
          </a:p>
        </p:txBody>
      </p:sp>
      <p:sp>
        <p:nvSpPr>
          <p:cNvPr id="4099" name="Text Placeholder 2"/>
          <p:cNvSpPr>
            <a:spLocks noGrp="1"/>
          </p:cNvSpPr>
          <p:nvPr>
            <p:ph type="body" sz="quarter" idx="13"/>
          </p:nvPr>
        </p:nvSpPr>
        <p:spPr>
          <a:xfrm>
            <a:off x="792163" y="3427413"/>
            <a:ext cx="5335587" cy="473075"/>
          </a:xfrm>
        </p:spPr>
        <p:txBody>
          <a:bodyPr/>
          <a:lstStyle/>
          <a:p>
            <a:pPr lvl="2"/>
            <a:r>
              <a:rPr lang="en-US" sz="2400" dirty="0"/>
              <a:t>Supply and the </a:t>
            </a:r>
            <a:r>
              <a:rPr lang="en-US" sz="2400" dirty="0" err="1"/>
              <a:t>labour</a:t>
            </a:r>
            <a:r>
              <a:rPr lang="en-US" sz="2400" dirty="0"/>
              <a:t> market</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3.9</a:t>
            </a:r>
            <a:r>
              <a:rPr lang="en-US" dirty="0"/>
              <a:t>  The changing composition of employment has weighed on average wage growth recently</a:t>
            </a:r>
            <a:endParaRPr lang="en-GB" dirty="0"/>
          </a:p>
          <a:p>
            <a:pPr lvl="2"/>
            <a:r>
              <a:rPr lang="en-US" dirty="0"/>
              <a:t>Estimates of the contribution of employment characteristics to four-quarter wage growth</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a:t>
            </a:r>
            <a:r>
              <a:rPr lang="en-US" dirty="0" err="1"/>
              <a:t>Labour</a:t>
            </a:r>
            <a:r>
              <a:rPr lang="en-US" dirty="0"/>
              <a:t> Force Survey and Bank calculations.</a:t>
            </a:r>
            <a:endParaRPr lang="en-GB" dirty="0"/>
          </a:p>
          <a:p>
            <a:r>
              <a:rPr lang="en-US" dirty="0"/>
              <a:t> </a:t>
            </a:r>
            <a:endParaRPr lang="en-GB" dirty="0"/>
          </a:p>
          <a:p>
            <a:r>
              <a:rPr lang="en-US" dirty="0"/>
              <a:t>(a)	Estimates are shown relative to their averages over 1995 Q2–2015 Q1.  Estimates of the effect of individual and job characteristics are derived from a regression of these characteristics on levels of employee pay using </a:t>
            </a:r>
            <a:r>
              <a:rPr lang="en-US" dirty="0" err="1"/>
              <a:t>Labour</a:t>
            </a:r>
            <a:r>
              <a:rPr lang="en-US" dirty="0"/>
              <a:t> Force Survey data.  The estimate of the total compositional effect is obtained by combining these estimates with changes in the composition of the </a:t>
            </a:r>
            <a:r>
              <a:rPr lang="en-US" dirty="0" err="1"/>
              <a:t>labour</a:t>
            </a:r>
            <a:r>
              <a:rPr lang="en-US" dirty="0"/>
              <a:t> force.</a:t>
            </a:r>
            <a:endParaRPr lang="en-GB" dirty="0"/>
          </a:p>
          <a:p>
            <a:r>
              <a:rPr lang="en-US" dirty="0"/>
              <a:t>(b)	Other includes gender, region of residence, whether working full-time and whether in public sector employment</a:t>
            </a:r>
            <a:r>
              <a:rPr lang="en-US" dirty="0" smtClean="0"/>
              <a:t>.</a:t>
            </a:r>
            <a:endParaRPr lang="en-GB" dirty="0"/>
          </a:p>
        </p:txBody>
      </p:sp>
      <p:pic>
        <p:nvPicPr>
          <p:cNvPr id="9218" name="Picture 2" descr="Q:\Current publications\IR AUG 2015\Section 3\Powerpoint\PNGs\IR Aug 2015 Chart 3_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653874"/>
            <a:ext cx="5133975" cy="4156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9381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3.10</a:t>
            </a:r>
            <a:r>
              <a:rPr lang="en-US" dirty="0"/>
              <a:t>  Earnings growth now more in line with survey indicators</a:t>
            </a:r>
            <a:endParaRPr lang="en-GB" dirty="0"/>
          </a:p>
          <a:p>
            <a:pPr lvl="2"/>
            <a:r>
              <a:rPr lang="en-US" dirty="0"/>
              <a:t>Private sector earnings and indicators of pay </a:t>
            </a:r>
            <a:r>
              <a:rPr lang="en-US" dirty="0" smtClean="0"/>
              <a:t>growth</a:t>
            </a:r>
            <a:endParaRPr lang="en-GB" dirty="0"/>
          </a:p>
        </p:txBody>
      </p:sp>
      <p:sp>
        <p:nvSpPr>
          <p:cNvPr id="3" name="Text Placeholder 2"/>
          <p:cNvSpPr>
            <a:spLocks noGrp="1"/>
          </p:cNvSpPr>
          <p:nvPr>
            <p:ph type="body" sz="quarter" idx="16"/>
          </p:nvPr>
        </p:nvSpPr>
        <p:spPr/>
        <p:txBody>
          <a:bodyPr/>
          <a:lstStyle/>
          <a:p>
            <a:r>
              <a:rPr lang="en-US" dirty="0" smtClean="0"/>
              <a:t>Sources</a:t>
            </a:r>
            <a:r>
              <a:rPr lang="en-US" dirty="0"/>
              <a:t>:  Bank of England, BCC, KPMG/REC/</a:t>
            </a:r>
            <a:r>
              <a:rPr lang="en-US" dirty="0" err="1"/>
              <a:t>Markit</a:t>
            </a:r>
            <a:r>
              <a:rPr lang="en-US" dirty="0"/>
              <a:t>, ONS and Bank calculations.</a:t>
            </a:r>
            <a:endParaRPr lang="en-GB" dirty="0"/>
          </a:p>
          <a:p>
            <a:r>
              <a:rPr lang="en-US" dirty="0"/>
              <a:t> </a:t>
            </a:r>
            <a:endParaRPr lang="en-GB" dirty="0"/>
          </a:p>
          <a:p>
            <a:r>
              <a:rPr lang="en-US" dirty="0"/>
              <a:t>(a)	Excludes bonuses and arrears of pay.</a:t>
            </a:r>
            <a:endParaRPr lang="en-GB" dirty="0"/>
          </a:p>
          <a:p>
            <a:r>
              <a:rPr lang="en-US" dirty="0"/>
              <a:t>(b)	The Bank’s Agents’ scores and the BCC survey are produced by weighting together indices for the manufacturing and service sector according to their employment shares</a:t>
            </a:r>
            <a:r>
              <a:rPr lang="en-US"/>
              <a:t>.  </a:t>
            </a:r>
            <a:r>
              <a:rPr lang="en-US" smtClean="0"/>
              <a:t/>
            </a:r>
            <a:br>
              <a:rPr lang="en-US" smtClean="0"/>
            </a:br>
            <a:r>
              <a:rPr lang="en-US" smtClean="0"/>
              <a:t>The </a:t>
            </a:r>
            <a:r>
              <a:rPr lang="en-US" dirty="0"/>
              <a:t>Bank’s Agents’ scores are the end-quarter score, and are available from June 1998.</a:t>
            </a:r>
            <a:endParaRPr lang="en-GB" dirty="0"/>
          </a:p>
          <a:p>
            <a:r>
              <a:rPr lang="en-US" dirty="0"/>
              <a:t>(c)	Four-quarter moving average measure.  Non seasonally adjusted.</a:t>
            </a:r>
            <a:endParaRPr lang="en-GB" dirty="0"/>
          </a:p>
          <a:p>
            <a:r>
              <a:rPr lang="en-US" dirty="0"/>
              <a:t>(d)	The REC measure is produced by weighting together survey indices for the pay of permanent and temporary placements using shares in employment;  quarterly averages</a:t>
            </a:r>
            <a:r>
              <a:rPr lang="en-US" dirty="0" smtClean="0"/>
              <a:t>.</a:t>
            </a:r>
            <a:endParaRPr lang="en-GB" dirty="0"/>
          </a:p>
        </p:txBody>
      </p:sp>
      <p:pic>
        <p:nvPicPr>
          <p:cNvPr id="10242" name="Picture 2" descr="Q:\Current publications\IR AUG 2015\Section 3\Powerpoint\PNGs\IR Aug 2015 Chart 3_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7026" y="1506505"/>
            <a:ext cx="4984750" cy="4152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28199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3.A</a:t>
            </a:r>
            <a:r>
              <a:rPr lang="en-US" dirty="0"/>
              <a:t>  </a:t>
            </a:r>
            <a:r>
              <a:rPr lang="en-US" dirty="0">
                <a:solidFill>
                  <a:schemeClr val="tx1"/>
                </a:solidFill>
              </a:rPr>
              <a:t>Monitoring the MPC’s key </a:t>
            </a:r>
            <a:r>
              <a:rPr lang="en-US" dirty="0" err="1">
                <a:solidFill>
                  <a:schemeClr val="tx1"/>
                </a:solidFill>
              </a:rPr>
              <a:t>judgements</a:t>
            </a:r>
            <a:endParaRPr lang="en-GB" dirty="0">
              <a:solidFill>
                <a:schemeClr val="tx1"/>
              </a:solidFill>
            </a:endParaRPr>
          </a:p>
        </p:txBody>
      </p:sp>
      <p:pic>
        <p:nvPicPr>
          <p:cNvPr id="11266" name="Picture 2" descr="Q:\Current publications\IR AUG 2015\Section 3\Powerpoint\PNGs\IR Aug 2015 Table 3_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9793" y="1069143"/>
            <a:ext cx="5646207" cy="4998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7972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3.B</a:t>
            </a:r>
            <a:r>
              <a:rPr lang="en-US" dirty="0"/>
              <a:t>  Employment growth has slowed, employment intentions remain strong</a:t>
            </a:r>
            <a:endParaRPr lang="en-GB" dirty="0"/>
          </a:p>
          <a:p>
            <a:pPr lvl="2"/>
            <a:r>
              <a:rPr lang="en-US" dirty="0"/>
              <a:t>Employment growth, vacancies and survey indicators of employment </a:t>
            </a:r>
            <a:r>
              <a:rPr lang="en-US" dirty="0" smtClean="0"/>
              <a:t>intentions</a:t>
            </a:r>
            <a:endParaRPr lang="en-GB" dirty="0"/>
          </a:p>
        </p:txBody>
      </p:sp>
      <p:sp>
        <p:nvSpPr>
          <p:cNvPr id="3" name="Text Placeholder 2"/>
          <p:cNvSpPr>
            <a:spLocks noGrp="1"/>
          </p:cNvSpPr>
          <p:nvPr>
            <p:ph type="body" sz="quarter" idx="16"/>
          </p:nvPr>
        </p:nvSpPr>
        <p:spPr/>
        <p:txBody>
          <a:bodyPr/>
          <a:lstStyle/>
          <a:p>
            <a:r>
              <a:rPr lang="en-US" dirty="0" smtClean="0"/>
              <a:t>Sources</a:t>
            </a:r>
            <a:r>
              <a:rPr lang="en-US" dirty="0"/>
              <a:t>:  Bank of England, BCC, CBI, CBI/PwC, ONS (including the </a:t>
            </a:r>
            <a:r>
              <a:rPr lang="en-US" dirty="0" err="1"/>
              <a:t>Labour</a:t>
            </a:r>
            <a:r>
              <a:rPr lang="en-US" dirty="0"/>
              <a:t> Force Survey) and Bank calculations.</a:t>
            </a:r>
            <a:endParaRPr lang="en-GB" dirty="0"/>
          </a:p>
          <a:p>
            <a:r>
              <a:rPr lang="en-US" dirty="0"/>
              <a:t> </a:t>
            </a:r>
            <a:endParaRPr lang="en-GB" dirty="0"/>
          </a:p>
          <a:p>
            <a:r>
              <a:rPr lang="en-US" dirty="0"/>
              <a:t>(a)	Unless otherwise stated.</a:t>
            </a:r>
            <a:endParaRPr lang="en-GB" dirty="0"/>
          </a:p>
          <a:p>
            <a:r>
              <a:rPr lang="en-US" dirty="0"/>
              <a:t>(b)	Changes relative to the previous quarter in thousands.  Figures for 2015 Q2 are data for the three months to May 2015.</a:t>
            </a:r>
            <a:endParaRPr lang="en-GB" dirty="0"/>
          </a:p>
          <a:p>
            <a:r>
              <a:rPr lang="en-US" dirty="0"/>
              <a:t>(c)	Other includes unpaid family workers and those on government-supported training and employment </a:t>
            </a:r>
            <a:r>
              <a:rPr lang="en-US" dirty="0" err="1"/>
              <a:t>programmes</a:t>
            </a:r>
            <a:r>
              <a:rPr lang="en-US" dirty="0"/>
              <a:t> classified as being in employment.  Calculated as the difference between total employment and employees.</a:t>
            </a:r>
            <a:endParaRPr lang="en-GB" dirty="0"/>
          </a:p>
          <a:p>
            <a:r>
              <a:rPr lang="en-US" dirty="0"/>
              <a:t>(d)	Vacancies calculated as a percentage of the total </a:t>
            </a:r>
            <a:r>
              <a:rPr lang="en-US" dirty="0" err="1"/>
              <a:t>labour</a:t>
            </a:r>
            <a:r>
              <a:rPr lang="en-US" dirty="0"/>
              <a:t> force.  Excludes vacancies in agriculture, forestry and fishing.  Average is 2001 Q2 to 2007.  </a:t>
            </a:r>
            <a:r>
              <a:rPr lang="en-US" dirty="0" err="1"/>
              <a:t>Labour</a:t>
            </a:r>
            <a:r>
              <a:rPr lang="en-US" dirty="0"/>
              <a:t> force data for 2015 Q2 are data for the three months to May.</a:t>
            </a:r>
            <a:endParaRPr lang="en-GB" dirty="0"/>
          </a:p>
          <a:p>
            <a:r>
              <a:rPr lang="en-US" dirty="0"/>
              <a:t>(e)	Measures for the Bank’s Agents (manufacturing and services), the BCC (non-services and services) and the CBI (manufacturing, financial services and business/consumer/professional services) are weighted together using employee jobs shares from Workforce Jobs.  The BCC data are non seasonally adjusted.</a:t>
            </a:r>
            <a:endParaRPr lang="en-GB" dirty="0"/>
          </a:p>
          <a:p>
            <a:r>
              <a:rPr lang="en-US" dirty="0"/>
              <a:t>(f)	Net percentage balance of companies expecting their workforce to increase over the next three months.</a:t>
            </a:r>
            <a:endParaRPr lang="en-GB" dirty="0"/>
          </a:p>
          <a:p>
            <a:r>
              <a:rPr lang="en-US" dirty="0"/>
              <a:t>(g)	End-quarter observation.  The scores refer to companies’ employment intentions over the next six months.  The scores are on a scale of -5 to +5</a:t>
            </a:r>
            <a:r>
              <a:rPr lang="en-US" dirty="0" smtClean="0"/>
              <a:t>.</a:t>
            </a:r>
            <a:endParaRPr lang="en-GB" dirty="0"/>
          </a:p>
        </p:txBody>
      </p:sp>
      <p:pic>
        <p:nvPicPr>
          <p:cNvPr id="12290" name="Picture 2" descr="Q:\Current publications\IR AUG 2015\Section 3\Powerpoint\PNGs\IR Aug 2015 Table 3_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75" y="1595439"/>
            <a:ext cx="5791200" cy="3297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40887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728076" cy="882143"/>
          </a:xfrm>
        </p:spPr>
        <p:txBody>
          <a:bodyPr/>
          <a:lstStyle/>
          <a:p>
            <a:pPr lvl="1"/>
            <a:r>
              <a:rPr lang="en-US" b="1" dirty="0"/>
              <a:t>Table 3.C</a:t>
            </a:r>
            <a:r>
              <a:rPr lang="en-US" dirty="0"/>
              <a:t>  Earnings growth likely to have picked up further in Q2 </a:t>
            </a:r>
            <a:endParaRPr lang="en-GB" dirty="0"/>
          </a:p>
          <a:p>
            <a:pPr lvl="2"/>
            <a:r>
              <a:rPr lang="en-US" dirty="0"/>
              <a:t>Whole-economy </a:t>
            </a:r>
            <a:r>
              <a:rPr lang="en-US" dirty="0" smtClean="0"/>
              <a:t>earnings</a:t>
            </a:r>
            <a:endParaRPr lang="en-GB" dirty="0"/>
          </a:p>
        </p:txBody>
      </p:sp>
      <p:sp>
        <p:nvSpPr>
          <p:cNvPr id="3" name="Text Placeholder 2"/>
          <p:cNvSpPr>
            <a:spLocks noGrp="1"/>
          </p:cNvSpPr>
          <p:nvPr>
            <p:ph type="body" sz="quarter" idx="16"/>
          </p:nvPr>
        </p:nvSpPr>
        <p:spPr/>
        <p:txBody>
          <a:bodyPr/>
          <a:lstStyle/>
          <a:p>
            <a:r>
              <a:rPr lang="en-US" dirty="0" smtClean="0"/>
              <a:t>Sources:  Bank of England, Incomes Data Services, the </a:t>
            </a:r>
            <a:r>
              <a:rPr lang="en-US" dirty="0" err="1" smtClean="0"/>
              <a:t>Labour</a:t>
            </a:r>
            <a:r>
              <a:rPr lang="en-US" dirty="0" smtClean="0"/>
              <a:t> Research Department, ONS and </a:t>
            </a:r>
            <a:r>
              <a:rPr lang="en-US" dirty="0" err="1" smtClean="0"/>
              <a:t>XpertHR</a:t>
            </a:r>
            <a:r>
              <a:rPr lang="en-US" dirty="0" smtClean="0"/>
              <a:t>.</a:t>
            </a:r>
            <a:endParaRPr lang="en-GB" dirty="0" smtClean="0"/>
          </a:p>
          <a:p>
            <a:r>
              <a:rPr lang="en-US" dirty="0"/>
              <a:t> </a:t>
            </a:r>
            <a:endParaRPr lang="en-GB" dirty="0"/>
          </a:p>
          <a:p>
            <a:r>
              <a:rPr lang="en-US" dirty="0"/>
              <a:t>(a)	Figures for 2015 Q2 are estimated based on data for April and May and Bank staff’s projections for June.</a:t>
            </a:r>
            <a:endParaRPr lang="en-GB" dirty="0"/>
          </a:p>
          <a:p>
            <a:r>
              <a:rPr lang="en-US" dirty="0"/>
              <a:t>(b)	Whole-economy total pay excluding bonuses and arrears of pay.</a:t>
            </a:r>
            <a:endParaRPr lang="en-GB" dirty="0"/>
          </a:p>
          <a:p>
            <a:r>
              <a:rPr lang="en-US" dirty="0"/>
              <a:t>(c)	Percentage points.  The bonus contribution does not always equal the difference between total AWE growth and AWE regular pay growth due to rounding.</a:t>
            </a:r>
            <a:endParaRPr lang="en-GB" dirty="0"/>
          </a:p>
          <a:p>
            <a:r>
              <a:rPr lang="en-US" dirty="0"/>
              <a:t>(d)	Average over the past twelve months, based on monthly data</a:t>
            </a:r>
            <a:r>
              <a:rPr lang="en-US" dirty="0" smtClean="0"/>
              <a:t>.</a:t>
            </a:r>
            <a:endParaRPr lang="en-GB" dirty="0"/>
          </a:p>
        </p:txBody>
      </p:sp>
      <p:pic>
        <p:nvPicPr>
          <p:cNvPr id="13314" name="Picture 2" descr="Q:\Current publications\IR AUG 2015\Section 3\Powerpoint\PNGs\IR Aug 2015 Table 3_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9837" y="1641306"/>
            <a:ext cx="6589714" cy="3003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3484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3.1</a:t>
            </a:r>
            <a:r>
              <a:rPr lang="en-US" dirty="0"/>
              <a:t>  Productivity accounted for a slightly greater share of GDP growth in Q1</a:t>
            </a:r>
            <a:endParaRPr lang="en-GB" dirty="0"/>
          </a:p>
          <a:p>
            <a:pPr lvl="2"/>
            <a:r>
              <a:rPr lang="en-US" dirty="0"/>
              <a:t>Decomposition of four-quarter GDP </a:t>
            </a:r>
            <a:r>
              <a:rPr lang="en-US" dirty="0" smtClean="0"/>
              <a:t>growth</a:t>
            </a:r>
            <a:endParaRPr lang="en-GB" dirty="0"/>
          </a:p>
        </p:txBody>
      </p:sp>
      <p:sp>
        <p:nvSpPr>
          <p:cNvPr id="5" name="Text Placeholder 4"/>
          <p:cNvSpPr>
            <a:spLocks noGrp="1"/>
          </p:cNvSpPr>
          <p:nvPr>
            <p:ph type="body" sz="quarter" idx="16"/>
          </p:nvPr>
        </p:nvSpPr>
        <p:spPr/>
        <p:txBody>
          <a:bodyPr/>
          <a:lstStyle/>
          <a:p>
            <a:r>
              <a:rPr lang="en-US" dirty="0" smtClean="0"/>
              <a:t>Sources</a:t>
            </a:r>
            <a:r>
              <a:rPr lang="en-US" dirty="0"/>
              <a:t>:  ONS and Bank calculations.</a:t>
            </a:r>
            <a:endParaRPr lang="en-GB" dirty="0"/>
          </a:p>
          <a:p>
            <a:r>
              <a:rPr lang="en-US" dirty="0"/>
              <a:t> </a:t>
            </a:r>
            <a:endParaRPr lang="en-GB" dirty="0"/>
          </a:p>
          <a:p>
            <a:r>
              <a:rPr lang="en-US" dirty="0"/>
              <a:t>(a)	Chained-volume measure, based on the </a:t>
            </a:r>
            <a:r>
              <a:rPr lang="en-US" dirty="0" err="1"/>
              <a:t>backcast</a:t>
            </a:r>
            <a:r>
              <a:rPr lang="en-US" dirty="0"/>
              <a:t> for the final estimate of GDP.  Percentage change on a year earlier.</a:t>
            </a:r>
            <a:endParaRPr lang="en-GB" dirty="0"/>
          </a:p>
          <a:p>
            <a:r>
              <a:rPr lang="en-US" dirty="0"/>
              <a:t>(b)	Based on Bank staff’s assumption for population growth, as explained in the May </a:t>
            </a:r>
            <a:r>
              <a:rPr lang="en-US" i="1" dirty="0"/>
              <a:t>Report</a:t>
            </a:r>
            <a:r>
              <a:rPr lang="en-US" dirty="0" smtClean="0"/>
              <a:t>.</a:t>
            </a:r>
            <a:endParaRPr lang="en-GB" dirty="0"/>
          </a:p>
        </p:txBody>
      </p:sp>
      <p:pic>
        <p:nvPicPr>
          <p:cNvPr id="1026" name="Picture 2" descr="Q:\Current publications\IR AUG 2015\Section 3\Powerpoint\PNGs\IR Aug 2015 Chart 3_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44374"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3.2</a:t>
            </a:r>
            <a:r>
              <a:rPr lang="en-US" dirty="0"/>
              <a:t>  Net migration has increased over the past few years</a:t>
            </a:r>
            <a:endParaRPr lang="en-GB" dirty="0"/>
          </a:p>
          <a:p>
            <a:pPr lvl="2"/>
            <a:r>
              <a:rPr lang="en-US" dirty="0"/>
              <a:t>Contributions to annual population </a:t>
            </a:r>
            <a:r>
              <a:rPr lang="en-US" dirty="0" smtClean="0"/>
              <a:t>growth</a:t>
            </a:r>
            <a:endParaRPr lang="en-GB" dirty="0"/>
          </a:p>
        </p:txBody>
      </p:sp>
      <p:sp>
        <p:nvSpPr>
          <p:cNvPr id="3" name="Text Placeholder 2"/>
          <p:cNvSpPr>
            <a:spLocks noGrp="1"/>
          </p:cNvSpPr>
          <p:nvPr>
            <p:ph type="body" sz="quarter" idx="16"/>
          </p:nvPr>
        </p:nvSpPr>
        <p:spPr/>
        <p:txBody>
          <a:bodyPr/>
          <a:lstStyle/>
          <a:p>
            <a:r>
              <a:rPr lang="en-US" dirty="0" smtClean="0"/>
              <a:t>(</a:t>
            </a:r>
            <a:r>
              <a:rPr lang="en-US" dirty="0"/>
              <a:t>a)	Natural change calculated as the difference between population growth and net inward migration</a:t>
            </a:r>
            <a:r>
              <a:rPr lang="en-US" dirty="0" smtClean="0"/>
              <a:t>.</a:t>
            </a:r>
            <a:endParaRPr lang="en-GB" dirty="0"/>
          </a:p>
        </p:txBody>
      </p:sp>
      <p:pic>
        <p:nvPicPr>
          <p:cNvPr id="2050" name="Picture 2" descr="Q:\Current publications\IR AUG 2015\Section 3\Powerpoint\PNGs\IR Aug 2015 Chart 3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0562" y="1304925"/>
            <a:ext cx="5465075" cy="5156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2479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3.3</a:t>
            </a:r>
            <a:r>
              <a:rPr lang="en-US" dirty="0"/>
              <a:t>  Participation is likely to have fallen slightly in Q2</a:t>
            </a:r>
            <a:endParaRPr lang="en-GB" dirty="0"/>
          </a:p>
          <a:p>
            <a:pPr lvl="2"/>
            <a:r>
              <a:rPr lang="en-US" dirty="0"/>
              <a:t>Participation rate and Bank staff estimates of the medium-term equilibrium participation rate</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a:t>
            </a:r>
            <a:r>
              <a:rPr lang="en-US" dirty="0" err="1"/>
              <a:t>Labour</a:t>
            </a:r>
            <a:r>
              <a:rPr lang="en-US" dirty="0"/>
              <a:t> Force Survey and Bank calculations.</a:t>
            </a:r>
            <a:endParaRPr lang="en-GB" dirty="0"/>
          </a:p>
          <a:p>
            <a:r>
              <a:rPr lang="en-US" dirty="0"/>
              <a:t> </a:t>
            </a:r>
            <a:endParaRPr lang="en-GB" dirty="0"/>
          </a:p>
          <a:p>
            <a:r>
              <a:rPr lang="en-US" dirty="0"/>
              <a:t>(a)	Percentages of 16+ population.</a:t>
            </a:r>
            <a:endParaRPr lang="en-GB" dirty="0"/>
          </a:p>
          <a:p>
            <a:r>
              <a:rPr lang="en-US" dirty="0"/>
              <a:t>(b)	The diamond shows Bank staff’s projection for 2015 Q2, based on ONS data to May 2015</a:t>
            </a:r>
            <a:r>
              <a:rPr lang="en-US" dirty="0" smtClean="0"/>
              <a:t>.</a:t>
            </a:r>
            <a:endParaRPr lang="en-GB" dirty="0"/>
          </a:p>
        </p:txBody>
      </p:sp>
      <p:pic>
        <p:nvPicPr>
          <p:cNvPr id="3074" name="Picture 2" descr="Q:\Current publications\IR AUG 2015\Section 3\Powerpoint\PNGs\IR Aug 2015 Chart 3_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538" y="1391251"/>
            <a:ext cx="5538837"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9150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3.4</a:t>
            </a:r>
            <a:r>
              <a:rPr lang="en-US" dirty="0"/>
              <a:t>  Unemployment rate likely to be broadly flat in the near term</a:t>
            </a:r>
            <a:endParaRPr lang="en-GB" dirty="0"/>
          </a:p>
          <a:p>
            <a:pPr lvl="2"/>
            <a:r>
              <a:rPr lang="en-US" dirty="0"/>
              <a:t>Bank staff’s near-term unemployment rate projection</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a:t>
            </a:r>
            <a:r>
              <a:rPr lang="en-US" dirty="0" err="1"/>
              <a:t>Labour</a:t>
            </a:r>
            <a:r>
              <a:rPr lang="en-US" dirty="0"/>
              <a:t> Force Survey (LFS) and Bank calculations.</a:t>
            </a:r>
            <a:endParaRPr lang="en-GB" dirty="0"/>
          </a:p>
          <a:p>
            <a:r>
              <a:rPr lang="en-US" dirty="0"/>
              <a:t> </a:t>
            </a:r>
            <a:endParaRPr lang="en-GB" dirty="0"/>
          </a:p>
          <a:p>
            <a:r>
              <a:rPr lang="en-US" dirty="0"/>
              <a:t>(a)	The magenta diamonds show Bank staff’s central projections for the headline unemployment rate for March, April, May and June 2015, at the time of the May </a:t>
            </a:r>
            <a:r>
              <a:rPr lang="en-US" i="1" dirty="0"/>
              <a:t>Report</a:t>
            </a:r>
            <a:r>
              <a:rPr lang="en-US" dirty="0"/>
              <a:t>.  The green diamonds show the current staff projections for the headline unemployment rate for June, July, August and September 2015.  The bands on either side of the diamonds show uncertainty around those projections based on one root mean squared error of past Bank staff forecasts for the three-month LFS unemployment rate</a:t>
            </a:r>
            <a:r>
              <a:rPr lang="en-US" dirty="0" smtClean="0"/>
              <a:t>.</a:t>
            </a:r>
            <a:endParaRPr lang="en-GB" dirty="0"/>
          </a:p>
        </p:txBody>
      </p:sp>
      <p:pic>
        <p:nvPicPr>
          <p:cNvPr id="4098" name="Picture 2" descr="Q:\Current publications\IR AUG 2015\Section 3\Powerpoint\PNGs\IR Aug 2015 Chart 3_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44958" cy="4620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0614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3.5</a:t>
            </a:r>
            <a:r>
              <a:rPr lang="en-US" dirty="0"/>
              <a:t>  Flows from unemployment to employment have risen close to pre-crisis rates</a:t>
            </a:r>
            <a:endParaRPr lang="en-GB" dirty="0"/>
          </a:p>
          <a:p>
            <a:pPr lvl="2"/>
            <a:r>
              <a:rPr lang="en-US" dirty="0"/>
              <a:t>Flows from unemployment to employment and job-to-job flows</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a:t>
            </a:r>
            <a:r>
              <a:rPr lang="en-US" dirty="0" err="1"/>
              <a:t>Labour</a:t>
            </a:r>
            <a:r>
              <a:rPr lang="en-US" dirty="0"/>
              <a:t> Force Survey and Bank calculations.</a:t>
            </a:r>
            <a:endParaRPr lang="en-GB" dirty="0"/>
          </a:p>
          <a:p>
            <a:r>
              <a:rPr lang="en-US" dirty="0"/>
              <a:t> </a:t>
            </a:r>
            <a:endParaRPr lang="en-GB" dirty="0"/>
          </a:p>
          <a:p>
            <a:r>
              <a:rPr lang="en-US" dirty="0"/>
              <a:t>(a)	Based on two-quarter longitudinal </a:t>
            </a:r>
            <a:r>
              <a:rPr lang="en-US" dirty="0" err="1"/>
              <a:t>microdata</a:t>
            </a:r>
            <a:r>
              <a:rPr lang="en-US" dirty="0"/>
              <a:t>.  Seasonally adjusted by Bank staff.</a:t>
            </a:r>
            <a:endParaRPr lang="en-GB" dirty="0"/>
          </a:p>
          <a:p>
            <a:r>
              <a:rPr lang="en-US" dirty="0"/>
              <a:t>(b)	Number of people who report being unemployed three months ago, and report being employed.</a:t>
            </a:r>
            <a:endParaRPr lang="en-GB" dirty="0"/>
          </a:p>
          <a:p>
            <a:r>
              <a:rPr lang="en-US" dirty="0"/>
              <a:t>(c)	Number of people who report resigning three months ago, and report being in employment for less than three months.  Expressed as a percentage of 16–64 employment</a:t>
            </a:r>
            <a:r>
              <a:rPr lang="en-US" dirty="0" smtClean="0"/>
              <a:t>.</a:t>
            </a:r>
            <a:endParaRPr lang="en-GB" dirty="0"/>
          </a:p>
        </p:txBody>
      </p:sp>
      <p:pic>
        <p:nvPicPr>
          <p:cNvPr id="5122" name="Picture 2" descr="Q:\Current publications\IR AUG 2015\Section 3\Powerpoint\PNGs\IR Aug 2015 Chart 3_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9237" y="1530350"/>
            <a:ext cx="5719888"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2426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3.6</a:t>
            </a:r>
            <a:r>
              <a:rPr lang="en-US" dirty="0"/>
              <a:t>  Long-term unemployment remains elevated</a:t>
            </a:r>
            <a:endParaRPr lang="en-GB" dirty="0"/>
          </a:p>
          <a:p>
            <a:pPr lvl="2"/>
            <a:r>
              <a:rPr lang="en-US" dirty="0"/>
              <a:t>Unemployment rates by duration</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a:t>
            </a:r>
            <a:r>
              <a:rPr lang="en-US" dirty="0" err="1"/>
              <a:t>Labour</a:t>
            </a:r>
            <a:r>
              <a:rPr lang="en-US" dirty="0"/>
              <a:t> Force Survey and Bank calculations.</a:t>
            </a:r>
            <a:endParaRPr lang="en-GB" dirty="0"/>
          </a:p>
          <a:p>
            <a:r>
              <a:rPr lang="en-US" dirty="0"/>
              <a:t> </a:t>
            </a:r>
            <a:endParaRPr lang="en-GB" dirty="0"/>
          </a:p>
          <a:p>
            <a:r>
              <a:rPr lang="en-US" dirty="0"/>
              <a:t>(a)	The number of people unemployed in each duration category, divided by the economically active population.  Dashed lines are averages from 2002 to 2007</a:t>
            </a:r>
            <a:r>
              <a:rPr lang="en-US" dirty="0" smtClean="0"/>
              <a:t>.</a:t>
            </a:r>
            <a:endParaRPr lang="en-GB" dirty="0"/>
          </a:p>
        </p:txBody>
      </p:sp>
      <p:pic>
        <p:nvPicPr>
          <p:cNvPr id="6146" name="Picture 2" descr="Q:\Current publications\IR AUG 2015\Section 3\Powerpoint\PNGs\IR Aug 2015 Chart 3_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7253" y="1371600"/>
            <a:ext cx="5324257"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4089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3.7</a:t>
            </a:r>
            <a:r>
              <a:rPr lang="en-US" dirty="0"/>
              <a:t>  Average hours remain below their equilibrium level</a:t>
            </a:r>
            <a:endParaRPr lang="en-GB" dirty="0"/>
          </a:p>
          <a:p>
            <a:pPr lvl="2"/>
            <a:r>
              <a:rPr lang="en-US" dirty="0"/>
              <a:t>Average weekly hours:  actual, desired and Bank staff’s estimate of medium-term </a:t>
            </a:r>
            <a:r>
              <a:rPr lang="en-US" dirty="0" smtClean="0"/>
              <a:t>equilibrium</a:t>
            </a:r>
            <a:endParaRPr lang="en-GB" dirty="0"/>
          </a:p>
        </p:txBody>
      </p:sp>
      <p:sp>
        <p:nvSpPr>
          <p:cNvPr id="3" name="Text Placeholder 2"/>
          <p:cNvSpPr>
            <a:spLocks noGrp="1"/>
          </p:cNvSpPr>
          <p:nvPr>
            <p:ph type="body" sz="quarter" idx="16"/>
          </p:nvPr>
        </p:nvSpPr>
        <p:spPr>
          <a:xfrm>
            <a:off x="292100" y="5810250"/>
            <a:ext cx="8375650" cy="1047751"/>
          </a:xfrm>
        </p:spPr>
        <p:txBody>
          <a:bodyPr/>
          <a:lstStyle/>
          <a:p>
            <a:r>
              <a:rPr lang="en-US" dirty="0" smtClean="0"/>
              <a:t>Sources</a:t>
            </a:r>
            <a:r>
              <a:rPr lang="en-US" dirty="0"/>
              <a:t>:  </a:t>
            </a:r>
            <a:r>
              <a:rPr lang="en-US" dirty="0" err="1"/>
              <a:t>Labour</a:t>
            </a:r>
            <a:r>
              <a:rPr lang="en-US" dirty="0"/>
              <a:t> Force Survey and Bank calculations.</a:t>
            </a:r>
            <a:endParaRPr lang="en-GB" dirty="0"/>
          </a:p>
          <a:p>
            <a:r>
              <a:rPr lang="en-US" dirty="0"/>
              <a:t> </a:t>
            </a:r>
            <a:endParaRPr lang="en-GB" dirty="0"/>
          </a:p>
          <a:p>
            <a:r>
              <a:rPr lang="en-US" dirty="0"/>
              <a:t>(a)	Number of hours that the currently employed report that they would like to work, on average, per week calculated from LFS </a:t>
            </a:r>
            <a:r>
              <a:rPr lang="en-US" dirty="0" err="1"/>
              <a:t>microdata</a:t>
            </a:r>
            <a:r>
              <a:rPr lang="en-US" dirty="0"/>
              <a:t>, which have been seasonally adjusted by Bank staff.  Calculation based on Bell, D and </a:t>
            </a:r>
            <a:r>
              <a:rPr lang="en-US" dirty="0" err="1"/>
              <a:t>Blanchflower</a:t>
            </a:r>
            <a:r>
              <a:rPr lang="en-US" dirty="0"/>
              <a:t>, D (2013), ‘How to measure underemployment?’, </a:t>
            </a:r>
            <a:r>
              <a:rPr lang="en-US" i="1" dirty="0"/>
              <a:t>Peterson Institute for International Economics Working Paper No. 13–7</a:t>
            </a:r>
            <a:r>
              <a:rPr lang="en-US" dirty="0"/>
              <a:t>.  Data available up to 2015 Q1.</a:t>
            </a:r>
            <a:endParaRPr lang="en-GB" dirty="0"/>
          </a:p>
          <a:p>
            <a:r>
              <a:rPr lang="en-US" dirty="0"/>
              <a:t>(b)	The diamond shows Bank staff’s projection for 2015 Q2, based on ONS data to May 2015</a:t>
            </a:r>
            <a:r>
              <a:rPr lang="en-US" dirty="0" smtClean="0"/>
              <a:t>.</a:t>
            </a:r>
            <a:endParaRPr lang="en-GB" dirty="0"/>
          </a:p>
        </p:txBody>
      </p:sp>
      <p:pic>
        <p:nvPicPr>
          <p:cNvPr id="1026" name="Picture 2" descr="Q:\Current publications\IR AUG 2015\Section 3\Powerpoint\PNGs\IR Aug 2015 Chart 3_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127" y="1371600"/>
            <a:ext cx="5552248"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891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3.8</a:t>
            </a:r>
            <a:r>
              <a:rPr lang="en-US" dirty="0"/>
              <a:t>  Capacity </a:t>
            </a:r>
            <a:r>
              <a:rPr lang="en-US" dirty="0" err="1"/>
              <a:t>utilisation</a:t>
            </a:r>
            <a:r>
              <a:rPr lang="en-US" dirty="0"/>
              <a:t> rose slightly in Q2</a:t>
            </a:r>
            <a:endParaRPr lang="en-GB" dirty="0"/>
          </a:p>
          <a:p>
            <a:pPr lvl="2"/>
            <a:r>
              <a:rPr lang="en-US" dirty="0"/>
              <a:t>Survey indicators of capacity </a:t>
            </a:r>
            <a:r>
              <a:rPr lang="en-US" dirty="0" err="1"/>
              <a:t>utilisation</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Bank of England, BCC, CBI, CBI/PwC, ONS and Bank calculations.</a:t>
            </a:r>
            <a:endParaRPr lang="en-GB" dirty="0"/>
          </a:p>
          <a:p>
            <a:r>
              <a:rPr lang="en-US" dirty="0"/>
              <a:t> </a:t>
            </a:r>
            <a:endParaRPr lang="en-GB" dirty="0"/>
          </a:p>
          <a:p>
            <a:r>
              <a:rPr lang="en-US" dirty="0"/>
              <a:t>(a)	Measures are produced by weighting together surveys from the Bank’s Agents (manufacturing and services), the BCC (non-services and services) and the CBI (manufacturing, financial services, business/consumer/professional services and distributive trades) using shares in nominal value added.  The surveys are adjusted to have a mean of zero and a variance of one over 1999 Q1 to 2007 Q3.  The BCC data are non seasonally adjusted</a:t>
            </a:r>
            <a:r>
              <a:rPr lang="en-US" dirty="0" smtClean="0"/>
              <a:t>.</a:t>
            </a:r>
            <a:endParaRPr lang="en-GB" dirty="0"/>
          </a:p>
        </p:txBody>
      </p:sp>
      <p:pic>
        <p:nvPicPr>
          <p:cNvPr id="8194" name="Picture 2" descr="Q:\Current publications\IR AUG 2015\Section 3\Powerpoint\PNGs\IR Aug 2015 Chart 3_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90083"/>
            <a:ext cx="5351080" cy="4620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098696"/>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2015-08-05T23:00:00+00:00</PublishDate>
    <PublishingExpirationDate xmlns="http://schemas.microsoft.com/sharepoint/v3" xsi:nil="true"/>
    <IncludeContentsInIndex xmlns="http://schemas.microsoft.com/sharepoint/v3">true</IncludeContentsInIndex>
    <PublishingStartDate xmlns="http://schemas.microsoft.com/sharepoint/v3">2015-08-06T11:05:00+00:00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987</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9D869209-56F4-45EF-A77B-C3ACF16B4AB6}"/>
</file>

<file path=docProps/app.xml><?xml version="1.0" encoding="utf-8"?>
<Properties xmlns="http://schemas.openxmlformats.org/officeDocument/2006/extended-properties" xmlns:vt="http://schemas.openxmlformats.org/officeDocument/2006/docPropsVTypes">
  <Template>IR POWERPOINT TEMPLATE</Template>
  <TotalTime>50</TotalTime>
  <Words>366</Words>
  <Application>Microsoft Office PowerPoint</Application>
  <PresentationFormat>On-screen Show (4:3)</PresentationFormat>
  <Paragraphs>80</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IR POWERPOINT TEMPLATE</vt:lpstr>
      <vt:lpstr>Inflation Report August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August 2015</dc:title>
  <dc:subject>Supply and the labour market</dc:subject>
  <dc:creator>Bank of England</dc:creator>
  <cp:keywords/>
  <dc:description/>
  <cp:lastModifiedBy>Chapman, Wayne</cp:lastModifiedBy>
  <cp:revision>8</cp:revision>
  <cp:lastPrinted>2014-02-11T15:04:13Z</cp:lastPrinted>
  <dcterms:created xsi:type="dcterms:W3CDTF">2015-08-04T14:53:05Z</dcterms:created>
  <dcterms:modified xsi:type="dcterms:W3CDTF">2015-08-05T18:23:43Z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