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8"/>
  </p:notesMasterIdLst>
  <p:sldIdLst>
    <p:sldId id="308" r:id="rId6"/>
    <p:sldId id="327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7" r:id="rId16"/>
    <p:sldId id="348" r:id="rId17"/>
    <p:sldId id="349" r:id="rId18"/>
    <p:sldId id="309" r:id="rId19"/>
    <p:sldId id="281" r:id="rId20"/>
    <p:sldId id="335" r:id="rId21"/>
    <p:sldId id="345" r:id="rId22"/>
    <p:sldId id="353" r:id="rId23"/>
    <p:sldId id="346" r:id="rId24"/>
    <p:sldId id="350" r:id="rId25"/>
    <p:sldId id="351" r:id="rId26"/>
    <p:sldId id="352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522" y="-72"/>
      </p:cViewPr>
      <p:guideLst>
        <p:guide orient="horz" pos="344"/>
        <p:guide orient="horz" pos="600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46BDEC8C-B526-44D1-8FC8-8F7E338AC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8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0824320C-897D-4A9C-BD14-603E98A4AF4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8B1DE81F-D458-4658-9298-D46A2E9AF383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87B44BE-90AC-47F9-8B7A-711405E748B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C7C9E862-4E37-4BDB-8D58-8AB34BAADE81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C7C9E862-4E37-4BDB-8D58-8AB34BAADE81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80616978-A9C5-40CC-B1CA-841282E5D6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5759AB06-1848-4462-99D2-845EE6707D4E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EBF69212-3740-4EF3-B1E8-41F1F807569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ADBBE7A0-7C7C-421E-9F82-178CE87BF524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DED71BDE-245E-4E9D-8FC2-DEE8F7EF7AF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EA8D15FA-D144-4927-864D-7EB8F239FB7E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735DEC2C-DF1D-4CDB-8D75-3CB07044AEF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384C7A6A-F5C0-45BE-B38D-670B99519E6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fld id="{17C827DD-7460-4993-B393-69FF5C9A19B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101BB-FDAA-47F8-89F8-94E718760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4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CF099-8038-4F51-8334-9E79E3593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6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0E72E-DCB5-486F-84CF-4F3E958AC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0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03705-5E1D-4813-8B34-A1E5F142D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0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AE072-E330-42E9-A92C-BC1DABB2C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49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2EE88-D82D-45D3-A46E-0A06466BD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9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ACFE7-9955-4FE4-96F3-D64BECF92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61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0EF6C-9531-4457-B5F2-15221B732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82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CEC8A-FB57-4678-AD5B-2B7856A36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08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262BA-DF7E-43B2-9DA9-30B73BE5F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941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F96EE-CB06-410D-8777-FBA4F07DE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83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52FBE218-F678-4466-B7CB-33033F3F63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pitchFamily="-10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pitchFamily="34" charset="-128"/>
          <a:cs typeface="ＭＳ Ｐゴシック" pitchFamily="-10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pitchFamily="-10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fs.org.uk/publications/7879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kofengland.co.uk/statistics/Pages/iadb/notesiadb/household_int.asp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Inflation Report </a:t>
            </a:r>
            <a:b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August 2015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4294967295"/>
          </p:nvPr>
        </p:nvSpPr>
        <p:spPr>
          <a:xfrm>
            <a:off x="698500" y="3382963"/>
            <a:ext cx="7340600" cy="6540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Demand and output</a:t>
            </a:r>
            <a:endParaRPr lang="en-GB" sz="2400" dirty="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2.9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Surveys point to modest growth in exports in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coming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months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Goods exports and survey indicators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90500" y="6054509"/>
            <a:ext cx="810895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BCC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CBI,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Markit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/CIPS, ONS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 of manufacturing export orders from BCC, CBI and </a:t>
            </a:r>
            <a:r>
              <a:rPr lang="en-US" sz="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Markit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/CIPS scaled to match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mean and variance of annual goods export growth since 2000. BCC data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non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seasonally adjusted.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Goods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export data exclude the estimated impact of MTIC fraud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diamond shows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staff’s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projection for 2015 Q2 based on data for April and May.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260" y="1618362"/>
            <a:ext cx="5411430" cy="440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2.10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Current account deficit remains wide but the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trade deficit has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narrowed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UK current account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90500" y="6546952"/>
            <a:ext cx="8108950" cy="31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diamond shows Bank staff’s projection for the trade balance based on data for April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May.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35" y="1408419"/>
            <a:ext cx="5351080" cy="494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8348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2.11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Pattern of output growth reflects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demand growth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Mapping between expenditure components and output sectors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(a)(b)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6200" y="5969499"/>
            <a:ext cx="8108950" cy="9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Based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the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United Kingdom Input-Output Analytical Tables 2010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share of value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added from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each output sector in each expenditure component is calculated by multiplying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demand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output from each sector by the share of value added in the output 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each sector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which is set out in the ‘Matrix of coefficients’.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demand for output of each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 is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calculated by multiplying the final demand, set out in the ‘Domestic use’ table, by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Leontief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Inverse for each sector.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 share is calculated by adding together final imports and intermediate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imports.  Final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imports are calculated by dividing the import content of each final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expenditure component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from the ‘Import use (product by product)’ tables, by total final demand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each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expenditure component, detailed in the ‘Combined use’ matrix. Intermediate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imports are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calculated by multiplying final demand by their intermediate import content, as set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out in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‘Matrix of coefficients’.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91" y="1140454"/>
            <a:ext cx="6364236" cy="450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8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8348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2.12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Imports have grown in line with final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demand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Imports relative to import-weighted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demand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6200" y="5969499"/>
            <a:ext cx="8938054" cy="9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UK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imports as a proportion of import-weighted total final expenditure, chained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volume measures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Import-weighted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total final expenditure is calculated by weighting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together household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consumption (including non-profit institutions serving households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), whole-economy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investment (excluding valuables), government spending, </a:t>
            </a:r>
            <a:r>
              <a:rPr lang="en-US" sz="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stockbuilding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(excluding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alignment adjustment) and exports by their respective import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intensities.  Import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export data have been adjusted to exclude the estimated impact of MTIC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fraud.  Import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intensities are estimated using the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United Kingdom Input-Output Analytical </a:t>
            </a:r>
            <a:r>
              <a:rPr lang="en-US" sz="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Tables 2010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963" y="1250059"/>
            <a:ext cx="5478486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1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5"/>
          <p:cNvSpPr>
            <a:spLocks noChangeArrowheads="1"/>
          </p:cNvSpPr>
          <p:nvPr/>
        </p:nvSpPr>
        <p:spPr bwMode="auto">
          <a:xfrm>
            <a:off x="179388" y="179388"/>
            <a:ext cx="8355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GB" sz="2400" b="1">
                <a:solidFill>
                  <a:srgbClr val="960000"/>
                </a:solidFill>
                <a:latin typeface="Arial" pitchFamily="34" charset="0"/>
              </a:rPr>
              <a:t>Table 2.A  </a:t>
            </a:r>
            <a:r>
              <a:rPr lang="en-US" sz="2400">
                <a:latin typeface="Arial" pitchFamily="34" charset="0"/>
                <a:cs typeface="Arial" pitchFamily="34" charset="0"/>
              </a:rPr>
              <a:t>Monitoring the MPC’s key judgements</a:t>
            </a:r>
            <a:endParaRPr lang="en-US" sz="2400" baseline="30000"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04" y="895350"/>
            <a:ext cx="502158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2.B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Private domestic demand growth has been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robust</a:t>
            </a:r>
          </a:p>
          <a:p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Expenditure components of </a:t>
            </a:r>
            <a:r>
              <a:rPr lang="en-GB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demand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  <a:p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90500" y="5808288"/>
            <a:ext cx="8108950" cy="1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 unless otherwise stated.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non-profit institutions serving households.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	Investment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data take account of the transfer of nuclear reactors from the public corporation sector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central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government in 2005 Q2.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d)	Excludes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alignment adjustment.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e)	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point contributions to quarterly growth of real GDP.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f)	Excluding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impact of missing trader intra-community (MTIC) fraud.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Official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MTIC-adjusted data are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 available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exports, so the headline exports data have been adjusted by an amount equal to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ONS import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adjustment.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37" y="1042988"/>
            <a:ext cx="4257675" cy="436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2.C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Real income growth has been a key driver of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consumption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growth</a:t>
            </a:r>
          </a:p>
          <a:p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Income, consumption and saving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90500" y="6054509"/>
            <a:ext cx="810895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Total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available household resources divided by the consumer expenditure deflator.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Wages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salaries plus mixed income less taxes plus net transfers, divided by the consumer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expenditure deflator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non-profit institutions serving households.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d)	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household post-tax income.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e)	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household post-tax income excluding flows into employment-related pension schemes.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4" y="1543050"/>
            <a:ext cx="74295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2.D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PNFCs continue to raise external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finance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Net external finance raised by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PNFCs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90500" y="6054509"/>
            <a:ext cx="810895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sterling and foreign currency funds.</a:t>
            </a:r>
          </a:p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Non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seasonally adjusted.</a:t>
            </a:r>
          </a:p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stand-alone and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programme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bonds.</a:t>
            </a:r>
          </a:p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d)	As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component series are not all seasonally adjusted the total may not equal the sum of its components.</a:t>
            </a:r>
          </a:p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e)	Sterling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net lending excluding the effects of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securitisation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Percentage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change on a quarter earlier.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95438"/>
            <a:ext cx="74676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5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2.E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Output growth has been concentrated in the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service sector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 and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output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GB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90500" y="6423841"/>
            <a:ext cx="8108950" cy="43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>
              <a:defRPr/>
            </a:pP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GDP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 at market prices.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Indices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output are at basic prices.</a:t>
            </a:r>
          </a:p>
          <a:p>
            <a:pPr marL="216000" indent="-216000"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Includes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output of mining and quarrying and utilities sectors.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9" y="1292009"/>
            <a:ext cx="74104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2.1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GDP growth bounced back in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Q2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staff projections for near-term output growth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190500" y="5685177"/>
            <a:ext cx="8108950" cy="117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30188" indent="-230188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30188" indent="-230188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GDP is at market prices.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latest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backcast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shown to the left of the vertical line, is a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judgement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about the path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GDP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the mature estimate of the data.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observation for 2015 Q3, to the right 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vertical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line, is consistent with the MPC’s central projection.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magenta diamond shows Bank staff’s central projection for the preliminary estimate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GDP growth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Q2 at the time of the May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Report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green diamond shows the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current projection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the preliminary estimate of GDP growth in Q3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bands either side 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diamonds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show uncertainty around those projections based on one root mean squared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forecasts for quarterly GDP growth made since 2004.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284" y="1005979"/>
            <a:ext cx="5444958" cy="440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fiscal consolidation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83486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Chart A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profile for the fiscal consolidation is slightly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smoother following the </a:t>
            </a:r>
            <a:r>
              <a:rPr lang="en-US" sz="2400" i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Summer Budget </a:t>
            </a:r>
            <a:r>
              <a:rPr lang="en-US" sz="2400" i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2015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Public sector net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borrowing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6200" y="6215720"/>
            <a:ext cx="8938054" cy="68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Office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Budget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Responsibility (OBR)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Excludes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temporary effects of financial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interventions. 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for financial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years.  Observations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the right of the line are projections from the Office for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Budget Responsibility’s </a:t>
            </a:r>
            <a:b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March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 and July 2015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Economic and Fiscal Outlooks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11" y="1431034"/>
            <a:ext cx="5398019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1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</a:rPr>
              <a:t>Chart B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composition of the fiscal consolidation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has changed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Changes to the fiscal consolidation announced in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Summer </a:t>
            </a:r>
            <a:r>
              <a:rPr lang="en-US" sz="20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Budget </a:t>
            </a:r>
            <a:r>
              <a:rPr lang="en-US" sz="20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2015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en-US" sz="2400" baseline="30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6200" y="6092609"/>
            <a:ext cx="9067800" cy="80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HM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Treasury, Institute for Fiscal Studies and Office for Budget Responsibility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>
              <a:buAutoNum type="alphaLcParenBoth"/>
            </a:pP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Bars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represent the changes to the planned fiscal tightening (reduction in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government borrowing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between the March 2015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Budget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Summer Budget 2015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decomposed into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tax increases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spending cuts, with the spending cuts further decomposed into benefits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cuts, other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current spending cuts and investment spending cuts.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See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www.ifs.org.uk/publications/7879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more details.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392" y="1489708"/>
            <a:ext cx="5337669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2.2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Greater purchasing power has contributed to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an increase in real consumption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growth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Household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consumption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190500" y="6546952"/>
            <a:ext cx="8108950" cy="31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48" y="1317625"/>
            <a:ext cx="5364491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2.3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Unsecured lending rates remain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low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Household deposit and unsecured lending interest rates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190499" y="5931399"/>
            <a:ext cx="8715375" cy="92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non seasonally adjusted.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End-month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effective rate.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to June.</a:t>
            </a:r>
          </a:p>
          <a:p>
            <a:pPr marL="228600" indent="-228600">
              <a:buAutoNum type="alphaLcParenBoth" startAt="3"/>
            </a:pP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Sterling-only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end-month average quoted rates.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Bank’s quoted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rates series are weighted averages of rates from a sample of banks and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building societies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 products meeting the specific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criteria (see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www.bankofengland.co.uk/statistics/Pages/iadb/notesiadb/household_int.aspx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marL="228600" indent="-228600">
              <a:buAutoNum type="alphaLcParenBoth" startAt="3"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July £10,000 loan rate is a flash estimate of the provisional estimate which will be published on 11 August.</a:t>
            </a:r>
            <a:endParaRPr lang="en-US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>
              <a:buAutoNum type="alphaLcParenBoth" startAt="3"/>
            </a:pP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412" y="1146808"/>
            <a:ext cx="5431547" cy="442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2.4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Non credit card unsecured lending growth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close to past average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rate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Unsecured loans to individuals</a:t>
            </a:r>
            <a:endParaRPr lang="en-US" sz="2400" baseline="30000" dirty="0"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15" y="1615057"/>
            <a:ext cx="5444958" cy="441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2.5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Mortgage interest rates are low</a:t>
            </a:r>
            <a:endParaRPr lang="en-US" sz="2400" dirty="0" smtClean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Average quoted mortgage interest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rates</a:t>
            </a:r>
            <a:r>
              <a:rPr lang="en-GB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(a)(b)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190500" y="6300731"/>
            <a:ext cx="8108950" cy="557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See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footnote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Chart 2.3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data for July are a flash estimate of the provisional estimate, which will be published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11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August.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(c)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On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mortgages with a loan to value ratio of 75%.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495" y="1237105"/>
            <a:ext cx="5371197" cy="440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2.6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Mortgage approvals rose in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Q2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Mortgage approvals and housing transactions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90500" y="6177620"/>
            <a:ext cx="8210550" cy="68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England, HM Revenue and Customs and Bank calculations.</a:t>
            </a:r>
            <a:endParaRPr lang="en-US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endParaRPr lang="en-US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(a)	Number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residential property transactions for values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£40,000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 above.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</a:t>
            </a:r>
            <a:r>
              <a:rPr lang="en-US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Bank staff’s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projections for the average number of approvals per month in 2015 Q2.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179" y="1194433"/>
            <a:ext cx="5485192" cy="442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5"/>
          <p:cNvSpPr>
            <a:spLocks noChangeArrowheads="1"/>
          </p:cNvSpPr>
          <p:nvPr/>
        </p:nvSpPr>
        <p:spPr bwMode="auto">
          <a:xfrm>
            <a:off x="179388" y="179388"/>
            <a:ext cx="85074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2.7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New building accounts for most of the recent</a:t>
            </a:r>
          </a:p>
          <a:p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growth in housing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investment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Contributions to four-quarter private housing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investment growth</a:t>
            </a:r>
            <a:r>
              <a:rPr lang="en-US" sz="2000" baseline="30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(a</a:t>
            </a:r>
            <a:r>
              <a:rPr lang="en-US" sz="2000" baseline="30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aseline="30000" dirty="0">
              <a:latin typeface="Arial" pitchFamily="34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190500" y="6546952"/>
            <a:ext cx="8108950" cy="31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40400" anchor="b">
            <a:spAutoFit/>
          </a:bodyPr>
          <a:lstStyle/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273" y="1477514"/>
            <a:ext cx="6021642" cy="498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5"/>
          <p:cNvSpPr>
            <a:spLocks noChangeArrowheads="1"/>
          </p:cNvSpPr>
          <p:nvPr/>
        </p:nvSpPr>
        <p:spPr bwMode="auto">
          <a:xfrm>
            <a:off x="179388" y="179388"/>
            <a:ext cx="88693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960000"/>
                </a:solidFill>
                <a:latin typeface="Arial" pitchFamily="34" charset="0"/>
              </a:rPr>
              <a:t>Chart 2.8  </a:t>
            </a:r>
            <a:r>
              <a:rPr lang="en-US" sz="2400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Surveys suggest continued robust </a:t>
            </a:r>
            <a:r>
              <a:rPr lang="en-US" sz="2400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investment growth</a:t>
            </a:r>
          </a:p>
          <a:p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Investment intention surveys and business investment</a:t>
            </a:r>
            <a:r>
              <a:rPr lang="en-GB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en-US" sz="2400" baseline="30000" dirty="0">
              <a:latin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54" y="1171954"/>
            <a:ext cx="5411430" cy="4398882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0500" y="5841507"/>
            <a:ext cx="8858250" cy="1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140400" anchor="b">
            <a:spAutoFit/>
          </a:bodyPr>
          <a:lstStyle/>
          <a:p>
            <a:pPr marL="216000" indent="-216000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Sources:  Bank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England, BCC, CBI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CBI/PwC, ONS and Bank calculations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16000" indent="-216000"/>
            <a:endParaRPr lang="en-US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	Chained-volume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 to 2015 Q1 and take account of the transfer of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nuclear reactors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from the public corporation sector to central government in 2005 Q2.</a:t>
            </a:r>
          </a:p>
          <a:p>
            <a:pPr marL="216000" indent="-216000"/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	Includes survey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measures of investment intentions from the Bank’s Agents 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companies’ intended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changes in investment over the next twelve months), BCC (net percentage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balance of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companies who say they have increased planned investment in plant and machinery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over the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past three months) and CBI (net percentage balance of companies who say they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have revised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up planned investment in plant and machinery over the next twelve months),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scaled to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match the mean and variance of four-quarter business investment growth since 2000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  <a:b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BCC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data are non seasonally adjusted.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Measures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weight together </a:t>
            </a:r>
            <a:r>
              <a:rPr lang="en-US" sz="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surveys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using shares </a:t>
            </a:r>
            <a:r>
              <a: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real business investment.</a:t>
            </a:r>
            <a:endParaRPr lang="en-GB" sz="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2015-08-05T23:00:00+00:00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2015-08-06T11:05:00+00:00</PublishingStartDate>
    <BOEKeywords xmlns="http://schemas.microsoft.com/sharepoint/v3/fields" xsi:nil="true"/>
    <OwnerGroup xmlns="http://schemas.microsoft.com/sharepoint/v3">
      <UserInfo>
        <DisplayName/>
        <AccountId>193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987</Value>
    </TaxCatchAll>
    <BOETwoLevelApprovalUnapprovedUrls xmlns="CEE65117-4BBE-4C9C-8465-20A300C4D3E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2C030B-DCF6-434C-9F0C-11F1BEF2ABF4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4F2BA893-CFF4-4AF1-9D1D-0600F4183E19}"/>
</file>

<file path=customXml/itemProps4.xml><?xml version="1.0" encoding="utf-8"?>
<ds:datastoreItem xmlns:ds="http://schemas.openxmlformats.org/officeDocument/2006/customXml" ds:itemID="{7D16A7C2-62CC-4155-9EC6-D2A1FBF1AB20}"/>
</file>

<file path=docProps/app.xml><?xml version="1.0" encoding="utf-8"?>
<Properties xmlns="http://schemas.openxmlformats.org/officeDocument/2006/extended-properties" xmlns:vt="http://schemas.openxmlformats.org/officeDocument/2006/docPropsVTypes">
  <TotalTime>4464</TotalTime>
  <Words>531</Words>
  <Application>Microsoft Office PowerPoint</Application>
  <PresentationFormat>On-screen Show (4:3)</PresentationFormat>
  <Paragraphs>123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Blank</vt:lpstr>
      <vt:lpstr>Inflation Report  August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of England Inflation Report August 2015</dc:title>
  <dc:subject>Demand and output</dc:subject>
  <dc:creator>Bank of England</dc:creator>
  <cp:keywords/>
  <dc:description/>
  <cp:lastModifiedBy>Shearman, Maxine</cp:lastModifiedBy>
  <cp:revision>1100</cp:revision>
  <cp:lastPrinted>2015-08-05T13:33:44Z</cp:lastPrinted>
  <dcterms:created xsi:type="dcterms:W3CDTF">2012-02-13T16:00:46Z</dcterms:created>
  <dcterms:modified xsi:type="dcterms:W3CDTF">2015-08-05T18:33:23Z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