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0"/>
  </p:notesMasterIdLst>
  <p:sldIdLst>
    <p:sldId id="314" r:id="rId6"/>
    <p:sldId id="321" r:id="rId7"/>
    <p:sldId id="316" r:id="rId8"/>
    <p:sldId id="317" r:id="rId9"/>
    <p:sldId id="319" r:id="rId10"/>
    <p:sldId id="320" r:id="rId11"/>
    <p:sldId id="322" r:id="rId12"/>
    <p:sldId id="324" r:id="rId13"/>
    <p:sldId id="325" r:id="rId14"/>
    <p:sldId id="326" r:id="rId15"/>
    <p:sldId id="327" r:id="rId16"/>
    <p:sldId id="328" r:id="rId17"/>
    <p:sldId id="330" r:id="rId18"/>
    <p:sldId id="331" r:id="rId19"/>
    <p:sldId id="332" r:id="rId20"/>
    <p:sldId id="333" r:id="rId21"/>
    <p:sldId id="334" r:id="rId22"/>
    <p:sldId id="335" r:id="rId23"/>
    <p:sldId id="336" r:id="rId24"/>
    <p:sldId id="309" r:id="rId25"/>
    <p:sldId id="337" r:id="rId26"/>
    <p:sldId id="338" r:id="rId27"/>
    <p:sldId id="339" r:id="rId28"/>
    <p:sldId id="340" r:id="rId29"/>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100" d="100"/>
          <a:sy n="100" d="100"/>
        </p:scale>
        <p:origin x="-1944" y="-324"/>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06/08/2015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August 2015</a:t>
            </a:r>
          </a:p>
        </p:txBody>
      </p:sp>
      <p:sp>
        <p:nvSpPr>
          <p:cNvPr id="4099" name="Text Placeholder 2"/>
          <p:cNvSpPr>
            <a:spLocks noGrp="1"/>
          </p:cNvSpPr>
          <p:nvPr>
            <p:ph type="body" sz="quarter" idx="13"/>
          </p:nvPr>
        </p:nvSpPr>
        <p:spPr>
          <a:xfrm>
            <a:off x="792163" y="3427413"/>
            <a:ext cx="5335587" cy="473075"/>
          </a:xfrm>
        </p:spPr>
        <p:txBody>
          <a:bodyPr/>
          <a:lstStyle/>
          <a:p>
            <a:pPr marL="0" lvl="2" indent="0"/>
            <a:r>
              <a:rPr lang="en-GB" sz="2400" dirty="0" smtClean="0"/>
              <a:t>Prospects for inflation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5.6</a:t>
            </a:r>
            <a:r>
              <a:rPr lang="en-GB" dirty="0"/>
              <a:t>  </a:t>
            </a:r>
            <a:r>
              <a:rPr lang="en-GB" dirty="0">
                <a:solidFill>
                  <a:schemeClr val="tx1"/>
                </a:solidFill>
              </a:rPr>
              <a:t>Household saving ratio</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3" name="Text Placeholder 2"/>
          <p:cNvSpPr>
            <a:spLocks noGrp="1"/>
          </p:cNvSpPr>
          <p:nvPr>
            <p:ph type="body" sz="quarter" idx="16"/>
          </p:nvPr>
        </p:nvSpPr>
        <p:spPr/>
        <p:txBody>
          <a:bodyPr/>
          <a:lstStyle/>
          <a:p>
            <a:r>
              <a:rPr lang="en-GB" dirty="0"/>
              <a:t>Sources:  ONS and Bank calculations.</a:t>
            </a:r>
          </a:p>
          <a:p>
            <a:r>
              <a:rPr lang="en-GB" dirty="0"/>
              <a:t> </a:t>
            </a:r>
          </a:p>
          <a:p>
            <a:r>
              <a:rPr lang="en-GB" dirty="0"/>
              <a:t>(a)	Calendar-year average.  Percentage of total available household resources</a:t>
            </a:r>
            <a:r>
              <a:rPr lang="en-GB" dirty="0" smtClean="0"/>
              <a:t>.</a:t>
            </a:r>
            <a:endParaRPr lang="en-GB" dirty="0"/>
          </a:p>
        </p:txBody>
      </p:sp>
      <p:pic>
        <p:nvPicPr>
          <p:cNvPr id="5122" name="Picture 2" descr="C:\Users\490482\Desktop\PNGs\Chart 5.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000" y="936000"/>
            <a:ext cx="5391313" cy="5069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76936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5.7</a:t>
            </a:r>
            <a:r>
              <a:rPr lang="en-GB" dirty="0"/>
              <a:t>  </a:t>
            </a:r>
            <a:r>
              <a:rPr lang="en-GB" dirty="0">
                <a:solidFill>
                  <a:schemeClr val="tx1"/>
                </a:solidFill>
              </a:rPr>
              <a:t>Productivity</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3" name="Text Placeholder 2"/>
          <p:cNvSpPr>
            <a:spLocks noGrp="1"/>
          </p:cNvSpPr>
          <p:nvPr>
            <p:ph type="body" sz="quarter" idx="16"/>
          </p:nvPr>
        </p:nvSpPr>
        <p:spPr/>
        <p:txBody>
          <a:bodyPr/>
          <a:lstStyle/>
          <a:p>
            <a:r>
              <a:rPr lang="en-GB" dirty="0"/>
              <a:t>Sources:  ONS and Bank calculations.</a:t>
            </a:r>
          </a:p>
          <a:p>
            <a:r>
              <a:rPr lang="en-GB" dirty="0"/>
              <a:t> </a:t>
            </a:r>
          </a:p>
          <a:p>
            <a:r>
              <a:rPr lang="en-GB" dirty="0"/>
              <a:t>(a)	Calendar-year growth rates.  GDP per hour worked.  GDP is at market prices and projections are based on the mode of the MPC’s </a:t>
            </a:r>
            <a:r>
              <a:rPr lang="en-GB" dirty="0" err="1"/>
              <a:t>backcast</a:t>
            </a:r>
            <a:r>
              <a:rPr lang="en-GB" dirty="0"/>
              <a:t>.  Hours worked have been adjusted for expected revisions to the ONS population estimates to incorporate the latest data on net migration</a:t>
            </a:r>
            <a:r>
              <a:rPr lang="en-GB" dirty="0" smtClean="0"/>
              <a:t>.</a:t>
            </a:r>
            <a:endParaRPr lang="en-GB" dirty="0"/>
          </a:p>
        </p:txBody>
      </p:sp>
      <p:pic>
        <p:nvPicPr>
          <p:cNvPr id="6146" name="Picture 2" descr="C:\Users\490482\Desktop\PNGs\Chart 5.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000" y="936000"/>
            <a:ext cx="5357785" cy="5069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94767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5.8</a:t>
            </a:r>
            <a:r>
              <a:rPr lang="en-GB" dirty="0"/>
              <a:t>  </a:t>
            </a:r>
            <a:r>
              <a:rPr lang="en-GB" dirty="0">
                <a:solidFill>
                  <a:schemeClr val="tx1"/>
                </a:solidFill>
              </a:rPr>
              <a:t>Unit labour costs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3" name="Text Placeholder 2"/>
          <p:cNvSpPr>
            <a:spLocks noGrp="1"/>
          </p:cNvSpPr>
          <p:nvPr>
            <p:ph type="body" sz="quarter" idx="16"/>
          </p:nvPr>
        </p:nvSpPr>
        <p:spPr/>
        <p:txBody>
          <a:bodyPr/>
          <a:lstStyle/>
          <a:p>
            <a:r>
              <a:rPr lang="en-GB" dirty="0"/>
              <a:t>Sources:  ONS and Bank calculations.</a:t>
            </a:r>
          </a:p>
          <a:p>
            <a:r>
              <a:rPr lang="en-GB" dirty="0"/>
              <a:t> </a:t>
            </a:r>
          </a:p>
          <a:p>
            <a:r>
              <a:rPr lang="en-GB" dirty="0"/>
              <a:t>(a)	Whole-economy total labour costs divided by GDP at market prices, based on the mode of the MPC’s GDP </a:t>
            </a:r>
            <a:r>
              <a:rPr lang="en-GB" dirty="0" err="1"/>
              <a:t>backcast</a:t>
            </a:r>
            <a:r>
              <a:rPr lang="en-GB" dirty="0"/>
              <a:t>.  Total labour costs comprise compensation of employees and the labour share multiplied by mixed income.  The chart shows data to 2015 Q1 and projections for four-quarter growth in Q4 thereafter</a:t>
            </a:r>
            <a:r>
              <a:rPr lang="en-GB" dirty="0" smtClean="0"/>
              <a:t>.</a:t>
            </a:r>
            <a:endParaRPr lang="en-GB" dirty="0"/>
          </a:p>
        </p:txBody>
      </p:sp>
      <p:pic>
        <p:nvPicPr>
          <p:cNvPr id="7170" name="Picture 2" descr="C:\Users\490482\Desktop\PNGs\Chart 5.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000" y="936000"/>
            <a:ext cx="5344374" cy="5069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05909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5.E</a:t>
            </a:r>
            <a:r>
              <a:rPr lang="en-GB" dirty="0"/>
              <a:t>  </a:t>
            </a:r>
            <a:r>
              <a:rPr lang="en-GB" dirty="0">
                <a:solidFill>
                  <a:schemeClr val="tx1"/>
                </a:solidFill>
              </a:rPr>
              <a:t>Calendar-year GDP growth rates of the modal, median and mean paths</a:t>
            </a:r>
            <a:r>
              <a:rPr lang="en-GB" baseline="30000" dirty="0">
                <a:solidFill>
                  <a:schemeClr val="tx1"/>
                </a:solidFill>
              </a:rPr>
              <a:t>(a)</a:t>
            </a:r>
          </a:p>
        </p:txBody>
      </p:sp>
      <p:sp>
        <p:nvSpPr>
          <p:cNvPr id="3" name="Text Placeholder 2"/>
          <p:cNvSpPr>
            <a:spLocks noGrp="1"/>
          </p:cNvSpPr>
          <p:nvPr>
            <p:ph type="body" sz="quarter" idx="16"/>
          </p:nvPr>
        </p:nvSpPr>
        <p:spPr/>
        <p:txBody>
          <a:bodyPr/>
          <a:lstStyle/>
          <a:p>
            <a:r>
              <a:rPr lang="en-GB" dirty="0"/>
              <a:t>(a)	The table shows the projections for calendar-year growth of real GDP consistent with the modal, median and mean projections for four-quarter growth of real GDP implied by the fan chart.  Where growth rates depend in part on the MPC’s </a:t>
            </a:r>
            <a:r>
              <a:rPr lang="en-GB" dirty="0" err="1"/>
              <a:t>backcast</a:t>
            </a:r>
            <a:r>
              <a:rPr lang="en-GB" dirty="0"/>
              <a:t>, revisions to quarterly growth are assumed to be independent of the revisions to previous quarters.  The numbers in parentheses show the corresponding projections in the May </a:t>
            </a:r>
            <a:r>
              <a:rPr lang="en-GB" i="1" dirty="0"/>
              <a:t>Inflation Report</a:t>
            </a:r>
            <a:r>
              <a:rPr lang="en-GB" dirty="0"/>
              <a:t>.  The August and May projections have been conditioned on market interest rates, and the assumption that the stock of purchased assets financed by the issuance of central bank reserves remains at £375 billion throughout the forecast period.</a:t>
            </a:r>
          </a:p>
          <a:p>
            <a:r>
              <a:rPr lang="en-GB" dirty="0"/>
              <a:t>(b)	The anticipated revisions to recent estimates of quarterly GDP growth has implications for calendar-year growth in 2015.  Without the anticipated revisions to past GDP growth, the modal path of the Committee’s August projections would imply calendar-year growth of 2.6% in 2015 rather than 2.8%.</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825" y="1800000"/>
            <a:ext cx="8134350"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5814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5.F</a:t>
            </a:r>
            <a:r>
              <a:rPr lang="en-GB" dirty="0"/>
              <a:t>  </a:t>
            </a:r>
            <a:r>
              <a:rPr lang="en-GB" dirty="0">
                <a:solidFill>
                  <a:schemeClr val="tx1"/>
                </a:solidFill>
              </a:rPr>
              <a:t>Q4 CPI </a:t>
            </a:r>
            <a:r>
              <a:rPr lang="en-GB" dirty="0" smtClean="0">
                <a:solidFill>
                  <a:schemeClr val="tx1"/>
                </a:solidFill>
              </a:rPr>
              <a:t>inflation</a:t>
            </a:r>
            <a:endParaRPr lang="en-GB" dirty="0">
              <a:solidFill>
                <a:schemeClr val="tx1"/>
              </a:solidFill>
            </a:endParaRPr>
          </a:p>
        </p:txBody>
      </p:sp>
      <p:sp>
        <p:nvSpPr>
          <p:cNvPr id="3" name="Text Placeholder 2"/>
          <p:cNvSpPr>
            <a:spLocks noGrp="1"/>
          </p:cNvSpPr>
          <p:nvPr>
            <p:ph type="body" sz="quarter" idx="16"/>
          </p:nvPr>
        </p:nvSpPr>
        <p:spPr/>
        <p:txBody>
          <a:bodyPr/>
          <a:lstStyle/>
          <a:p>
            <a:pPr lvl="3"/>
            <a:r>
              <a:rPr lang="en-GB" dirty="0"/>
              <a:t>The table shows projections for Q4 four-quarter CPI inflation.  The numbers in parentheses show the corresponding projections in the May </a:t>
            </a:r>
            <a:r>
              <a:rPr lang="en-GB" i="1" dirty="0"/>
              <a:t>Inflation Report</a:t>
            </a:r>
            <a:r>
              <a:rPr lang="en-GB" dirty="0"/>
              <a:t>.  The August and May projections have been conditioned on market interest rates, and the assumption that the stock of purchased assets financed by the issuance of central bank reserves remains at £375 </a:t>
            </a:r>
            <a:r>
              <a:rPr lang="en-GB" dirty="0" smtClean="0"/>
              <a:t>billion throughout </a:t>
            </a:r>
            <a:r>
              <a:rPr lang="en-GB" dirty="0"/>
              <a:t>the forecast period</a:t>
            </a:r>
            <a:r>
              <a:rPr lang="en-GB" dirty="0" smtClean="0"/>
              <a:t>.</a:t>
            </a:r>
            <a:endParaRPr lang="en-GB"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000" y="1800000"/>
            <a:ext cx="8105775" cy="179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43139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5.9</a:t>
            </a:r>
            <a:r>
              <a:rPr lang="en-GB" dirty="0"/>
              <a:t>  </a:t>
            </a:r>
            <a:r>
              <a:rPr lang="en-GB" dirty="0">
                <a:solidFill>
                  <a:schemeClr val="tx1"/>
                </a:solidFill>
              </a:rPr>
              <a:t>Projected probabilities of GDP growth in 2017 Q3 (central 90% of the distribution)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3" name="Text Placeholder 2"/>
          <p:cNvSpPr>
            <a:spLocks noGrp="1"/>
          </p:cNvSpPr>
          <p:nvPr>
            <p:ph type="body" sz="quarter" idx="16"/>
          </p:nvPr>
        </p:nvSpPr>
        <p:spPr/>
        <p:txBody>
          <a:bodyPr/>
          <a:lstStyle/>
          <a:p>
            <a:r>
              <a:rPr lang="en-GB" dirty="0"/>
              <a:t>(a)	</a:t>
            </a:r>
            <a:r>
              <a:rPr lang="en-GB" b="1" dirty="0"/>
              <a:t>Chart 5.9</a:t>
            </a:r>
            <a:r>
              <a:rPr lang="en-GB" dirty="0"/>
              <a:t> represents the cross-section of the GDP growth fan chart in 2017 Q3 for the market interest rate projection.  It has been conditioned on the assumption that the stock of purchased assets remains at £375 billion throughout the forecast period.  The coloured bands in </a:t>
            </a:r>
            <a:r>
              <a:rPr lang="en-GB" b="1" dirty="0"/>
              <a:t>Chart 5.9</a:t>
            </a:r>
            <a:r>
              <a:rPr lang="en-GB" dirty="0"/>
              <a:t> have a similar interpretation to those on the fan charts.  Like the fan charts, they portray the central 90% of the probability distribution.  The grey outline represents the corresponding cross-section of the May 2015 </a:t>
            </a:r>
            <a:r>
              <a:rPr lang="en-GB" i="1" dirty="0"/>
              <a:t>Inflation Report</a:t>
            </a:r>
            <a:r>
              <a:rPr lang="en-GB" dirty="0"/>
              <a:t> fan chart, which was conditioned on market interest rates and the same assumption about the stock of purchased assets financed by the issuance of central bank reserves.</a:t>
            </a:r>
          </a:p>
          <a:p>
            <a:r>
              <a:rPr lang="en-GB" dirty="0"/>
              <a:t>(b)	Average probability within each band;  the figures on the y-axis indicate the probability of growth being within ±0.05 percentage points of any given growth rate, specified to one decimal place</a:t>
            </a:r>
            <a:r>
              <a:rPr lang="en-GB" dirty="0" smtClean="0"/>
              <a:t>.</a:t>
            </a:r>
            <a:endParaRPr lang="en-GB" dirty="0"/>
          </a:p>
        </p:txBody>
      </p:sp>
      <p:pic>
        <p:nvPicPr>
          <p:cNvPr id="8194" name="Picture 2" descr="C:\Users\490482\Desktop\PNGs\Chart 5.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000" y="1152000"/>
            <a:ext cx="5330963" cy="44927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2984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5.10</a:t>
            </a:r>
            <a:r>
              <a:rPr lang="en-GB" dirty="0"/>
              <a:t>  </a:t>
            </a:r>
            <a:r>
              <a:rPr lang="en-GB" dirty="0">
                <a:solidFill>
                  <a:schemeClr val="tx1"/>
                </a:solidFill>
              </a:rPr>
              <a:t>Unemployment projection based on market interest rate expectations and £375billion purchased assets</a:t>
            </a:r>
          </a:p>
        </p:txBody>
      </p:sp>
      <p:sp>
        <p:nvSpPr>
          <p:cNvPr id="3" name="Text Placeholder 2"/>
          <p:cNvSpPr>
            <a:spLocks noGrp="1"/>
          </p:cNvSpPr>
          <p:nvPr>
            <p:ph type="body" sz="quarter" idx="16"/>
          </p:nvPr>
        </p:nvSpPr>
        <p:spPr/>
        <p:txBody>
          <a:bodyPr/>
          <a:lstStyle/>
          <a:p>
            <a:pPr lvl="3"/>
            <a:r>
              <a:rPr lang="en-GB" dirty="0"/>
              <a:t>The fan chart depicts the probability of various outcomes for LFS unemployment.  It has been conditioned on the assumption that the stock of purchased assets financed by the issuance of central bank reserves remains at £375 billion throughout the forecast period.  The coloured bands have the same interpretation as in </a:t>
            </a:r>
            <a:r>
              <a:rPr lang="en-GB" b="1" dirty="0"/>
              <a:t>Chart 5.2</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2015 Q2, a quarter earlier than the fan for CPI inflation.  That is because Q2 is a staff projection for the unemployment rate, based in part on data for April and May.  The unemployment rate was 5.6% in the three months to May, and is projected to be 5.6% in Q2 as a whole.  In the later part of the forecast period, a significant proportion of this distribution lies below Bank staff’s current estimate of the long-term equilibrium unemployment rate.  There is therefore uncertainty about the precise calibration of this fan chart</a:t>
            </a:r>
            <a:r>
              <a:rPr lang="en-GB" dirty="0" smtClean="0"/>
              <a:t>.</a:t>
            </a:r>
            <a:endParaRPr lang="en-GB" dirty="0"/>
          </a:p>
        </p:txBody>
      </p:sp>
      <p:pic>
        <p:nvPicPr>
          <p:cNvPr id="9218" name="Picture 2" descr="C:\Users\490482\Desktop\PNGs\Chart 5.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000" y="1152000"/>
            <a:ext cx="5344374" cy="4432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80457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5.11</a:t>
            </a:r>
            <a:r>
              <a:rPr lang="en-GB" dirty="0"/>
              <a:t>  </a:t>
            </a:r>
            <a:r>
              <a:rPr lang="en-GB" dirty="0">
                <a:solidFill>
                  <a:schemeClr val="tx1"/>
                </a:solidFill>
              </a:rPr>
              <a:t>Projected probabilities of CPI inflation in 2016 Q3 (central 90% of the distribution)</a:t>
            </a:r>
            <a:r>
              <a:rPr lang="en-GB" baseline="30000" dirty="0">
                <a:solidFill>
                  <a:schemeClr val="tx1"/>
                </a:solidFill>
              </a:rPr>
              <a:t>(a)</a:t>
            </a:r>
          </a:p>
        </p:txBody>
      </p:sp>
      <p:sp>
        <p:nvSpPr>
          <p:cNvPr id="3" name="Text Placeholder 2"/>
          <p:cNvSpPr>
            <a:spLocks noGrp="1"/>
          </p:cNvSpPr>
          <p:nvPr>
            <p:ph type="body" sz="quarter" idx="16"/>
          </p:nvPr>
        </p:nvSpPr>
        <p:spPr/>
        <p:txBody>
          <a:bodyPr/>
          <a:lstStyle/>
          <a:p>
            <a:r>
              <a:rPr lang="en-GB" dirty="0"/>
              <a:t>(a)	</a:t>
            </a:r>
            <a:r>
              <a:rPr lang="en-GB" b="1" dirty="0"/>
              <a:t>Chart 5.11</a:t>
            </a:r>
            <a:r>
              <a:rPr lang="en-GB" dirty="0"/>
              <a:t> represents the cross-section of the CPI inflation fan chart in 2016 Q3 for the market interest rate projection.  It has been conditioned on the assumption that the stock of purchased assets remains at £375 billion throughout the forecast period.  The coloured bands in </a:t>
            </a:r>
            <a:r>
              <a:rPr lang="en-GB" b="1" dirty="0"/>
              <a:t>Chart 5.11</a:t>
            </a:r>
            <a:r>
              <a:rPr lang="en-GB" dirty="0"/>
              <a:t> have a similar interpretation to those on the fan charts.  Like the fan charts, they portray the central 90% of the probability distribution.  The grey outline represents the corresponding cross-section of the May 2015 </a:t>
            </a:r>
            <a:r>
              <a:rPr lang="en-GB" i="1" dirty="0"/>
              <a:t>Inflation Report</a:t>
            </a:r>
            <a:r>
              <a:rPr lang="en-GB" dirty="0"/>
              <a:t> fan chart, which was conditioned on market interest rates and the same assumption about the stock of purchased assets.</a:t>
            </a:r>
          </a:p>
          <a:p>
            <a:r>
              <a:rPr lang="en-GB" dirty="0"/>
              <a:t>(b)	Average probability within each band;  the figures on the y-axis indicate the probability of inflation being within ±0.05 percentage points of any given inflation rate, specified to one decimal place</a:t>
            </a:r>
            <a:r>
              <a:rPr lang="en-GB" dirty="0" smtClean="0"/>
              <a:t>.</a:t>
            </a:r>
            <a:endParaRPr lang="en-GB" dirty="0"/>
          </a:p>
        </p:txBody>
      </p:sp>
      <p:pic>
        <p:nvPicPr>
          <p:cNvPr id="10242" name="Picture 2" descr="C:\Users\490482\Desktop\PNGs\Chart 5.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000" y="1152000"/>
            <a:ext cx="5344374" cy="4512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88181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5.12</a:t>
            </a:r>
            <a:r>
              <a:rPr lang="en-GB" dirty="0"/>
              <a:t>  </a:t>
            </a:r>
            <a:r>
              <a:rPr lang="en-GB" dirty="0">
                <a:solidFill>
                  <a:schemeClr val="tx1"/>
                </a:solidFill>
              </a:rPr>
              <a:t>GDP projection based on constant nominal interest rates at </a:t>
            </a:r>
            <a:r>
              <a:rPr lang="en-GB" dirty="0" smtClean="0">
                <a:solidFill>
                  <a:schemeClr val="tx1"/>
                </a:solidFill>
              </a:rPr>
              <a:t>0.5% </a:t>
            </a:r>
            <a:r>
              <a:rPr lang="en-GB" dirty="0">
                <a:solidFill>
                  <a:schemeClr val="tx1"/>
                </a:solidFill>
              </a:rPr>
              <a:t>and </a:t>
            </a:r>
            <a:r>
              <a:rPr lang="en-GB" dirty="0" smtClean="0">
                <a:solidFill>
                  <a:schemeClr val="tx1"/>
                </a:solidFill>
              </a:rPr>
              <a:t>£375</a:t>
            </a:r>
            <a:r>
              <a:rPr lang="en-GB" dirty="0">
                <a:solidFill>
                  <a:schemeClr val="tx1"/>
                </a:solidFill>
              </a:rPr>
              <a:t> billion purchased assets</a:t>
            </a:r>
          </a:p>
        </p:txBody>
      </p:sp>
      <p:sp>
        <p:nvSpPr>
          <p:cNvPr id="3" name="Text Placeholder 2"/>
          <p:cNvSpPr>
            <a:spLocks noGrp="1"/>
          </p:cNvSpPr>
          <p:nvPr>
            <p:ph type="body" sz="quarter" idx="16"/>
          </p:nvPr>
        </p:nvSpPr>
        <p:spPr/>
        <p:txBody>
          <a:bodyPr/>
          <a:lstStyle/>
          <a:p>
            <a:r>
              <a:rPr lang="en-GB" dirty="0"/>
              <a:t>See footnote to </a:t>
            </a:r>
            <a:r>
              <a:rPr lang="en-GB" b="1" dirty="0"/>
              <a:t>Chart 5.1</a:t>
            </a:r>
            <a:r>
              <a:rPr lang="en-GB" dirty="0" smtClean="0"/>
              <a:t>.</a:t>
            </a:r>
            <a:endParaRPr lang="en-GB" dirty="0"/>
          </a:p>
        </p:txBody>
      </p:sp>
      <p:pic>
        <p:nvPicPr>
          <p:cNvPr id="1026" name="Picture 2" descr="C:\Users\490482\Desktop\PNGs\Chart 5.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000" y="1152000"/>
            <a:ext cx="5351080"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47887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5.13</a:t>
            </a:r>
            <a:r>
              <a:rPr lang="en-GB" dirty="0"/>
              <a:t>  </a:t>
            </a:r>
            <a:r>
              <a:rPr lang="en-GB" dirty="0">
                <a:solidFill>
                  <a:schemeClr val="tx1"/>
                </a:solidFill>
              </a:rPr>
              <a:t>CPI inflation projection based on constant nominal interest rates at </a:t>
            </a:r>
            <a:r>
              <a:rPr lang="en-GB" dirty="0" smtClean="0">
                <a:solidFill>
                  <a:schemeClr val="tx1"/>
                </a:solidFill>
              </a:rPr>
              <a:t>0.5% </a:t>
            </a:r>
            <a:r>
              <a:rPr lang="en-GB" dirty="0">
                <a:solidFill>
                  <a:schemeClr val="tx1"/>
                </a:solidFill>
              </a:rPr>
              <a:t>and </a:t>
            </a:r>
            <a:r>
              <a:rPr lang="en-GB" dirty="0" smtClean="0">
                <a:solidFill>
                  <a:schemeClr val="tx1"/>
                </a:solidFill>
              </a:rPr>
              <a:t>£375</a:t>
            </a:r>
            <a:r>
              <a:rPr lang="en-GB" dirty="0">
                <a:solidFill>
                  <a:schemeClr val="tx1"/>
                </a:solidFill>
              </a:rPr>
              <a:t> billion purchased </a:t>
            </a:r>
            <a:r>
              <a:rPr lang="en-GB" dirty="0" smtClean="0">
                <a:solidFill>
                  <a:schemeClr val="tx1"/>
                </a:solidFill>
              </a:rPr>
              <a:t>assets</a:t>
            </a:r>
            <a:endParaRPr lang="en-GB" dirty="0">
              <a:solidFill>
                <a:schemeClr val="tx1"/>
              </a:solidFill>
            </a:endParaRPr>
          </a:p>
        </p:txBody>
      </p:sp>
      <p:sp>
        <p:nvSpPr>
          <p:cNvPr id="3" name="Text Placeholder 2"/>
          <p:cNvSpPr>
            <a:spLocks noGrp="1"/>
          </p:cNvSpPr>
          <p:nvPr>
            <p:ph type="body" sz="quarter" idx="16"/>
          </p:nvPr>
        </p:nvSpPr>
        <p:spPr/>
        <p:txBody>
          <a:bodyPr/>
          <a:lstStyle/>
          <a:p>
            <a:r>
              <a:rPr lang="en-GB" dirty="0"/>
              <a:t>See footnote to </a:t>
            </a:r>
            <a:r>
              <a:rPr lang="en-GB" b="1" dirty="0"/>
              <a:t>Chart 5.2</a:t>
            </a:r>
            <a:r>
              <a:rPr lang="en-GB" b="1" dirty="0" smtClean="0"/>
              <a:t>.</a:t>
            </a:r>
            <a:endParaRPr lang="en-GB" b="1" dirty="0"/>
          </a:p>
        </p:txBody>
      </p:sp>
      <p:pic>
        <p:nvPicPr>
          <p:cNvPr id="2050" name="Picture 2" descr="C:\Users\490482\Desktop\PNGs\Chart 5.1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000" y="1152000"/>
            <a:ext cx="5377902"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391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smtClean="0"/>
              <a:t>Table 5.A</a:t>
            </a:r>
            <a:r>
              <a:rPr lang="en-GB" dirty="0" smtClean="0"/>
              <a:t>  </a:t>
            </a:r>
            <a:r>
              <a:rPr lang="en-GB" dirty="0" smtClean="0">
                <a:solidFill>
                  <a:schemeClr val="tx1"/>
                </a:solidFill>
              </a:rPr>
              <a:t>Conditioning path for Bank Rate implied by forward market interest rates</a:t>
            </a:r>
            <a:r>
              <a:rPr lang="en-GB" baseline="30000" dirty="0" smtClean="0">
                <a:solidFill>
                  <a:schemeClr val="tx1"/>
                </a:solidFill>
              </a:rPr>
              <a:t>(a)</a:t>
            </a:r>
            <a:endParaRPr lang="en-GB" baseline="30000" dirty="0">
              <a:solidFill>
                <a:schemeClr val="tx1"/>
              </a:solidFill>
            </a:endParaRPr>
          </a:p>
        </p:txBody>
      </p:sp>
      <p:sp>
        <p:nvSpPr>
          <p:cNvPr id="3" name="Text Placeholder 2"/>
          <p:cNvSpPr>
            <a:spLocks noGrp="1"/>
          </p:cNvSpPr>
          <p:nvPr>
            <p:ph type="body" sz="quarter" idx="16"/>
          </p:nvPr>
        </p:nvSpPr>
        <p:spPr/>
        <p:txBody>
          <a:bodyPr/>
          <a:lstStyle/>
          <a:p>
            <a:r>
              <a:rPr lang="en-GB" dirty="0"/>
              <a:t>(a)	The data are fifteen working day averages of one-day forward rates to 29 July 2015 and 7 May 2015 respectively.  The curve is based on overnight index swap rates.</a:t>
            </a:r>
          </a:p>
          <a:p>
            <a:r>
              <a:rPr lang="en-GB" dirty="0"/>
              <a:t>(b)	August figure for 2015 Q3 is an average of realised spot rates to 29 July 2015, and forward rates thereafter</a:t>
            </a:r>
            <a:r>
              <a:rPr lang="en-GB" dirty="0" smtClean="0"/>
              <a:t>.</a:t>
            </a:r>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000" y="1800000"/>
            <a:ext cx="8306753" cy="2127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95639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Other forecasters’ expectations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1</a:t>
            </a:r>
            <a:r>
              <a:rPr lang="en-GB" dirty="0"/>
              <a:t>  </a:t>
            </a:r>
            <a:r>
              <a:rPr lang="en-GB" dirty="0">
                <a:solidFill>
                  <a:schemeClr val="tx1"/>
                </a:solidFill>
              </a:rPr>
              <a:t>Averages of other forecasters’ central projections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3" name="Text Placeholder 2"/>
          <p:cNvSpPr>
            <a:spLocks noGrp="1"/>
          </p:cNvSpPr>
          <p:nvPr>
            <p:ph type="body" sz="quarter" idx="16"/>
          </p:nvPr>
        </p:nvSpPr>
        <p:spPr/>
        <p:txBody>
          <a:bodyPr/>
          <a:lstStyle/>
          <a:p>
            <a:r>
              <a:rPr lang="en-GB" dirty="0"/>
              <a:t>Source:  Projections of outside forecasters as of 21 July 2015.</a:t>
            </a:r>
          </a:p>
          <a:p>
            <a:r>
              <a:rPr lang="en-GB" dirty="0"/>
              <a:t> </a:t>
            </a:r>
          </a:p>
          <a:p>
            <a:r>
              <a:rPr lang="en-GB" dirty="0"/>
              <a:t>(a)	For 2016 Q3, there were 23 forecasts for CPI inflation, GDP growth and Bank Rate, 22 for the unemployment rate, 13 for the stock of asset purchases and 11 for the sterling ERI.  </a:t>
            </a:r>
            <a:r>
              <a:rPr lang="en-GB" dirty="0" smtClean="0"/>
              <a:t>For </a:t>
            </a:r>
            <a:r>
              <a:rPr lang="en-GB" dirty="0"/>
              <a:t>both 2017 Q3 and 2018 Q3, there were 19 forecasts for CPI inflation, GDP growth and Bank Rate, 18 for the unemployment rate, 11 for the stock of asset purchases and 9 for </a:t>
            </a:r>
            <a:r>
              <a:rPr lang="en-GB" dirty="0" smtClean="0"/>
              <a:t>the </a:t>
            </a:r>
            <a:r>
              <a:rPr lang="en-GB" dirty="0"/>
              <a:t>sterling ERI.</a:t>
            </a:r>
          </a:p>
          <a:p>
            <a:r>
              <a:rPr lang="en-GB" dirty="0"/>
              <a:t>(b)	Twelve-month rate.</a:t>
            </a:r>
          </a:p>
          <a:p>
            <a:r>
              <a:rPr lang="en-GB" dirty="0"/>
              <a:t>(c)	Four-quarter percentage change.</a:t>
            </a:r>
          </a:p>
          <a:p>
            <a:r>
              <a:rPr lang="en-GB" dirty="0"/>
              <a:t>(d)	Original purchase value.  Purchased via the creation of central bank reserves.</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000" y="1800000"/>
            <a:ext cx="8096250" cy="270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12037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A</a:t>
            </a:r>
            <a:r>
              <a:rPr lang="en-GB" dirty="0"/>
              <a:t>  Most external forecasters expect higher inflation than the MPC in one year’s time</a:t>
            </a:r>
          </a:p>
          <a:p>
            <a:pPr lvl="2"/>
            <a:r>
              <a:rPr lang="en-GB" dirty="0"/>
              <a:t>Forecasters’ central projections of CPI inflation</a:t>
            </a:r>
          </a:p>
        </p:txBody>
      </p:sp>
      <p:sp>
        <p:nvSpPr>
          <p:cNvPr id="3" name="Text Placeholder 2"/>
          <p:cNvSpPr>
            <a:spLocks noGrp="1"/>
          </p:cNvSpPr>
          <p:nvPr>
            <p:ph type="body" sz="quarter" idx="16"/>
          </p:nvPr>
        </p:nvSpPr>
        <p:spPr/>
        <p:txBody>
          <a:bodyPr/>
          <a:lstStyle/>
          <a:p>
            <a:r>
              <a:rPr lang="en-GB" dirty="0"/>
              <a:t>Source:  Projections of outside forecasters as of 21 July 2015</a:t>
            </a:r>
            <a:r>
              <a:rPr lang="en-GB" dirty="0" smtClean="0"/>
              <a:t>.</a:t>
            </a:r>
            <a:endParaRPr lang="en-GB" dirty="0"/>
          </a:p>
        </p:txBody>
      </p:sp>
      <p:pic>
        <p:nvPicPr>
          <p:cNvPr id="12290" name="Picture 2" descr="C:\Users\490482\Desktop\PNGs\OFE Box (Cht 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000" y="1512000"/>
            <a:ext cx="5330963"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61638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B</a:t>
            </a:r>
            <a:r>
              <a:rPr lang="en-GB" dirty="0"/>
              <a:t>  Even probability of above or below-target inflation three years ahead</a:t>
            </a:r>
          </a:p>
          <a:p>
            <a:pPr lvl="2"/>
            <a:r>
              <a:rPr lang="en-GB" dirty="0"/>
              <a:t>Average probability of above-target CPI </a:t>
            </a:r>
            <a:r>
              <a:rPr lang="en-GB" dirty="0" smtClean="0"/>
              <a:t>inflation</a:t>
            </a:r>
            <a:endParaRPr lang="en-GB" dirty="0"/>
          </a:p>
        </p:txBody>
      </p:sp>
      <p:sp>
        <p:nvSpPr>
          <p:cNvPr id="3" name="Text Placeholder 2"/>
          <p:cNvSpPr>
            <a:spLocks noGrp="1"/>
          </p:cNvSpPr>
          <p:nvPr>
            <p:ph type="body" sz="quarter" idx="16"/>
          </p:nvPr>
        </p:nvSpPr>
        <p:spPr/>
        <p:txBody>
          <a:bodyPr/>
          <a:lstStyle/>
          <a:p>
            <a:r>
              <a:rPr lang="en-GB" dirty="0"/>
              <a:t>Source:  Projections of outside forecasters provided for </a:t>
            </a:r>
            <a:r>
              <a:rPr lang="en-GB" i="1" dirty="0"/>
              <a:t>Inflation Reports</a:t>
            </a:r>
            <a:r>
              <a:rPr lang="en-GB" dirty="0"/>
              <a:t> between February 2008 and August 2015</a:t>
            </a:r>
            <a:r>
              <a:rPr lang="en-GB" dirty="0" smtClean="0"/>
              <a:t>.</a:t>
            </a:r>
            <a:endParaRPr lang="en-GB" dirty="0"/>
          </a:p>
        </p:txBody>
      </p:sp>
      <p:pic>
        <p:nvPicPr>
          <p:cNvPr id="13314" name="Picture 2" descr="C:\Users\490482\Desktop\PNGs\OFE Box (Cht 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000" y="1512000"/>
            <a:ext cx="5485192"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80697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C</a:t>
            </a:r>
            <a:r>
              <a:rPr lang="en-GB" dirty="0"/>
              <a:t>  Increased weight on Bank Rate rising to 1% or more over the next year</a:t>
            </a:r>
          </a:p>
          <a:p>
            <a:pPr lvl="2"/>
            <a:r>
              <a:rPr lang="en-GB" dirty="0"/>
              <a:t>Average probability of Bank Rate outturns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a:t>Source:  Projections of outside forecasters provided for </a:t>
            </a:r>
            <a:r>
              <a:rPr lang="en-GB" i="1" dirty="0"/>
              <a:t>Inflation Reports</a:t>
            </a:r>
            <a:r>
              <a:rPr lang="en-GB" dirty="0"/>
              <a:t> in May </a:t>
            </a:r>
            <a:r>
              <a:rPr lang="en-GB" dirty="0" smtClean="0"/>
              <a:t>2015 and </a:t>
            </a:r>
            <a:r>
              <a:rPr lang="en-GB" dirty="0"/>
              <a:t>August 2015.</a:t>
            </a:r>
          </a:p>
          <a:p>
            <a:r>
              <a:rPr lang="en-GB" dirty="0"/>
              <a:t> </a:t>
            </a:r>
          </a:p>
          <a:p>
            <a:r>
              <a:rPr lang="en-GB" dirty="0"/>
              <a:t>(a)	Probabilities on the boundary of these ranges are included in the upper range, </a:t>
            </a:r>
            <a:r>
              <a:rPr lang="en-GB" dirty="0" err="1"/>
              <a:t>eg</a:t>
            </a:r>
            <a:r>
              <a:rPr lang="en-GB" dirty="0"/>
              <a:t> the probability of Bank Rate being 1.0% appears in the 1.0%–1.5% range</a:t>
            </a:r>
            <a:r>
              <a:rPr lang="en-GB" dirty="0" smtClean="0"/>
              <a:t>.</a:t>
            </a:r>
            <a:endParaRPr lang="en-GB" dirty="0"/>
          </a:p>
        </p:txBody>
      </p:sp>
      <p:pic>
        <p:nvPicPr>
          <p:cNvPr id="14338" name="Picture 2" descr="C:\Users\490482\Desktop\PNGs\OFE Box (Cht 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000" y="1512000"/>
            <a:ext cx="5411430" cy="4606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6749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a:t>
            </a:r>
            <a:r>
              <a:rPr lang="en-GB" dirty="0"/>
              <a:t>  </a:t>
            </a:r>
            <a:r>
              <a:rPr lang="en-GB" dirty="0">
                <a:solidFill>
                  <a:schemeClr val="tx1"/>
                </a:solidFill>
              </a:rPr>
              <a:t>GDP projection based on market interest rate expectations and £375 billion purchased </a:t>
            </a:r>
            <a:r>
              <a:rPr lang="en-GB" dirty="0" smtClean="0">
                <a:solidFill>
                  <a:schemeClr val="tx1"/>
                </a:solidFill>
              </a:rPr>
              <a:t>assets</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a:t>The fan chart depicts the probability of various outcomes for GDP growth.  It has been conditioned on the assumption that the stock of purchased assets financed by the issuance of central bank reserves remains at £375 billion throughout the forecast period.  To the left of the vertical dashed line, the distribution reflects the likelihood of revisions to the data over the past;  to the right, it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green areas on 30 occasions.  In any particular quarter of the forecast period, GDP growth is therefore expected to lie somewhere within the fan on 90 out of 100 occasions.  And on the remaining 10 out of 100 occasions GDP growth can fall anywhere outside the green area of the fan chart.  Over the forecast period, this has been depicted by the light grey background.  See the box on page 39 of the November 2007 </a:t>
            </a:r>
            <a:r>
              <a:rPr lang="en-GB" i="1" dirty="0"/>
              <a:t>Inflation Report </a:t>
            </a:r>
            <a:r>
              <a:rPr lang="en-GB" dirty="0"/>
              <a:t>for a fuller description of the fan chart and what it represents</a:t>
            </a:r>
            <a:r>
              <a:rPr lang="en-GB" dirty="0" smtClean="0"/>
              <a:t>.</a:t>
            </a:r>
            <a:endParaRPr lang="en-GB" dirty="0"/>
          </a:p>
        </p:txBody>
      </p:sp>
      <p:pic>
        <p:nvPicPr>
          <p:cNvPr id="1026" name="Picture 2" descr="C:\Users\490482\Desktop\PNGs\Chart 5.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000" y="1152000"/>
            <a:ext cx="5351080"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9734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100" y="226221"/>
            <a:ext cx="4003676" cy="882143"/>
          </a:xfrm>
        </p:spPr>
        <p:txBody>
          <a:bodyPr/>
          <a:lstStyle/>
          <a:p>
            <a:pPr lvl="1"/>
            <a:r>
              <a:rPr lang="en-GB" sz="2000" b="1" dirty="0"/>
              <a:t>Chart 5.2</a:t>
            </a:r>
            <a:r>
              <a:rPr lang="en-GB" sz="2000" dirty="0"/>
              <a:t>  </a:t>
            </a:r>
            <a:r>
              <a:rPr lang="en-GB" sz="2000" dirty="0">
                <a:solidFill>
                  <a:schemeClr val="tx1"/>
                </a:solidFill>
              </a:rPr>
              <a:t>CPI inflation projection based on market interest rate expectations and £375 billion purchased assets</a:t>
            </a:r>
          </a:p>
        </p:txBody>
      </p:sp>
      <p:sp>
        <p:nvSpPr>
          <p:cNvPr id="3" name="Text Placeholder 2"/>
          <p:cNvSpPr>
            <a:spLocks noGrp="1"/>
          </p:cNvSpPr>
          <p:nvPr>
            <p:ph type="body" sz="quarter" idx="16"/>
          </p:nvPr>
        </p:nvSpPr>
        <p:spPr/>
        <p:txBody>
          <a:bodyPr/>
          <a:lstStyle/>
          <a:p>
            <a:pPr lvl="3"/>
            <a:r>
              <a:rPr lang="en-GB" b="1" dirty="0"/>
              <a:t>Charts 5.2</a:t>
            </a:r>
            <a:r>
              <a:rPr lang="en-GB" dirty="0"/>
              <a:t> and </a:t>
            </a:r>
            <a:r>
              <a:rPr lang="en-GB" b="1" dirty="0"/>
              <a:t>5.3</a:t>
            </a:r>
            <a:r>
              <a:rPr lang="en-GB" dirty="0"/>
              <a:t> depict the probability of various outcomes for CPI inflation in the future.  They have been conditioned on the assumption that the stock of purchased assets financed by the issuance of central bank reserves remains at £375 billion throughout the forecast period.  If economic circumstances identical to today’s were to prevail on 100 occasions, the MPC’s best collective judgement is that inflation in any particular quarter would lie within the darkest central band on only 30 of those occasions.  The fan charts are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a:t>
            </a:r>
            <a:r>
              <a:rPr lang="en-GB" dirty="0"/>
              <a:t> for a fuller description of the fan chart and what it represents.</a:t>
            </a:r>
          </a:p>
        </p:txBody>
      </p:sp>
      <p:sp>
        <p:nvSpPr>
          <p:cNvPr id="4" name="Text Placeholder 1"/>
          <p:cNvSpPr txBox="1">
            <a:spLocks/>
          </p:cNvSpPr>
          <p:nvPr/>
        </p:nvSpPr>
        <p:spPr bwMode="auto">
          <a:xfrm>
            <a:off x="4587874" y="226800"/>
            <a:ext cx="4403725" cy="882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en-GB" sz="2000" b="1" dirty="0" smtClean="0"/>
              <a:t>Chart 5.3</a:t>
            </a:r>
            <a:r>
              <a:rPr lang="en-GB" sz="2000" dirty="0" smtClean="0"/>
              <a:t>  </a:t>
            </a:r>
            <a:r>
              <a:rPr lang="en-GB" sz="2000" dirty="0" smtClean="0">
                <a:solidFill>
                  <a:schemeClr val="tx1"/>
                </a:solidFill>
              </a:rPr>
              <a:t>CPI </a:t>
            </a:r>
            <a:r>
              <a:rPr lang="en-GB" sz="2000" dirty="0">
                <a:solidFill>
                  <a:schemeClr val="tx1"/>
                </a:solidFill>
              </a:rPr>
              <a:t>inflation projection in May based on market interest rate expectations and £375 billion purchased assets</a:t>
            </a:r>
          </a:p>
        </p:txBody>
      </p:sp>
      <p:pic>
        <p:nvPicPr>
          <p:cNvPr id="2050" name="Picture 2" descr="C:\Users\490482\Desktop\PNGs\Chart 5.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238" y="1728000"/>
            <a:ext cx="4023368" cy="339471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490482\Desktop\PNGs\Chart 5.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7874" y="1800000"/>
            <a:ext cx="4018339" cy="33142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3725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5.4</a:t>
            </a:r>
            <a:r>
              <a:rPr lang="en-GB" dirty="0"/>
              <a:t>  </a:t>
            </a:r>
            <a:r>
              <a:rPr lang="en-GB" dirty="0">
                <a:solidFill>
                  <a:schemeClr val="tx1"/>
                </a:solidFill>
              </a:rPr>
              <a:t>Inflation probabilities </a:t>
            </a:r>
            <a:r>
              <a:rPr lang="en-GB" dirty="0" smtClean="0">
                <a:solidFill>
                  <a:schemeClr val="tx1"/>
                </a:solidFill>
              </a:rPr>
              <a:t>relative </a:t>
            </a:r>
            <a:r>
              <a:rPr lang="en-GB" dirty="0">
                <a:solidFill>
                  <a:schemeClr val="tx1"/>
                </a:solidFill>
              </a:rPr>
              <a:t>to the </a:t>
            </a:r>
            <a:r>
              <a:rPr lang="en-GB" dirty="0" smtClean="0">
                <a:solidFill>
                  <a:schemeClr val="tx1"/>
                </a:solidFill>
              </a:rPr>
              <a:t>target</a:t>
            </a:r>
          </a:p>
        </p:txBody>
      </p:sp>
      <p:sp>
        <p:nvSpPr>
          <p:cNvPr id="3" name="Text Placeholder 2"/>
          <p:cNvSpPr>
            <a:spLocks noGrp="1"/>
          </p:cNvSpPr>
          <p:nvPr>
            <p:ph type="body" sz="quarter" idx="16"/>
          </p:nvPr>
        </p:nvSpPr>
        <p:spPr/>
        <p:txBody>
          <a:bodyPr/>
          <a:lstStyle/>
          <a:p>
            <a:pPr lvl="3"/>
            <a:r>
              <a:rPr lang="en-GB" dirty="0"/>
              <a:t>The August and May swathes in this chart are derived from the same distributions as </a:t>
            </a:r>
            <a:r>
              <a:rPr lang="en-GB" b="1" dirty="0"/>
              <a:t>Charts 5.2</a:t>
            </a:r>
            <a:r>
              <a:rPr lang="en-GB" dirty="0"/>
              <a:t> and </a:t>
            </a:r>
            <a:r>
              <a:rPr lang="en-GB" b="1" dirty="0"/>
              <a:t>5.3</a:t>
            </a:r>
            <a:r>
              <a:rPr lang="en-GB" dirty="0"/>
              <a:t> respectively.  They indicate the assessed probability of inflation relative to the target in each quarter of the forecast period.  The 5 percentage points width of the swathes reflects the fact that there is uncertainty about the precise probability in any given quarter, but they should not be interpreted as confidence intervals</a:t>
            </a:r>
            <a:r>
              <a:rPr lang="en-GB" dirty="0" smtClean="0"/>
              <a:t>.</a:t>
            </a:r>
            <a:endParaRPr lang="en-GB" dirty="0"/>
          </a:p>
        </p:txBody>
      </p:sp>
      <p:pic>
        <p:nvPicPr>
          <p:cNvPr id="3074" name="Picture 2" descr="C:\Users\490482\Desktop\PNGs\Chart 5.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000" y="1152000"/>
            <a:ext cx="5840589" cy="4828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2515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smtClean="0"/>
              <a:t>Table 5.B</a:t>
            </a:r>
            <a:r>
              <a:rPr lang="en-GB" dirty="0" smtClean="0"/>
              <a:t>  </a:t>
            </a:r>
            <a:r>
              <a:rPr lang="en-GB" dirty="0">
                <a:solidFill>
                  <a:schemeClr val="tx1"/>
                </a:solidFill>
              </a:rPr>
              <a:t>MPC key judgements</a:t>
            </a:r>
            <a:r>
              <a:rPr lang="en-GB" baseline="30000" dirty="0">
                <a:solidFill>
                  <a:schemeClr val="tx1"/>
                </a:solidFill>
              </a:rPr>
              <a:t>(a)(b)</a:t>
            </a:r>
          </a:p>
        </p:txBody>
      </p:sp>
      <p:sp>
        <p:nvSpPr>
          <p:cNvPr id="3" name="Text Placeholder 2"/>
          <p:cNvSpPr>
            <a:spLocks noGrp="1"/>
          </p:cNvSpPr>
          <p:nvPr>
            <p:ph type="body" sz="quarter" idx="16"/>
          </p:nvPr>
        </p:nvSpPr>
        <p:spPr>
          <a:xfrm>
            <a:off x="4829174" y="720000"/>
            <a:ext cx="3997533" cy="5957101"/>
          </a:xfrm>
        </p:spPr>
        <p:txBody>
          <a:bodyPr anchor="t" anchorCtr="0"/>
          <a:lstStyle/>
          <a:p>
            <a:pPr lvl="3"/>
            <a:r>
              <a:rPr lang="en-GB" dirty="0"/>
              <a:t>Sources:  Bank of England, BDRC Continental </a:t>
            </a:r>
            <a:r>
              <a:rPr lang="en-GB" i="1" dirty="0"/>
              <a:t>SME Finance Monitor</a:t>
            </a:r>
            <a:r>
              <a:rPr lang="en-GB" dirty="0"/>
              <a:t>, Bloomberg, </a:t>
            </a:r>
            <a:r>
              <a:rPr lang="en-GB" dirty="0" err="1"/>
              <a:t>BofA</a:t>
            </a:r>
            <a:r>
              <a:rPr lang="en-GB" dirty="0"/>
              <a:t> Merrill Lynch Global Research, used with permission, British Household Panel Survey, Department for Business, Innovation and Skills, Eurostat, IMF </a:t>
            </a:r>
            <a:r>
              <a:rPr lang="en-GB" i="1" dirty="0"/>
              <a:t>World Economic Outlook</a:t>
            </a:r>
            <a:r>
              <a:rPr lang="en-GB" dirty="0"/>
              <a:t> (</a:t>
            </a:r>
            <a:r>
              <a:rPr lang="en-GB" i="1" dirty="0"/>
              <a:t>WEO</a:t>
            </a:r>
            <a:r>
              <a:rPr lang="en-GB" dirty="0"/>
              <a:t>), ONS, US Bureau of Economic Analysis and Bank calculations.</a:t>
            </a:r>
          </a:p>
          <a:p>
            <a:r>
              <a:rPr lang="en-GB" dirty="0"/>
              <a:t> </a:t>
            </a:r>
          </a:p>
          <a:p>
            <a:r>
              <a:rPr lang="en-GB" dirty="0"/>
              <a:t>(a)	The MPC’s projections for GDP growth, CPI inflation and unemployment (as presented in the fan charts) are underpinned by four key judgements.  The mapping from the key judgements to individual variables is not precise, but the profiles in the table should be viewed as broadly consistent with the MPC’s key judgements.</a:t>
            </a:r>
          </a:p>
          <a:p>
            <a:r>
              <a:rPr lang="en-GB" dirty="0"/>
              <a:t>(b)	Figures show calendar-year growth rates unless otherwise stated.  Figures in parentheses show the corresponding projections in the May 2015 </a:t>
            </a:r>
            <a:r>
              <a:rPr lang="en-GB" i="1" dirty="0"/>
              <a:t>Inflation Report</a:t>
            </a:r>
            <a:r>
              <a:rPr lang="en-GB" dirty="0"/>
              <a:t>.</a:t>
            </a:r>
          </a:p>
          <a:p>
            <a:r>
              <a:rPr lang="en-GB" dirty="0"/>
              <a:t>(c)	Chained-volume measure.  Constructed using real GDP growth rates of </a:t>
            </a:r>
            <a:r>
              <a:rPr lang="en-GB" dirty="0" smtClean="0"/>
              <a:t>146</a:t>
            </a:r>
            <a:r>
              <a:rPr lang="en-GB" dirty="0"/>
              <a:t> countries weighted according to their shares in UK exports.</a:t>
            </a:r>
          </a:p>
          <a:p>
            <a:r>
              <a:rPr lang="en-GB" dirty="0"/>
              <a:t>(d)	Chained-volume measure.  Constructed using real GDP growth rates of </a:t>
            </a:r>
            <a:r>
              <a:rPr lang="en-GB" dirty="0" smtClean="0"/>
              <a:t>147</a:t>
            </a:r>
            <a:r>
              <a:rPr lang="en-GB" dirty="0"/>
              <a:t> countries weighted according to their shares in world GDP using the IMF’s purchasing power parity (PPP) weights.</a:t>
            </a:r>
          </a:p>
          <a:p>
            <a:r>
              <a:rPr lang="en-GB" dirty="0"/>
              <a:t>(e)	Chained-volume measure.</a:t>
            </a:r>
          </a:p>
          <a:p>
            <a:r>
              <a:rPr lang="en-GB" dirty="0"/>
              <a:t>(f)	Chained-volume measure.</a:t>
            </a:r>
          </a:p>
          <a:p>
            <a:r>
              <a:rPr lang="en-GB" dirty="0"/>
              <a:t>(g)	Level in Q4.  Percentage point spread over reference rates.  Based on a weighted average of household and corporate loan and deposit spreads over appropriate risk-free rates.  Indexed to equal zero in 2007 Q3.</a:t>
            </a:r>
          </a:p>
          <a:p>
            <a:r>
              <a:rPr lang="en-GB" dirty="0"/>
              <a:t>(h)	Based on the weighted average of spreads for households and large companies over 2003 and 2004 relative to the level in 2007 Q3.  Data used to construct the SME spread are not available for that period.  The period is chosen as broadly representative of one where spreads were neither unusually tight nor unusually loose.</a:t>
            </a:r>
          </a:p>
          <a:p>
            <a:r>
              <a:rPr lang="en-GB" dirty="0"/>
              <a:t>(</a:t>
            </a:r>
            <a:r>
              <a:rPr lang="en-GB" dirty="0" err="1"/>
              <a:t>i</a:t>
            </a:r>
            <a:r>
              <a:rPr lang="en-GB" dirty="0"/>
              <a:t>)	Calendar-year average.  Percentage of total available household resources.</a:t>
            </a:r>
          </a:p>
          <a:p>
            <a:r>
              <a:rPr lang="en-GB" dirty="0"/>
              <a:t>(j)	Calendar-year average.  Chained-volume business investment as a percentage of GDP.</a:t>
            </a:r>
          </a:p>
          <a:p>
            <a:r>
              <a:rPr lang="en-GB" dirty="0"/>
              <a:t>(k)	GDP per hour worked.  GDP at market prices is based on the mode of the MPC’s </a:t>
            </a:r>
            <a:r>
              <a:rPr lang="en-GB" dirty="0" err="1"/>
              <a:t>backcast</a:t>
            </a:r>
            <a:r>
              <a:rPr lang="en-GB" dirty="0"/>
              <a:t>.  Hours worked have been adjusted for expected revisions to the ONS population estimates to incorporate the latest data on net migration.</a:t>
            </a:r>
          </a:p>
          <a:p>
            <a:r>
              <a:rPr lang="en-GB" dirty="0"/>
              <a:t>(l)	Level in Q4.  Percentage of the 16+ population.</a:t>
            </a:r>
          </a:p>
          <a:p>
            <a:r>
              <a:rPr lang="en-GB" dirty="0"/>
              <a:t>(m)	Level in Q4.  Average weekly hours worked, in main job and second job.</a:t>
            </a:r>
          </a:p>
          <a:p>
            <a:r>
              <a:rPr lang="en-GB" dirty="0"/>
              <a:t>(n)	Four-quarter inflation rate in Q4.  Excludes the impact of missing trader </a:t>
            </a:r>
            <a:r>
              <a:rPr lang="en-GB" dirty="0" smtClean="0"/>
              <a:t/>
            </a:r>
            <a:br>
              <a:rPr lang="en-GB" dirty="0" smtClean="0"/>
            </a:br>
            <a:r>
              <a:rPr lang="en-GB" dirty="0" smtClean="0"/>
              <a:t>intra-community </a:t>
            </a:r>
            <a:r>
              <a:rPr lang="en-GB" dirty="0"/>
              <a:t>fraud.</a:t>
            </a:r>
          </a:p>
          <a:p>
            <a:r>
              <a:rPr lang="en-GB" dirty="0"/>
              <a:t>(o)	Four-quarter growth in unit labour costs in Q4.  Whole-economy total labour costs divided by GDP at market prices, based on the mode of the MPC’s GDP </a:t>
            </a:r>
            <a:r>
              <a:rPr lang="en-GB" dirty="0" err="1"/>
              <a:t>backcast</a:t>
            </a:r>
            <a:r>
              <a:rPr lang="en-GB" dirty="0"/>
              <a:t>.  Total labour costs comprise compensation of employees and the labour share multiplied by mixed income.</a:t>
            </a:r>
          </a:p>
          <a:p>
            <a:r>
              <a:rPr lang="en-GB" dirty="0"/>
              <a:t>(p)	Average level in Q4.  Dollars per barrel.  Projection based on monthly Brent futures prices</a:t>
            </a:r>
            <a:r>
              <a:rPr lang="en-GB" dirty="0" smtClean="0"/>
              <a:t>.</a:t>
            </a:r>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998" y="719999"/>
            <a:ext cx="3733038" cy="5893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9820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5.C</a:t>
            </a:r>
            <a:r>
              <a:rPr lang="en-GB" dirty="0"/>
              <a:t>  </a:t>
            </a:r>
            <a:r>
              <a:rPr lang="en-GB" dirty="0">
                <a:solidFill>
                  <a:schemeClr val="tx1"/>
                </a:solidFill>
              </a:rPr>
              <a:t>Monitoring risks to the Committee’s key judgements</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000" y="771526"/>
            <a:ext cx="7216902" cy="5684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3805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5.D</a:t>
            </a:r>
            <a:r>
              <a:rPr lang="en-GB" dirty="0"/>
              <a:t>  </a:t>
            </a:r>
            <a:r>
              <a:rPr lang="en-GB" dirty="0">
                <a:solidFill>
                  <a:schemeClr val="tx1"/>
                </a:solidFill>
              </a:rPr>
              <a:t>Indicative projections consistent with the MPC’s modal projections</a:t>
            </a:r>
            <a:r>
              <a:rPr lang="en-GB" baseline="30000" dirty="0">
                <a:solidFill>
                  <a:schemeClr val="tx1"/>
                </a:solidFill>
              </a:rPr>
              <a:t>(a)</a:t>
            </a:r>
          </a:p>
        </p:txBody>
      </p:sp>
      <p:sp>
        <p:nvSpPr>
          <p:cNvPr id="3" name="Text Placeholder 2"/>
          <p:cNvSpPr>
            <a:spLocks noGrp="1"/>
          </p:cNvSpPr>
          <p:nvPr>
            <p:ph type="body" sz="quarter" idx="16"/>
          </p:nvPr>
        </p:nvSpPr>
        <p:spPr/>
        <p:txBody>
          <a:bodyPr/>
          <a:lstStyle/>
          <a:p>
            <a:r>
              <a:rPr lang="en-GB" dirty="0"/>
              <a:t>(a)	These projections are produced by Bank staff for the MPC to be consistent with the MPC’s modal projections for GDP growth, CPI inflation and unemployment.  Figures show calendar-year growth rates unless otherwise stated.  Figures in parentheses show the corresponding projections in the May 2015 </a:t>
            </a:r>
            <a:r>
              <a:rPr lang="en-GB" i="1" dirty="0"/>
              <a:t>Inflation Report</a:t>
            </a:r>
            <a:r>
              <a:rPr lang="en-GB" dirty="0"/>
              <a:t>.</a:t>
            </a:r>
          </a:p>
          <a:p>
            <a:r>
              <a:rPr lang="en-GB" dirty="0"/>
              <a:t>(b)	Chained-volume measure.  Includes non-profit institutions serving households.</a:t>
            </a:r>
          </a:p>
          <a:p>
            <a:r>
              <a:rPr lang="en-GB" dirty="0"/>
              <a:t>(c)	Chained-volume measure.</a:t>
            </a:r>
          </a:p>
          <a:p>
            <a:r>
              <a:rPr lang="en-GB" dirty="0"/>
              <a:t>(d)	Chained-volume measure.  Whole-economy measure.  Includes new dwellings, improvements and spending on services associated with the sale and purchase of property.</a:t>
            </a:r>
          </a:p>
          <a:p>
            <a:r>
              <a:rPr lang="en-GB" dirty="0"/>
              <a:t>(e)	Chained-volume measure.  The historical data exclude the impact of missing trader intra-community (MTIC) fraud.  Official MTIC-adjusted data are not available for exports, so headline exports data have been adjusted by Bank staff for MTIC fraud by an amount equal to the ONS import adjustment.</a:t>
            </a:r>
          </a:p>
          <a:p>
            <a:r>
              <a:rPr lang="en-GB" dirty="0"/>
              <a:t>(f)	Chained-volume measure.  The historical data exclude the impact of MTIC fraud.</a:t>
            </a:r>
          </a:p>
          <a:p>
            <a:r>
              <a:rPr lang="en-GB" dirty="0"/>
              <a:t>(g)	Total available household resources deflated by the consumer expenditure deflator.</a:t>
            </a:r>
          </a:p>
          <a:p>
            <a:r>
              <a:rPr lang="en-GB" dirty="0"/>
              <a:t>(h)	Four-quarter growth rate in Q4.  Series has been adjusted for expected revisions to the ONS population estimates to incorporate the latest data on net migration.</a:t>
            </a:r>
          </a:p>
          <a:p>
            <a:r>
              <a:rPr lang="en-GB" dirty="0"/>
              <a:t>(</a:t>
            </a:r>
            <a:r>
              <a:rPr lang="en-GB" dirty="0" err="1"/>
              <a:t>i</a:t>
            </a:r>
            <a:r>
              <a:rPr lang="en-GB" dirty="0"/>
              <a:t>)	Four-quarter growth in Q4 in whole-economy total pay</a:t>
            </a:r>
            <a:r>
              <a:rPr lang="en-GB" dirty="0" smtClean="0"/>
              <a:t>.</a:t>
            </a:r>
            <a:endParaRPr lang="en-GB"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000" y="1116000"/>
            <a:ext cx="7381875" cy="3949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30462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5.5</a:t>
            </a:r>
            <a:r>
              <a:rPr lang="en-GB" dirty="0"/>
              <a:t>  </a:t>
            </a:r>
            <a:r>
              <a:rPr lang="en-GB" dirty="0">
                <a:solidFill>
                  <a:schemeClr val="tx1"/>
                </a:solidFill>
              </a:rPr>
              <a:t>Euro-area GDP</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3" name="Text Placeholder 2"/>
          <p:cNvSpPr>
            <a:spLocks noGrp="1"/>
          </p:cNvSpPr>
          <p:nvPr>
            <p:ph type="body" sz="quarter" idx="16"/>
          </p:nvPr>
        </p:nvSpPr>
        <p:spPr/>
        <p:txBody>
          <a:bodyPr/>
          <a:lstStyle/>
          <a:p>
            <a:r>
              <a:rPr lang="en-GB" dirty="0"/>
              <a:t>Sources:  Eurostat and Bank calculations.</a:t>
            </a:r>
          </a:p>
          <a:p>
            <a:r>
              <a:rPr lang="en-GB" dirty="0"/>
              <a:t> </a:t>
            </a:r>
          </a:p>
          <a:p>
            <a:r>
              <a:rPr lang="en-GB" dirty="0"/>
              <a:t>(a)	Calendar-year growth rates.  Chained-volume </a:t>
            </a:r>
            <a:r>
              <a:rPr lang="en-GB" dirty="0" smtClean="0"/>
              <a:t>measure.</a:t>
            </a:r>
            <a:endParaRPr lang="en-GB" dirty="0"/>
          </a:p>
        </p:txBody>
      </p:sp>
      <p:pic>
        <p:nvPicPr>
          <p:cNvPr id="4098" name="Picture 2" descr="C:\Users\490482\Desktop\PNGs\Chart 5.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000" y="936000"/>
            <a:ext cx="5357785" cy="5069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6575826"/>
      </p:ext>
    </p:extLst>
  </p:cSld>
  <p:clrMapOvr>
    <a:masterClrMapping/>
  </p:clrMapOvr>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2015-08-05T23:00:00+00:00</PublishDate>
    <PublishingExpirationDate xmlns="http://schemas.microsoft.com/sharepoint/v3" xsi:nil="true"/>
    <IncludeContentsInIndex xmlns="http://schemas.microsoft.com/sharepoint/v3">true</IncludeContentsInIndex>
    <PublishingStartDate xmlns="http://schemas.microsoft.com/sharepoint/v3" xsi:nil="true"/>
    <BOEKeywords xmlns="http://schemas.microsoft.com/sharepoint/v3/fields">Bank of England Inflation Report August 2015, IR, monetary policy, MPC, Output and supply</BOEKeywords>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94fc26e6-6271-400d-888b-6bc5b0598690">
      <Value>987</Value>
    </TaxCatchAll>
    <BOETwoLevelApprovalUnapprovedUrls xmlns="CEE65117-4BBE-4C9C-8465-20A300C4D3E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file>

<file path=customXml/itemProps2.xml><?xml version="1.0" encoding="utf-8"?>
<ds:datastoreItem xmlns:ds="http://schemas.openxmlformats.org/officeDocument/2006/customXml" ds:itemID="{4F2BA893-CFF4-4AF1-9D1D-0600F4183E19}"/>
</file>

<file path=customXml/itemProps3.xml><?xml version="1.0" encoding="utf-8"?>
<ds:datastoreItem xmlns:ds="http://schemas.openxmlformats.org/officeDocument/2006/customXml" ds:itemID="{5A747499-D055-4494-BECF-CC0DD689BDE0}"/>
</file>

<file path=customXml/itemProps4.xml><?xml version="1.0" encoding="utf-8"?>
<ds:datastoreItem xmlns:ds="http://schemas.openxmlformats.org/officeDocument/2006/customXml" ds:itemID="{8C1550B0-CC04-415F-8051-17873C1FC091}"/>
</file>

<file path=docProps/app.xml><?xml version="1.0" encoding="utf-8"?>
<Properties xmlns="http://schemas.openxmlformats.org/officeDocument/2006/extended-properties" xmlns:vt="http://schemas.openxmlformats.org/officeDocument/2006/docPropsVTypes">
  <Template>IR POWERPOINT TEMPLATE</Template>
  <TotalTime>208</TotalTime>
  <Words>579</Words>
  <Application>Microsoft Office PowerPoint</Application>
  <PresentationFormat>On-screen Show (4:3)</PresentationFormat>
  <Paragraphs>94</Paragraphs>
  <Slides>24</Slides>
  <Notes>1</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IR POWERPOINT TEMPLATE</vt:lpstr>
      <vt:lpstr>Inflation Report August 2015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Bank of England Inflation Report August 2015</dc:title>
  <dc:subject>Prospects for inflation</dc:subject>
  <dc:creator>Bank of England</dc:creator>
  <cp:keywords/>
  <dc:description/>
  <cp:lastModifiedBy>Wells, Lauren</cp:lastModifiedBy>
  <cp:revision>22</cp:revision>
  <cp:lastPrinted>2015-08-05T17:50:35Z</cp:lastPrinted>
  <dcterms:created xsi:type="dcterms:W3CDTF">2015-08-05T14:37:54Z</dcterms:created>
  <dcterms:modified xsi:type="dcterms:W3CDTF">2015-08-06T09:25:03Z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_SharedFileIndex">
    <vt:lpwstr/>
  </property>
</Properties>
</file>