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5"/>
  </p:notesMasterIdLst>
  <p:sldIdLst>
    <p:sldId id="314" r:id="rId6"/>
    <p:sldId id="316" r:id="rId7"/>
    <p:sldId id="317" r:id="rId8"/>
    <p:sldId id="318" r:id="rId9"/>
    <p:sldId id="319" r:id="rId10"/>
    <p:sldId id="320" r:id="rId11"/>
    <p:sldId id="321" r:id="rId12"/>
    <p:sldId id="322" r:id="rId13"/>
    <p:sldId id="323" r:id="rId14"/>
    <p:sldId id="324" r:id="rId15"/>
    <p:sldId id="325" r:id="rId16"/>
    <p:sldId id="326" r:id="rId17"/>
    <p:sldId id="330" r:id="rId18"/>
    <p:sldId id="331" r:id="rId19"/>
    <p:sldId id="332" r:id="rId20"/>
    <p:sldId id="309" r:id="rId21"/>
    <p:sldId id="327" r:id="rId22"/>
    <p:sldId id="328" r:id="rId23"/>
    <p:sldId id="329" r:id="rId24"/>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1" d="100"/>
          <a:sy n="71" d="100"/>
        </p:scale>
        <p:origin x="-720" y="-10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dirty="0"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05/08/2015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216000" indent="-216000" algn="l" rtl="0" eaLnBrk="0" fontAlgn="base" hangingPunct="0">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0" fontAlgn="base" hangingPunct="0">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0" fontAlgn="base" hangingPunct="0">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0" fontAlgn="base" hangingPunct="0">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0" fontAlgn="base" hangingPunct="0">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smtClean="0"/>
              <a:t>Inflation Report</a:t>
            </a:r>
            <a:br>
              <a:rPr lang="en-GB" smtClean="0"/>
            </a:br>
            <a:r>
              <a:rPr lang="en-GB" smtClean="0"/>
              <a:t>August 2015</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Costs and prices</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4.9</a:t>
            </a:r>
            <a:r>
              <a:rPr lang="en-US" dirty="0"/>
              <a:t>  Survey indicators imply little pressure on producer prices</a:t>
            </a:r>
            <a:endParaRPr lang="en-GB" dirty="0"/>
          </a:p>
          <a:p>
            <a:pPr lvl="2"/>
            <a:r>
              <a:rPr lang="en-US" dirty="0"/>
              <a:t>Indicators of manufacturing output </a:t>
            </a:r>
            <a:r>
              <a:rPr lang="en-US" dirty="0" smtClean="0"/>
              <a:t>prices</a:t>
            </a:r>
            <a:endParaRPr lang="en-GB" dirty="0"/>
          </a:p>
        </p:txBody>
      </p:sp>
      <p:sp>
        <p:nvSpPr>
          <p:cNvPr id="3" name="Text Placeholder 2"/>
          <p:cNvSpPr>
            <a:spLocks noGrp="1"/>
          </p:cNvSpPr>
          <p:nvPr>
            <p:ph type="body" sz="quarter" idx="16"/>
          </p:nvPr>
        </p:nvSpPr>
        <p:spPr/>
        <p:txBody>
          <a:bodyPr/>
          <a:lstStyle/>
          <a:p>
            <a:r>
              <a:rPr lang="en-US" dirty="0" smtClean="0"/>
              <a:t>Sources</a:t>
            </a:r>
            <a:r>
              <a:rPr lang="en-US" dirty="0"/>
              <a:t>:  Bank of England, BCC, CBI, </a:t>
            </a:r>
            <a:r>
              <a:rPr lang="en-US" dirty="0" err="1"/>
              <a:t>Markit</a:t>
            </a:r>
            <a:r>
              <a:rPr lang="en-US" dirty="0"/>
              <a:t>/CIPS, ONS and Bank calculations.</a:t>
            </a:r>
            <a:endParaRPr lang="en-GB" dirty="0"/>
          </a:p>
          <a:p>
            <a:r>
              <a:rPr lang="en-US" dirty="0"/>
              <a:t> </a:t>
            </a:r>
            <a:endParaRPr lang="en-GB" dirty="0"/>
          </a:p>
          <a:p>
            <a:r>
              <a:rPr lang="en-US" dirty="0"/>
              <a:t>(a)	Net sector output prices for all manufacturing excluding food, beverages, tobacco and petroleum.</a:t>
            </a:r>
            <a:endParaRPr lang="en-GB" dirty="0"/>
          </a:p>
          <a:p>
            <a:r>
              <a:rPr lang="en-US" dirty="0"/>
              <a:t>(b)	Measures included are based on surveys of manufacturing output prices from the Bank’s regional Agents, BCC, CBI and </a:t>
            </a:r>
            <a:r>
              <a:rPr lang="en-US" dirty="0" err="1"/>
              <a:t>Markit</a:t>
            </a:r>
            <a:r>
              <a:rPr lang="en-US" dirty="0"/>
              <a:t>/CIPS.  Scaled to match the mean and variance of the four-quarter change in PPI output prices, excluding food and fuel, since 2000</a:t>
            </a:r>
            <a:r>
              <a:rPr lang="en-US"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357785" cy="4418999"/>
          </a:xfrm>
          <a:prstGeom prst="rect">
            <a:avLst/>
          </a:prstGeom>
        </p:spPr>
      </p:pic>
    </p:spTree>
    <p:extLst>
      <p:ext uri="{BB962C8B-B14F-4D97-AF65-F5344CB8AC3E}">
        <p14:creationId xmlns:p14="http://schemas.microsoft.com/office/powerpoint/2010/main" val="1842410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4.10</a:t>
            </a:r>
            <a:r>
              <a:rPr lang="en-US" dirty="0"/>
              <a:t>  Companies’ margins appear around normal</a:t>
            </a:r>
            <a:endParaRPr lang="en-GB" dirty="0"/>
          </a:p>
          <a:p>
            <a:pPr lvl="2"/>
            <a:r>
              <a:rPr lang="en-US" dirty="0"/>
              <a:t>Private non-financial corporate profit share (excluding the oil sector</a:t>
            </a:r>
            <a:r>
              <a:rPr lang="en-US" dirty="0" smtClean="0"/>
              <a:t>)</a:t>
            </a:r>
            <a:endParaRPr lang="en-GB" dirty="0"/>
          </a:p>
        </p:txBody>
      </p:sp>
      <p:sp>
        <p:nvSpPr>
          <p:cNvPr id="3" name="Text Placeholder 2"/>
          <p:cNvSpPr>
            <a:spLocks noGrp="1"/>
          </p:cNvSpPr>
          <p:nvPr>
            <p:ph type="body" sz="quarter" idx="16"/>
          </p:nvPr>
        </p:nvSpPr>
        <p:spPr/>
        <p:txBody>
          <a:bodyPr/>
          <a:lstStyle/>
          <a:p>
            <a:r>
              <a:rPr lang="en-US" dirty="0" smtClean="0"/>
              <a:t>(</a:t>
            </a:r>
            <a:r>
              <a:rPr lang="en-US" dirty="0"/>
              <a:t>a)	A recession is defined as at least two consecutive quarters of falling output (at constant market prices) estimated using the latest data.  The recession is assumed to end once output begins to rise.</a:t>
            </a:r>
            <a:endParaRPr lang="en-GB" dirty="0"/>
          </a:p>
          <a:p>
            <a:r>
              <a:rPr lang="en-US" dirty="0"/>
              <a:t>(b)	Gross trading profits of PNFCs (excluding continental shelf companies) less the alignment adjustment divided by nominal gross value added at factor cost.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6" y="1333892"/>
            <a:ext cx="4925578" cy="4504954"/>
          </a:xfrm>
          <a:prstGeom prst="rect">
            <a:avLst/>
          </a:prstGeom>
        </p:spPr>
      </p:pic>
    </p:spTree>
    <p:extLst>
      <p:ext uri="{BB962C8B-B14F-4D97-AF65-F5344CB8AC3E}">
        <p14:creationId xmlns:p14="http://schemas.microsoft.com/office/powerpoint/2010/main" val="3244601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Tables</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1521408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4.A</a:t>
            </a:r>
            <a:r>
              <a:rPr lang="en-US" dirty="0"/>
              <a:t>  </a:t>
            </a:r>
            <a:r>
              <a:rPr lang="en-US" dirty="0">
                <a:solidFill>
                  <a:schemeClr val="tx1"/>
                </a:solidFill>
              </a:rPr>
              <a:t>Monitoring the MPC’s key </a:t>
            </a:r>
            <a:r>
              <a:rPr lang="en-US" dirty="0" err="1">
                <a:solidFill>
                  <a:schemeClr val="tx1"/>
                </a:solidFill>
              </a:rPr>
              <a:t>judgements</a:t>
            </a:r>
            <a:endParaRPr lang="en-GB" dirty="0">
              <a:solidFill>
                <a:schemeClr val="tx1"/>
              </a:solidFill>
            </a:endParaRPr>
          </a:p>
        </p:txBody>
      </p:sp>
      <p:sp>
        <p:nvSpPr>
          <p:cNvPr id="3" name="Text Placeholder 2"/>
          <p:cNvSpPr>
            <a:spLocks noGrp="1"/>
          </p:cNvSpPr>
          <p:nvPr>
            <p:ph type="body" sz="quarter" idx="16"/>
          </p:nvPr>
        </p:nvSpPr>
        <p:spPr/>
        <p:txBody>
          <a:bodyPr/>
          <a:lstStyle/>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01" y="791065"/>
            <a:ext cx="7654565" cy="522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4527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4.B</a:t>
            </a:r>
            <a:r>
              <a:rPr lang="en-US" dirty="0"/>
              <a:t>  Three quarters of the weakness in inflation relative to the target is due to food, energy and other goods prices</a:t>
            </a:r>
            <a:endParaRPr lang="en-GB" dirty="0"/>
          </a:p>
          <a:p>
            <a:pPr lvl="2"/>
            <a:r>
              <a:rPr lang="en-US" dirty="0"/>
              <a:t>Contributions to June 2015 CPI inflation relative to pre-crisis average</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ONS and Bank calculations.</a:t>
            </a:r>
            <a:endParaRPr lang="en-GB" dirty="0"/>
          </a:p>
          <a:p>
            <a:r>
              <a:rPr lang="en-US" dirty="0"/>
              <a:t> </a:t>
            </a:r>
            <a:endParaRPr lang="en-GB" dirty="0"/>
          </a:p>
          <a:p>
            <a:r>
              <a:rPr lang="en-US" dirty="0"/>
              <a:t>(a)	Totals may not sum exactly due to rounding.</a:t>
            </a:r>
            <a:endParaRPr lang="en-GB" dirty="0"/>
          </a:p>
          <a:p>
            <a:r>
              <a:rPr lang="en-US" dirty="0"/>
              <a:t>(b)	Adjusted for the 0.4 percentage point downward bias from clothing that existed until 2010</a:t>
            </a:r>
            <a:r>
              <a:rPr lang="en-US" dirty="0" smtClean="0"/>
              <a:t>.</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461" y="1371601"/>
            <a:ext cx="8647020" cy="2344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6537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4.C</a:t>
            </a:r>
            <a:r>
              <a:rPr lang="en-US" dirty="0"/>
              <a:t>  </a:t>
            </a:r>
            <a:r>
              <a:rPr lang="en-US" dirty="0">
                <a:solidFill>
                  <a:schemeClr val="tx1"/>
                </a:solidFill>
              </a:rPr>
              <a:t>Indicators of inflation expectations</a:t>
            </a:r>
            <a:r>
              <a:rPr lang="en-US" baseline="30000" dirty="0">
                <a:solidFill>
                  <a:schemeClr val="tx1"/>
                </a:solidFill>
              </a:rPr>
              <a:t>(a</a:t>
            </a:r>
            <a:r>
              <a:rPr lang="en-US"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US" dirty="0" smtClean="0"/>
              <a:t>Sources</a:t>
            </a:r>
            <a:r>
              <a:rPr lang="en-US" dirty="0"/>
              <a:t>:  Bank of England, Barclays Capital, Bloomberg, CBI (all rights reserved), Citigroup, </a:t>
            </a:r>
            <a:r>
              <a:rPr lang="en-US" dirty="0" err="1"/>
              <a:t>GfK</a:t>
            </a:r>
            <a:r>
              <a:rPr lang="en-US" dirty="0"/>
              <a:t>, ONS, </a:t>
            </a:r>
            <a:r>
              <a:rPr lang="en-US" dirty="0" err="1"/>
              <a:t>YouGov</a:t>
            </a:r>
            <a:r>
              <a:rPr lang="en-US" dirty="0"/>
              <a:t> and Bank calculations.</a:t>
            </a:r>
            <a:endParaRPr lang="en-GB" dirty="0"/>
          </a:p>
          <a:p>
            <a:r>
              <a:rPr lang="en-US" dirty="0"/>
              <a:t> </a:t>
            </a:r>
            <a:endParaRPr lang="en-GB" dirty="0"/>
          </a:p>
          <a:p>
            <a:r>
              <a:rPr lang="en-US" dirty="0"/>
              <a:t>(a)	Data are non seasonally adjusted.</a:t>
            </a:r>
            <a:endParaRPr lang="en-GB" dirty="0"/>
          </a:p>
          <a:p>
            <a:r>
              <a:rPr lang="en-US" dirty="0"/>
              <a:t>(b)	Dates in parentheses indicate start date of the data series.</a:t>
            </a:r>
            <a:endParaRPr lang="en-GB" dirty="0"/>
          </a:p>
          <a:p>
            <a:r>
              <a:rPr lang="en-US" dirty="0"/>
              <a:t>(c)	Financial markets data are averages from 1 July to 29 July 2015.  </a:t>
            </a:r>
            <a:r>
              <a:rPr lang="en-US" dirty="0" err="1"/>
              <a:t>YouGov</a:t>
            </a:r>
            <a:r>
              <a:rPr lang="en-US" dirty="0"/>
              <a:t>/Citigroup data are for July.</a:t>
            </a:r>
            <a:endParaRPr lang="en-GB" dirty="0"/>
          </a:p>
          <a:p>
            <a:r>
              <a:rPr lang="en-US" dirty="0"/>
              <a:t>(d)	The household surveys ask about expected changes in prices but do not reference a specific price index, and the measures are based on the median estimated price change.</a:t>
            </a:r>
            <a:endParaRPr lang="en-GB" dirty="0"/>
          </a:p>
          <a:p>
            <a:r>
              <a:rPr lang="en-US" dirty="0"/>
              <a:t>(e)	CBI data for the manufacturing, business/consumer services and distribution sectors, weighted together using nominal shares in value added.  Companies are asked about the expected percentage price change over the coming twelve months in the markets in which they compete.</a:t>
            </a:r>
            <a:endParaRPr lang="en-GB" dirty="0"/>
          </a:p>
          <a:p>
            <a:r>
              <a:rPr lang="en-US" dirty="0"/>
              <a:t>(f)	Instantaneous RPI inflation one year ahead implied from swaps.</a:t>
            </a:r>
            <a:endParaRPr lang="en-GB" dirty="0"/>
          </a:p>
          <a:p>
            <a:r>
              <a:rPr lang="en-US" dirty="0"/>
              <a:t>(g)	Bank’s survey of external forecasters, inflation rate three years ahead.</a:t>
            </a:r>
            <a:endParaRPr lang="en-GB" dirty="0"/>
          </a:p>
          <a:p>
            <a:r>
              <a:rPr lang="en-US" dirty="0"/>
              <a:t>(h)	Instantaneous RPI inflation three years ahead implied from swaps.</a:t>
            </a:r>
            <a:endParaRPr lang="en-GB" dirty="0"/>
          </a:p>
          <a:p>
            <a:r>
              <a:rPr lang="en-US" dirty="0"/>
              <a:t>(</a:t>
            </a:r>
            <a:r>
              <a:rPr lang="en-US" dirty="0" err="1"/>
              <a:t>i</a:t>
            </a:r>
            <a:r>
              <a:rPr lang="en-US" dirty="0"/>
              <a:t>)	Five-year, five-year forward RPI inflation implied from swaps.</a:t>
            </a:r>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3282" y="764751"/>
            <a:ext cx="3733348" cy="4316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1086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Measures </a:t>
            </a:r>
            <a:r>
              <a:rPr lang="en-GB" sz="2400" b="1" dirty="0">
                <a:solidFill>
                  <a:srgbClr val="960000"/>
                </a:solidFill>
                <a:latin typeface="Arial" pitchFamily="34" charset="0"/>
                <a:cs typeface="Arial" pitchFamily="34" charset="0"/>
              </a:rPr>
              <a:t>of underlying inflation</a:t>
            </a:r>
            <a:endParaRPr lang="en-GB"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A</a:t>
            </a:r>
            <a:r>
              <a:rPr lang="en-US" dirty="0"/>
              <a:t>  Measures of core inflation have fallen</a:t>
            </a:r>
            <a:endParaRPr lang="en-GB" dirty="0"/>
          </a:p>
          <a:p>
            <a:pPr lvl="2"/>
            <a:r>
              <a:rPr lang="en-US" dirty="0"/>
              <a:t>Measures of core CPI </a:t>
            </a:r>
            <a:r>
              <a:rPr lang="en-US" dirty="0" smtClean="0"/>
              <a:t>inflation</a:t>
            </a:r>
            <a:endParaRPr lang="en-GB" dirty="0"/>
          </a:p>
        </p:txBody>
      </p:sp>
      <p:sp>
        <p:nvSpPr>
          <p:cNvPr id="3" name="Text Placeholder 2"/>
          <p:cNvSpPr>
            <a:spLocks noGrp="1"/>
          </p:cNvSpPr>
          <p:nvPr>
            <p:ph type="body" sz="quarter" idx="16"/>
          </p:nvPr>
        </p:nvSpPr>
        <p:spPr/>
        <p:txBody>
          <a:bodyPr/>
          <a:lstStyle/>
          <a:p>
            <a:r>
              <a:rPr lang="en-US" dirty="0" smtClean="0"/>
              <a:t>Sources</a:t>
            </a:r>
            <a:r>
              <a:rPr lang="en-US" dirty="0"/>
              <a:t>:  ONS and Bank calculations.</a:t>
            </a:r>
            <a:endParaRPr lang="en-GB" dirty="0"/>
          </a:p>
          <a:p>
            <a:r>
              <a:rPr lang="en-US" dirty="0"/>
              <a:t> </a:t>
            </a:r>
            <a:endParaRPr lang="en-GB" dirty="0"/>
          </a:p>
          <a:p>
            <a:r>
              <a:rPr lang="en-US" dirty="0"/>
              <a:t>(a)	Swathe includes measures of CPI, adjusted by Bank staff for changes in VAT, excluding:  energy and food;  food, non-alcoholic beverages and energy;  food, non-alcoholic beverages, alcohol, energy and tobacco;  food, non-alcoholic beverages, alcohol, energy, tobacco and education.  It also includes the median inflation rate of the 85 CPI sub-components and a measure where component weights in CPI are multiplied by the inverse of the past volatility of that component.  Where series have been adjusted for VAT, there is uncertainty around the precise impact of the changes in VAT in 2008, 2010 and 2011 on CPI</a:t>
            </a:r>
            <a:r>
              <a:rPr lang="en-US"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351080" cy="4418999"/>
          </a:xfrm>
          <a:prstGeom prst="rect">
            <a:avLst/>
          </a:prstGeom>
        </p:spPr>
      </p:pic>
    </p:spTree>
    <p:extLst>
      <p:ext uri="{BB962C8B-B14F-4D97-AF65-F5344CB8AC3E}">
        <p14:creationId xmlns:p14="http://schemas.microsoft.com/office/powerpoint/2010/main" val="275228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B</a:t>
            </a:r>
            <a:r>
              <a:rPr lang="en-US" dirty="0"/>
              <a:t>  Lower energy and import prices have pulled down inflation</a:t>
            </a:r>
            <a:endParaRPr lang="en-GB" dirty="0"/>
          </a:p>
          <a:p>
            <a:pPr lvl="2"/>
            <a:r>
              <a:rPr lang="en-US" dirty="0"/>
              <a:t>Contributions to CPI inflation by direct import intensity</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a:t>
            </a:r>
            <a:r>
              <a:rPr lang="en-US" dirty="0"/>
              <a:t>a)	ONS calculations.  Direct import intensities have been estimated by the ONS using the </a:t>
            </a:r>
            <a:r>
              <a:rPr lang="en-US" i="1" dirty="0"/>
              <a:t>2010 Input-Output Analytical Tables</a:t>
            </a:r>
            <a:r>
              <a:rPr lang="en-US" dirty="0"/>
              <a:t>.  It does not include the effect of goods and services that are imported and used as inputs domestically.  As imports data are provided on a basis that is not directly comparable to the COICOP classification of the CPI, these estimates should be regarded as indicative.</a:t>
            </a:r>
            <a:endParaRPr lang="en-GB" dirty="0"/>
          </a:p>
          <a:p>
            <a:r>
              <a:rPr lang="en-US" dirty="0"/>
              <a:t>(b)	Includes fuels and lubricants, electricity, gas, solid fuels and liquid fuels</a:t>
            </a:r>
            <a:r>
              <a:rPr lang="en-US"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6" y="1371600"/>
            <a:ext cx="4621387" cy="4366574"/>
          </a:xfrm>
          <a:prstGeom prst="rect">
            <a:avLst/>
          </a:prstGeom>
        </p:spPr>
      </p:pic>
    </p:spTree>
    <p:extLst>
      <p:ext uri="{BB962C8B-B14F-4D97-AF65-F5344CB8AC3E}">
        <p14:creationId xmlns:p14="http://schemas.microsoft.com/office/powerpoint/2010/main" val="40251775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C</a:t>
            </a:r>
            <a:r>
              <a:rPr lang="en-US" dirty="0"/>
              <a:t>  Domestically generated inflation remains subdued but stable</a:t>
            </a:r>
            <a:endParaRPr lang="en-GB" dirty="0"/>
          </a:p>
          <a:p>
            <a:pPr lvl="2"/>
            <a:r>
              <a:rPr lang="en-US" dirty="0"/>
              <a:t>Measures of domestically generated </a:t>
            </a:r>
            <a:r>
              <a:rPr lang="en-US" dirty="0" smtClean="0"/>
              <a:t>inflation</a:t>
            </a:r>
            <a:endParaRPr lang="en-GB" dirty="0"/>
          </a:p>
        </p:txBody>
      </p:sp>
      <p:sp>
        <p:nvSpPr>
          <p:cNvPr id="3" name="Text Placeholder 2"/>
          <p:cNvSpPr>
            <a:spLocks noGrp="1"/>
          </p:cNvSpPr>
          <p:nvPr>
            <p:ph type="body" sz="quarter" idx="16"/>
          </p:nvPr>
        </p:nvSpPr>
        <p:spPr/>
        <p:txBody>
          <a:bodyPr/>
          <a:lstStyle/>
          <a:p>
            <a:r>
              <a:rPr lang="en-US" dirty="0" smtClean="0"/>
              <a:t>Sources</a:t>
            </a:r>
            <a:r>
              <a:rPr lang="en-US" dirty="0"/>
              <a:t>:  ONS and Bank calculations.</a:t>
            </a:r>
            <a:endParaRPr lang="en-GB" dirty="0"/>
          </a:p>
          <a:p>
            <a:r>
              <a:rPr lang="en-US" dirty="0"/>
              <a:t> </a:t>
            </a:r>
            <a:endParaRPr lang="en-GB" dirty="0"/>
          </a:p>
          <a:p>
            <a:r>
              <a:rPr lang="en-US" dirty="0"/>
              <a:t>(a)	Includes:  whole-economy unit </a:t>
            </a:r>
            <a:r>
              <a:rPr lang="en-US" dirty="0" err="1"/>
              <a:t>labour</a:t>
            </a:r>
            <a:r>
              <a:rPr lang="en-US" dirty="0"/>
              <a:t> costs (as defined in footnote (a) of Chart 4.7), private sector unit wage costs (private sector AWE divided by private sector output), the GDP deflator, the GDP deflator excluding government and the services producer prices index</a:t>
            </a:r>
            <a:r>
              <a:rPr lang="en-US"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351080" cy="4418999"/>
          </a:xfrm>
          <a:prstGeom prst="rect">
            <a:avLst/>
          </a:prstGeom>
        </p:spPr>
      </p:pic>
    </p:spTree>
    <p:extLst>
      <p:ext uri="{BB962C8B-B14F-4D97-AF65-F5344CB8AC3E}">
        <p14:creationId xmlns:p14="http://schemas.microsoft.com/office/powerpoint/2010/main" val="2026847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4.1</a:t>
            </a:r>
            <a:r>
              <a:rPr lang="en-US" dirty="0"/>
              <a:t>  CPI inflation expected to remain around zero over the next few months</a:t>
            </a:r>
            <a:endParaRPr lang="en-GB" dirty="0"/>
          </a:p>
          <a:p>
            <a:pPr lvl="2"/>
            <a:r>
              <a:rPr lang="en-US" dirty="0"/>
              <a:t>Bank staff projection for near-term CPI inflation</a:t>
            </a:r>
            <a:r>
              <a:rPr lang="en-US" baseline="30000" dirty="0"/>
              <a:t>(a</a:t>
            </a:r>
            <a:r>
              <a:rPr lang="en-US" baseline="30000" dirty="0" smtClean="0"/>
              <a:t>)</a:t>
            </a:r>
            <a:endParaRPr lang="en-GB" baseline="30000" dirty="0"/>
          </a:p>
        </p:txBody>
      </p:sp>
      <p:sp>
        <p:nvSpPr>
          <p:cNvPr id="5" name="Text Placeholder 4"/>
          <p:cNvSpPr>
            <a:spLocks noGrp="1"/>
          </p:cNvSpPr>
          <p:nvPr>
            <p:ph type="body" sz="quarter" idx="16"/>
          </p:nvPr>
        </p:nvSpPr>
        <p:spPr/>
        <p:txBody>
          <a:bodyPr/>
          <a:lstStyle/>
          <a:p>
            <a:r>
              <a:rPr lang="en-US" dirty="0" smtClean="0"/>
              <a:t>(</a:t>
            </a:r>
            <a:r>
              <a:rPr lang="en-US" dirty="0"/>
              <a:t>a)	The red diamonds show Bank staff’s central projection for CPI inflation in April, May and June 2015 at the time of the May </a:t>
            </a:r>
            <a:r>
              <a:rPr lang="en-US" i="1" dirty="0"/>
              <a:t>Inflation Report</a:t>
            </a:r>
            <a:r>
              <a:rPr lang="en-US" dirty="0"/>
              <a:t>.  The blue diamonds show the staff projection for July, August and September 2015.  The bands on each side of the blue and red diamonds show the root mean squared error of the projections for CPI inflation one, two and three months ahead made since 2004</a:t>
            </a:r>
            <a:r>
              <a:rPr lang="en-US"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120651" cy="4486969"/>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4.2</a:t>
            </a:r>
            <a:r>
              <a:rPr lang="en-US" dirty="0"/>
              <a:t>  The drag from past falls in food and energy prices will diminish over 2015 H2</a:t>
            </a:r>
            <a:endParaRPr lang="en-GB" dirty="0"/>
          </a:p>
          <a:p>
            <a:pPr lvl="2"/>
            <a:r>
              <a:rPr lang="en-US" dirty="0"/>
              <a:t>Contributions to CPI inflation</a:t>
            </a:r>
            <a:r>
              <a:rPr lang="en-US" baseline="30000" dirty="0"/>
              <a:t>(a)</a:t>
            </a:r>
            <a:endParaRPr lang="en-GB" baseline="30000" dirty="0"/>
          </a:p>
          <a:p>
            <a:pPr lvl="1"/>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Bloomberg, Department of Energy and Climate Change, ONS and Bank calculations.</a:t>
            </a:r>
            <a:endParaRPr lang="en-GB" dirty="0"/>
          </a:p>
          <a:p>
            <a:r>
              <a:rPr lang="en-US" dirty="0"/>
              <a:t> </a:t>
            </a:r>
            <a:endParaRPr lang="en-GB" dirty="0"/>
          </a:p>
          <a:p>
            <a:r>
              <a:rPr lang="en-US" dirty="0"/>
              <a:t>(a)	Contributions to annual CPI inflation.  Figures in parentheses are weights in the CPI basket in 2015, and may not sum to 100 due to rounding.</a:t>
            </a:r>
            <a:endParaRPr lang="en-GB" dirty="0"/>
          </a:p>
          <a:p>
            <a:r>
              <a:rPr lang="en-US" dirty="0"/>
              <a:t>(b)	Calculated as the difference between CPI inflation and the contribution from the goods and services identified in the chart.</a:t>
            </a:r>
            <a:endParaRPr lang="en-GB" dirty="0"/>
          </a:p>
          <a:p>
            <a:r>
              <a:rPr lang="en-US" dirty="0"/>
              <a:t>(c)	Bank staff estimates.  Estimates are conditioned on the assumption that utilities companies reduce gas prices by an average of 5% over 2015 H2.  They use Department of Energy and Climate Change petrol price data for July 2015 and are then based on the August 2015 sterling oil futures curve shown in Chart 4.3</a:t>
            </a:r>
            <a:r>
              <a:rPr lang="en-US"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599"/>
            <a:ext cx="4499772" cy="4432106"/>
          </a:xfrm>
          <a:prstGeom prst="rect">
            <a:avLst/>
          </a:prstGeom>
        </p:spPr>
      </p:pic>
    </p:spTree>
    <p:extLst>
      <p:ext uri="{BB962C8B-B14F-4D97-AF65-F5344CB8AC3E}">
        <p14:creationId xmlns:p14="http://schemas.microsoft.com/office/powerpoint/2010/main" val="26272632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4.3</a:t>
            </a:r>
            <a:r>
              <a:rPr lang="en-US" dirty="0"/>
              <a:t>  Wholesale energy prices have fallen since May</a:t>
            </a:r>
            <a:endParaRPr lang="en-GB" dirty="0"/>
          </a:p>
          <a:p>
            <a:pPr lvl="2"/>
            <a:r>
              <a:rPr lang="en-US" dirty="0"/>
              <a:t>Sterling oil and wholesale gas </a:t>
            </a:r>
            <a:r>
              <a:rPr lang="en-US" dirty="0" smtClean="0"/>
              <a:t>prices</a:t>
            </a:r>
            <a:endParaRPr lang="en-GB" dirty="0"/>
          </a:p>
        </p:txBody>
      </p:sp>
      <p:sp>
        <p:nvSpPr>
          <p:cNvPr id="3" name="Text Placeholder 2"/>
          <p:cNvSpPr>
            <a:spLocks noGrp="1"/>
          </p:cNvSpPr>
          <p:nvPr>
            <p:ph type="body" sz="quarter" idx="16"/>
          </p:nvPr>
        </p:nvSpPr>
        <p:spPr/>
        <p:txBody>
          <a:bodyPr/>
          <a:lstStyle/>
          <a:p>
            <a:r>
              <a:rPr lang="en-US" dirty="0" smtClean="0"/>
              <a:t>Sources</a:t>
            </a:r>
            <a:r>
              <a:rPr lang="en-US" dirty="0"/>
              <a:t>:  Bank of England, Bloomberg, Thomson Reuters </a:t>
            </a:r>
            <a:r>
              <a:rPr lang="en-US" dirty="0" err="1"/>
              <a:t>Datastream</a:t>
            </a:r>
            <a:r>
              <a:rPr lang="en-US" dirty="0"/>
              <a:t> and Bank calculations.</a:t>
            </a:r>
            <a:endParaRPr lang="en-GB" dirty="0"/>
          </a:p>
          <a:p>
            <a:r>
              <a:rPr lang="en-US" dirty="0"/>
              <a:t> </a:t>
            </a:r>
            <a:endParaRPr lang="en-GB" dirty="0"/>
          </a:p>
          <a:p>
            <a:r>
              <a:rPr lang="en-US" dirty="0"/>
              <a:t>(a)	Brent forward prices for delivery in 10–25 days’ time converted into sterling.</a:t>
            </a:r>
            <a:endParaRPr lang="en-GB" dirty="0"/>
          </a:p>
          <a:p>
            <a:r>
              <a:rPr lang="en-US" dirty="0"/>
              <a:t>(b)	One-day forward price of UK natural gas.</a:t>
            </a:r>
            <a:endParaRPr lang="en-GB" dirty="0"/>
          </a:p>
          <a:p>
            <a:r>
              <a:rPr lang="en-US" dirty="0"/>
              <a:t>(c)	Futures prices at the time of the May </a:t>
            </a:r>
            <a:r>
              <a:rPr lang="en-US" i="1" dirty="0"/>
              <a:t>Report</a:t>
            </a:r>
            <a:r>
              <a:rPr lang="en-US" dirty="0"/>
              <a:t> are averages during the fifteen UK working days to 7 May for gas and averages during the fifteen US working days to 7 May for oil.  Futures prices at the time of the August </a:t>
            </a:r>
            <a:r>
              <a:rPr lang="en-US" i="1" dirty="0"/>
              <a:t>Report</a:t>
            </a:r>
            <a:r>
              <a:rPr lang="en-US" dirty="0"/>
              <a:t> are averages during the fifteen working days to 29 July 2015</a:t>
            </a:r>
            <a:r>
              <a:rPr lang="en-US"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746710" cy="4418999"/>
          </a:xfrm>
          <a:prstGeom prst="rect">
            <a:avLst/>
          </a:prstGeom>
        </p:spPr>
      </p:pic>
    </p:spTree>
    <p:extLst>
      <p:ext uri="{BB962C8B-B14F-4D97-AF65-F5344CB8AC3E}">
        <p14:creationId xmlns:p14="http://schemas.microsoft.com/office/powerpoint/2010/main" val="1226470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4.4</a:t>
            </a:r>
            <a:r>
              <a:rPr lang="en-US" dirty="0"/>
              <a:t>  Sterling appreciation has dragged on UK import prices</a:t>
            </a:r>
            <a:endParaRPr lang="en-GB" dirty="0"/>
          </a:p>
          <a:p>
            <a:pPr lvl="2"/>
            <a:r>
              <a:rPr lang="en-US" dirty="0"/>
              <a:t>UK import and foreign export prices excluding </a:t>
            </a:r>
            <a:r>
              <a:rPr lang="en-US" dirty="0" smtClean="0"/>
              <a:t>fuel</a:t>
            </a:r>
            <a:endParaRPr lang="en-GB" dirty="0"/>
          </a:p>
        </p:txBody>
      </p:sp>
      <p:sp>
        <p:nvSpPr>
          <p:cNvPr id="3" name="Text Placeholder 2"/>
          <p:cNvSpPr>
            <a:spLocks noGrp="1"/>
          </p:cNvSpPr>
          <p:nvPr>
            <p:ph type="body" sz="quarter" idx="16"/>
          </p:nvPr>
        </p:nvSpPr>
        <p:spPr/>
        <p:txBody>
          <a:bodyPr/>
          <a:lstStyle/>
          <a:p>
            <a:r>
              <a:rPr lang="en-US" dirty="0" smtClean="0"/>
              <a:t>Sources</a:t>
            </a:r>
            <a:r>
              <a:rPr lang="en-US" dirty="0"/>
              <a:t>:  Bank of England, CEIC, Eurostat, ONS, Thomson Reuters </a:t>
            </a:r>
            <a:r>
              <a:rPr lang="en-US" dirty="0" err="1"/>
              <a:t>Datastream</a:t>
            </a:r>
            <a:r>
              <a:rPr lang="en-US" dirty="0"/>
              <a:t> and Bank calculations.</a:t>
            </a:r>
            <a:endParaRPr lang="en-GB" dirty="0"/>
          </a:p>
          <a:p>
            <a:r>
              <a:rPr lang="en-US" dirty="0"/>
              <a:t> </a:t>
            </a:r>
            <a:endParaRPr lang="en-GB" dirty="0"/>
          </a:p>
          <a:p>
            <a:r>
              <a:rPr lang="en-US" dirty="0"/>
              <a:t>(a)	Domestic currency non-oil export prices of goods and services of 51 countries weighted according to their share in UK imports, divided by the sterling effective exchange rate.  The sample does not include any major oil exporters.</a:t>
            </a:r>
            <a:endParaRPr lang="en-GB" dirty="0"/>
          </a:p>
          <a:p>
            <a:r>
              <a:rPr lang="en-US" dirty="0"/>
              <a:t>(b)	Goods and services deflator excluding fuels and the impact of MTIC fraud.</a:t>
            </a:r>
            <a:endParaRPr lang="en-GB" dirty="0"/>
          </a:p>
          <a:p>
            <a:r>
              <a:rPr lang="en-US" dirty="0"/>
              <a:t>(c)	Domestic currency non-oil export prices as defined in footnote (a</a:t>
            </a:r>
            <a:r>
              <a:rPr lang="en-US"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418136" cy="4418999"/>
          </a:xfrm>
          <a:prstGeom prst="rect">
            <a:avLst/>
          </a:prstGeom>
        </p:spPr>
      </p:pic>
    </p:spTree>
    <p:extLst>
      <p:ext uri="{BB962C8B-B14F-4D97-AF65-F5344CB8AC3E}">
        <p14:creationId xmlns:p14="http://schemas.microsoft.com/office/powerpoint/2010/main" val="3188690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4.5</a:t>
            </a:r>
            <a:r>
              <a:rPr lang="en-US" dirty="0"/>
              <a:t>  Components of import price inflation have diverged</a:t>
            </a:r>
            <a:endParaRPr lang="en-GB" dirty="0"/>
          </a:p>
          <a:p>
            <a:pPr lvl="2"/>
            <a:r>
              <a:rPr lang="en-US" dirty="0"/>
              <a:t>Import price inflation by category</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a:t>
            </a:r>
            <a:r>
              <a:rPr lang="en-US" dirty="0"/>
              <a:t>a)	Deflators for imported goods and services.</a:t>
            </a:r>
            <a:endParaRPr lang="en-GB" dirty="0"/>
          </a:p>
          <a:p>
            <a:r>
              <a:rPr lang="en-US" dirty="0"/>
              <a:t>(b)	Excludes imports of cars</a:t>
            </a:r>
            <a:r>
              <a:rPr lang="en-US"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411430" cy="4418999"/>
          </a:xfrm>
          <a:prstGeom prst="rect">
            <a:avLst/>
          </a:prstGeom>
        </p:spPr>
      </p:pic>
    </p:spTree>
    <p:extLst>
      <p:ext uri="{BB962C8B-B14F-4D97-AF65-F5344CB8AC3E}">
        <p14:creationId xmlns:p14="http://schemas.microsoft.com/office/powerpoint/2010/main" val="3928250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4.6</a:t>
            </a:r>
            <a:r>
              <a:rPr lang="en-US" dirty="0"/>
              <a:t>  Supply chain indicators lead CPI goods inflation</a:t>
            </a:r>
            <a:endParaRPr lang="en-GB" dirty="0"/>
          </a:p>
          <a:p>
            <a:pPr lvl="2"/>
            <a:r>
              <a:rPr lang="en-US" dirty="0"/>
              <a:t>Correlation between CPI inflation and manufacturing supply chain indicators</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Bank of England, BCC, CBI, </a:t>
            </a:r>
            <a:r>
              <a:rPr lang="en-US" dirty="0" err="1"/>
              <a:t>Markit</a:t>
            </a:r>
            <a:r>
              <a:rPr lang="en-US" dirty="0"/>
              <a:t>/CIPS, ONS and Bank calculations.</a:t>
            </a:r>
            <a:endParaRPr lang="en-GB" dirty="0"/>
          </a:p>
          <a:p>
            <a:r>
              <a:rPr lang="en-US" dirty="0"/>
              <a:t> </a:t>
            </a:r>
            <a:endParaRPr lang="en-GB" dirty="0"/>
          </a:p>
          <a:p>
            <a:r>
              <a:rPr lang="en-US" dirty="0"/>
              <a:t>(a)	Correlations calculated between 2001 and 2015 Q1.  Calculated using percentage changes on a year earlier, unless otherwise stated.  The ‘</a:t>
            </a:r>
            <a:r>
              <a:rPr lang="en-US" i="1" dirty="0"/>
              <a:t>t</a:t>
            </a:r>
            <a:r>
              <a:rPr lang="en-US" dirty="0"/>
              <a:t>’ column contains contemporaneous correlations, cells to the right of this column contain the correlations between the indicator and future values of CPI core goods inflation at the indicated number of quarters, while cells to the left contain correlations between the indicator and past values of CPI core goods inflation.</a:t>
            </a:r>
            <a:endParaRPr lang="en-GB" dirty="0"/>
          </a:p>
          <a:p>
            <a:r>
              <a:rPr lang="en-US" dirty="0"/>
              <a:t>(b)	CPI goods excluding food, non-alcoholic beverages, energy, clothing and footwear and Bank staff estimates of the impact of changes to VAT.</a:t>
            </a:r>
            <a:endParaRPr lang="en-GB" dirty="0"/>
          </a:p>
          <a:p>
            <a:r>
              <a:rPr lang="en-US" dirty="0"/>
              <a:t>(c)	Diffusion index.</a:t>
            </a:r>
            <a:endParaRPr lang="en-GB" dirty="0"/>
          </a:p>
          <a:p>
            <a:r>
              <a:rPr lang="en-US" dirty="0"/>
              <a:t>(d)	Net percentage balance.</a:t>
            </a:r>
            <a:endParaRPr lang="en-GB" dirty="0"/>
          </a:p>
          <a:p>
            <a:r>
              <a:rPr lang="en-US" dirty="0"/>
              <a:t>(e)	Agents’ scores are for the previous three months relative to the same period a year earlier.  Scores range from -5 to +5, with a score of zero indicating no change</a:t>
            </a:r>
            <a:r>
              <a:rPr lang="en-US"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6" y="1371601"/>
            <a:ext cx="5733299" cy="4117551"/>
          </a:xfrm>
          <a:prstGeom prst="rect">
            <a:avLst/>
          </a:prstGeom>
        </p:spPr>
      </p:pic>
    </p:spTree>
    <p:extLst>
      <p:ext uri="{BB962C8B-B14F-4D97-AF65-F5344CB8AC3E}">
        <p14:creationId xmlns:p14="http://schemas.microsoft.com/office/powerpoint/2010/main" val="1741038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Chart 4.7</a:t>
            </a:r>
            <a:r>
              <a:rPr lang="en-US" dirty="0"/>
              <a:t>  Four-quarter unit </a:t>
            </a:r>
            <a:r>
              <a:rPr lang="en-US" dirty="0" err="1"/>
              <a:t>labour</a:t>
            </a:r>
            <a:r>
              <a:rPr lang="en-US" dirty="0"/>
              <a:t> cost growth probably picked up in 2015 Q2 </a:t>
            </a:r>
            <a:endParaRPr lang="en-GB" dirty="0"/>
          </a:p>
          <a:p>
            <a:pPr lvl="2"/>
            <a:r>
              <a:rPr lang="en-US" dirty="0"/>
              <a:t>Decomposition of four-quarter whole-economy unit </a:t>
            </a:r>
            <a:r>
              <a:rPr lang="en-US" dirty="0" err="1"/>
              <a:t>labour</a:t>
            </a:r>
            <a:r>
              <a:rPr lang="en-US" dirty="0"/>
              <a:t> cost growth</a:t>
            </a:r>
            <a:r>
              <a:rPr lang="en-US" baseline="30000" dirty="0"/>
              <a:t>(a</a:t>
            </a:r>
            <a:r>
              <a:rPr lang="en-US" baseline="30000" dirty="0" smtClean="0"/>
              <a:t>)</a:t>
            </a:r>
            <a:endParaRPr lang="en-GB" baseline="30000" dirty="0"/>
          </a:p>
        </p:txBody>
      </p:sp>
      <p:sp>
        <p:nvSpPr>
          <p:cNvPr id="3" name="Text Placeholder 2"/>
          <p:cNvSpPr>
            <a:spLocks noGrp="1"/>
          </p:cNvSpPr>
          <p:nvPr>
            <p:ph type="body" sz="quarter" idx="16"/>
          </p:nvPr>
        </p:nvSpPr>
        <p:spPr/>
        <p:txBody>
          <a:bodyPr/>
          <a:lstStyle/>
          <a:p>
            <a:r>
              <a:rPr lang="en-US" dirty="0" smtClean="0"/>
              <a:t>Sources</a:t>
            </a:r>
            <a:r>
              <a:rPr lang="en-US" dirty="0"/>
              <a:t>:  ONS and Bank calculations.</a:t>
            </a:r>
            <a:endParaRPr lang="en-GB" dirty="0"/>
          </a:p>
          <a:p>
            <a:r>
              <a:rPr lang="en-US" dirty="0"/>
              <a:t> </a:t>
            </a:r>
            <a:endParaRPr lang="en-GB" dirty="0"/>
          </a:p>
          <a:p>
            <a:r>
              <a:rPr lang="en-US" dirty="0"/>
              <a:t>(a)	Unit </a:t>
            </a:r>
            <a:r>
              <a:rPr lang="en-US" dirty="0" err="1"/>
              <a:t>labour</a:t>
            </a:r>
            <a:r>
              <a:rPr lang="en-US" dirty="0"/>
              <a:t> costs are calculated as total </a:t>
            </a:r>
            <a:r>
              <a:rPr lang="en-US" dirty="0" err="1"/>
              <a:t>labour</a:t>
            </a:r>
            <a:r>
              <a:rPr lang="en-US" dirty="0"/>
              <a:t> costs divided by GDP, based on the </a:t>
            </a:r>
            <a:r>
              <a:rPr lang="en-US" dirty="0" err="1"/>
              <a:t>backcast</a:t>
            </a:r>
            <a:r>
              <a:rPr lang="en-US" dirty="0"/>
              <a:t> of the final estimate of GDP.  Estimates are consistent with Bank staff’s estimates of population growth.  The diamond shows Bank staff’s projection for 2015 Q2.</a:t>
            </a:r>
            <a:endParaRPr lang="en-GB" dirty="0"/>
          </a:p>
          <a:p>
            <a:r>
              <a:rPr lang="en-US" dirty="0"/>
              <a:t>(b)	Self-employment income is calculated from mixed income, assuming that the share of employment income in that is the same as the share of employee compensation in nominal GDP less mixed income</a:t>
            </a:r>
            <a:r>
              <a:rPr lang="en-US" dirty="0" smtClean="0"/>
              <a:t>.</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8648" y="1371600"/>
            <a:ext cx="4538431" cy="4418999"/>
          </a:xfrm>
          <a:prstGeom prst="rect">
            <a:avLst/>
          </a:prstGeom>
        </p:spPr>
      </p:pic>
    </p:spTree>
    <p:extLst>
      <p:ext uri="{BB962C8B-B14F-4D97-AF65-F5344CB8AC3E}">
        <p14:creationId xmlns:p14="http://schemas.microsoft.com/office/powerpoint/2010/main" val="4190968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145379"/>
          </a:xfrm>
        </p:spPr>
        <p:txBody>
          <a:bodyPr/>
          <a:lstStyle/>
          <a:p>
            <a:pPr lvl="1"/>
            <a:r>
              <a:rPr lang="en-US" b="1" dirty="0"/>
              <a:t>Chart 4.8</a:t>
            </a:r>
            <a:r>
              <a:rPr lang="en-US" dirty="0"/>
              <a:t>  Producer prices suggest a slight pickup in consumer goods inflation</a:t>
            </a:r>
            <a:endParaRPr lang="en-GB" dirty="0"/>
          </a:p>
          <a:p>
            <a:pPr lvl="2"/>
            <a:r>
              <a:rPr lang="en-US" dirty="0"/>
              <a:t>CPI goods and producer output prices</a:t>
            </a:r>
            <a:endParaRPr lang="en-GB" dirty="0"/>
          </a:p>
        </p:txBody>
      </p:sp>
      <p:sp>
        <p:nvSpPr>
          <p:cNvPr id="3" name="Text Placeholder 2"/>
          <p:cNvSpPr>
            <a:spLocks noGrp="1"/>
          </p:cNvSpPr>
          <p:nvPr>
            <p:ph type="body" sz="quarter" idx="16"/>
          </p:nvPr>
        </p:nvSpPr>
        <p:spPr/>
        <p:txBody>
          <a:bodyPr/>
          <a:lstStyle/>
          <a:p>
            <a:pPr marL="216000" lvl="2" indent="-216000"/>
            <a:r>
              <a:rPr lang="en-US" sz="800" dirty="0" smtClean="0"/>
              <a:t>Sources:  ONS and Bank calculations.</a:t>
            </a:r>
            <a:endParaRPr lang="en-GB" sz="800" dirty="0" smtClean="0"/>
          </a:p>
          <a:p>
            <a:endParaRPr lang="en-GB" dirty="0"/>
          </a:p>
          <a:p>
            <a:r>
              <a:rPr lang="en-US" dirty="0"/>
              <a:t>(a)	Net sector output prices for all manufacturing excluding food, beverages, tobacco and petroleum.  Seasonally adjusted by Bank staff.</a:t>
            </a:r>
            <a:endParaRPr lang="en-GB" dirty="0"/>
          </a:p>
          <a:p>
            <a:r>
              <a:rPr lang="en-US" dirty="0"/>
              <a:t>(b)	Excludes food, non-alcoholic beverages, energy, clothing and footwear and Bank staff estimates of the effect of VAT.</a:t>
            </a:r>
            <a:endParaRPr lang="en-GB" dirty="0"/>
          </a:p>
          <a:p>
            <a:r>
              <a:rPr lang="en-US" dirty="0"/>
              <a:t>(c)	Based on Bank staff projections for near-term CPI inflation</a:t>
            </a:r>
            <a:r>
              <a:rPr lang="en-US" dirty="0" smtClean="0"/>
              <a:t>.</a:t>
            </a:r>
            <a:endParaRPr lang="en-GB"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458369" cy="4418999"/>
          </a:xfrm>
          <a:prstGeom prst="rect">
            <a:avLst/>
          </a:prstGeom>
        </p:spPr>
      </p:pic>
    </p:spTree>
    <p:extLst>
      <p:ext uri="{BB962C8B-B14F-4D97-AF65-F5344CB8AC3E}">
        <p14:creationId xmlns:p14="http://schemas.microsoft.com/office/powerpoint/2010/main" val="3473269930"/>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2015-08-05T23:00:00+00:00</PublishDate>
    <PublishingExpirationDate xmlns="http://schemas.microsoft.com/sharepoint/v3" xsi:nil="true"/>
    <IncludeContentsInIndex xmlns="http://schemas.microsoft.com/sharepoint/v3">true</IncludeContentsInIndex>
    <PublishingStartDate xmlns="http://schemas.microsoft.com/sharepoint/v3">2015-08-06T11:05:00+00:00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987</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E04A4DF4-8974-4A62-A375-3FB80009A9CC}"/>
</file>

<file path=docProps/app.xml><?xml version="1.0" encoding="utf-8"?>
<Properties xmlns="http://schemas.openxmlformats.org/officeDocument/2006/extended-properties" xmlns:vt="http://schemas.openxmlformats.org/officeDocument/2006/docPropsVTypes">
  <TotalTime>4164</TotalTime>
  <Words>442</Words>
  <Application>Microsoft Office PowerPoint</Application>
  <PresentationFormat>On-screen Show (4:3)</PresentationFormat>
  <Paragraphs>97</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Custom Design</vt:lpstr>
      <vt:lpstr>Inflation Report August 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August 2015</dc:title>
  <dc:subject>Cost and prices</dc:subject>
  <dc:creator>Bank of England</dc:creator>
  <cp:keywords/>
  <dc:description/>
  <cp:lastModifiedBy>Miller, Karen</cp:lastModifiedBy>
  <cp:revision>1033</cp:revision>
  <cp:lastPrinted>2015-08-05T10:06:59Z</cp:lastPrinted>
  <dcterms:created xsi:type="dcterms:W3CDTF">2012-02-13T16:00:46Z</dcterms:created>
  <dcterms:modified xsi:type="dcterms:W3CDTF">2015-08-05T18:54:28Z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