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8"/>
  </p:notesMasterIdLst>
  <p:sldIdLst>
    <p:sldId id="314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37" r:id="rId14"/>
    <p:sldId id="329" r:id="rId15"/>
    <p:sldId id="309" r:id="rId16"/>
    <p:sldId id="326" r:id="rId17"/>
    <p:sldId id="327" r:id="rId18"/>
    <p:sldId id="328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1932" y="-330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04/11/2015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November 2015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Demand and output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7734302" cy="882143"/>
          </a:xfrm>
        </p:spPr>
        <p:txBody>
          <a:bodyPr/>
          <a:lstStyle/>
          <a:p>
            <a:pPr lvl="1"/>
            <a:r>
              <a:rPr lang="en-US" b="1" dirty="0" smtClean="0"/>
              <a:t>Chart 2.9</a:t>
            </a:r>
            <a:r>
              <a:rPr lang="en-US" dirty="0" smtClean="0"/>
              <a:t>  The </a:t>
            </a:r>
            <a:r>
              <a:rPr lang="en-US" dirty="0"/>
              <a:t>current account deficit has </a:t>
            </a:r>
            <a:r>
              <a:rPr lang="en-US" dirty="0" smtClean="0"/>
              <a:t>narrowed since 2014 Q4</a:t>
            </a:r>
            <a:endParaRPr lang="en-GB" dirty="0" smtClean="0"/>
          </a:p>
          <a:p>
            <a:pPr lvl="2"/>
            <a:r>
              <a:rPr lang="en-GB" dirty="0" smtClean="0"/>
              <a:t>UK </a:t>
            </a:r>
            <a:r>
              <a:rPr lang="en-GB" dirty="0"/>
              <a:t>current </a:t>
            </a:r>
            <a:r>
              <a:rPr lang="en-GB" dirty="0" smtClean="0"/>
              <a:t>account</a:t>
            </a:r>
            <a:endParaRPr lang="en-GB" baseline="30000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diamond shows Bank staff’s projection for the trade balance in Q3 based on data </a:t>
            </a:r>
            <a:r>
              <a:rPr lang="en-US" dirty="0" smtClean="0"/>
              <a:t>for </a:t>
            </a:r>
            <a:r>
              <a:rPr lang="en-GB" dirty="0" smtClean="0"/>
              <a:t>July </a:t>
            </a:r>
            <a:r>
              <a:rPr lang="en-GB" dirty="0"/>
              <a:t>and August.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095047" cy="470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0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2.A</a:t>
            </a:r>
            <a:r>
              <a:rPr lang="en-US" dirty="0" smtClean="0"/>
              <a:t>  </a:t>
            </a:r>
            <a:r>
              <a:rPr lang="en-US" dirty="0">
                <a:solidFill>
                  <a:schemeClr val="tx1"/>
                </a:solidFill>
              </a:rPr>
              <a:t>Monitoring the MPC’s key </a:t>
            </a:r>
            <a:r>
              <a:rPr lang="en-US" dirty="0" err="1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762000"/>
            <a:ext cx="5303566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7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2.B</a:t>
            </a:r>
            <a:r>
              <a:rPr lang="en-US" dirty="0"/>
              <a:t>  Private sector domestic demand growth remained</a:t>
            </a:r>
          </a:p>
          <a:p>
            <a:pPr lvl="1"/>
            <a:r>
              <a:rPr lang="en-US" dirty="0"/>
              <a:t>resilient in Q2</a:t>
            </a:r>
            <a:endParaRPr lang="en-GB" dirty="0" smtClean="0"/>
          </a:p>
          <a:p>
            <a:pPr lvl="2"/>
            <a:r>
              <a:rPr lang="en-GB" dirty="0"/>
              <a:t>Expenditure components of </a:t>
            </a:r>
            <a:r>
              <a:rPr lang="en-GB" dirty="0" smtClean="0"/>
              <a:t>demand</a:t>
            </a:r>
            <a:r>
              <a:rPr lang="en-US" baseline="30000" dirty="0"/>
              <a:t>(a</a:t>
            </a:r>
            <a:r>
              <a:rPr lang="en-US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05500"/>
            <a:ext cx="8491538" cy="1047751"/>
          </a:xfrm>
        </p:spPr>
        <p:txBody>
          <a:bodyPr/>
          <a:lstStyle/>
          <a:p>
            <a:r>
              <a:rPr lang="en-US" dirty="0"/>
              <a:t>(a</a:t>
            </a:r>
            <a:r>
              <a:rPr lang="en-US" dirty="0" smtClean="0"/>
              <a:t>)	Chained-volume </a:t>
            </a:r>
            <a:r>
              <a:rPr lang="en-US" dirty="0"/>
              <a:t>measures unless otherwise stated.</a:t>
            </a:r>
          </a:p>
          <a:p>
            <a:r>
              <a:rPr lang="en-GB" dirty="0"/>
              <a:t>(b</a:t>
            </a:r>
            <a:r>
              <a:rPr lang="en-GB" dirty="0" smtClean="0"/>
              <a:t>)	Includes </a:t>
            </a:r>
            <a:r>
              <a:rPr lang="en-GB" dirty="0"/>
              <a:t>non-profit institutions serving households.</a:t>
            </a:r>
          </a:p>
          <a:p>
            <a:r>
              <a:rPr lang="en-US" dirty="0"/>
              <a:t>(c</a:t>
            </a:r>
            <a:r>
              <a:rPr lang="en-US" dirty="0" smtClean="0"/>
              <a:t>)	Investment </a:t>
            </a:r>
            <a:r>
              <a:rPr lang="en-US" dirty="0"/>
              <a:t>data take account of the transfer of nuclear reactors from the public corporation sector </a:t>
            </a:r>
            <a:r>
              <a:rPr lang="en-US" dirty="0" smtClean="0"/>
              <a:t>to central </a:t>
            </a:r>
            <a:r>
              <a:rPr lang="en-US" dirty="0"/>
              <a:t>government in 2005 Q2.</a:t>
            </a:r>
          </a:p>
          <a:p>
            <a:r>
              <a:rPr lang="en-US" dirty="0"/>
              <a:t>(d</a:t>
            </a:r>
            <a:r>
              <a:rPr lang="en-US" dirty="0" smtClean="0"/>
              <a:t>)	Excludes </a:t>
            </a:r>
            <a:r>
              <a:rPr lang="en-US" dirty="0"/>
              <a:t>the alignment adjustment.</a:t>
            </a:r>
          </a:p>
          <a:p>
            <a:r>
              <a:rPr lang="en-US" dirty="0"/>
              <a:t>(e</a:t>
            </a:r>
            <a:r>
              <a:rPr lang="en-US" dirty="0" smtClean="0"/>
              <a:t>)	Percentage </a:t>
            </a:r>
            <a:r>
              <a:rPr lang="en-US" dirty="0"/>
              <a:t>point contributions to quarterly growth of real GDP.</a:t>
            </a:r>
          </a:p>
          <a:p>
            <a:r>
              <a:rPr lang="en-US" dirty="0"/>
              <a:t>(f</a:t>
            </a:r>
            <a:r>
              <a:rPr lang="en-US" dirty="0" smtClean="0"/>
              <a:t>)	Includes </a:t>
            </a:r>
            <a:r>
              <a:rPr lang="en-US" dirty="0"/>
              <a:t>acquisitions less disposals of valuables.</a:t>
            </a:r>
          </a:p>
          <a:p>
            <a:r>
              <a:rPr lang="en-US" dirty="0"/>
              <a:t>(g</a:t>
            </a:r>
            <a:r>
              <a:rPr lang="en-US" dirty="0" smtClean="0"/>
              <a:t>)	Excluding </a:t>
            </a:r>
            <a:r>
              <a:rPr lang="en-US" dirty="0"/>
              <a:t>the impact of missing trader intra-community (MTIC) fraud. </a:t>
            </a:r>
            <a:r>
              <a:rPr lang="en-US" dirty="0" smtClean="0"/>
              <a:t> Official </a:t>
            </a:r>
            <a:r>
              <a:rPr lang="en-US" dirty="0"/>
              <a:t>MTIC-adjusted data are </a:t>
            </a:r>
            <a:r>
              <a:rPr lang="en-US" dirty="0" smtClean="0"/>
              <a:t>not available </a:t>
            </a:r>
            <a:r>
              <a:rPr lang="en-US" dirty="0"/>
              <a:t>for exports, so the headline exports data have been adjusted by an amount equal to the </a:t>
            </a:r>
            <a:r>
              <a:rPr lang="en-US" dirty="0" smtClean="0"/>
              <a:t>ONS </a:t>
            </a:r>
            <a:r>
              <a:rPr lang="en-GB" dirty="0" smtClean="0"/>
              <a:t>import </a:t>
            </a:r>
            <a:r>
              <a:rPr lang="en-GB" dirty="0"/>
              <a:t>adjustment.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4" y="1371599"/>
            <a:ext cx="4181475" cy="432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882143"/>
          </a:xfrm>
        </p:spPr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2.C</a:t>
            </a:r>
            <a:r>
              <a:rPr lang="en-US" dirty="0" smtClean="0"/>
              <a:t>  </a:t>
            </a:r>
            <a:r>
              <a:rPr lang="en-US" dirty="0"/>
              <a:t>Real income growth has supported consumption</a:t>
            </a:r>
            <a:endParaRPr lang="en-GB" dirty="0"/>
          </a:p>
          <a:p>
            <a:pPr lvl="2"/>
            <a:r>
              <a:rPr lang="en-US" dirty="0"/>
              <a:t>Household income, consumption and saving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Total </a:t>
            </a:r>
            <a:r>
              <a:rPr lang="en-US" dirty="0"/>
              <a:t>available household resources divided by the consumer expenditure deflator.</a:t>
            </a:r>
          </a:p>
          <a:p>
            <a:r>
              <a:rPr lang="en-US" dirty="0"/>
              <a:t>(b</a:t>
            </a:r>
            <a:r>
              <a:rPr lang="en-US" dirty="0" smtClean="0"/>
              <a:t>)	Wages </a:t>
            </a:r>
            <a:r>
              <a:rPr lang="en-US" dirty="0"/>
              <a:t>and salaries plus mixed income less taxes plus net transfers, divided by the consumer </a:t>
            </a:r>
            <a:r>
              <a:rPr lang="en-US" dirty="0" smtClean="0"/>
              <a:t>expenditure </a:t>
            </a:r>
            <a:r>
              <a:rPr lang="en-GB" dirty="0" smtClean="0"/>
              <a:t>deflator</a:t>
            </a:r>
            <a:r>
              <a:rPr lang="en-GB" dirty="0"/>
              <a:t>.</a:t>
            </a:r>
          </a:p>
          <a:p>
            <a:r>
              <a:rPr lang="en-US" dirty="0"/>
              <a:t>(c</a:t>
            </a:r>
            <a:r>
              <a:rPr lang="en-US" dirty="0" smtClean="0"/>
              <a:t>)	Chained-volume </a:t>
            </a:r>
            <a:r>
              <a:rPr lang="en-US" dirty="0"/>
              <a:t>measure</a:t>
            </a:r>
            <a:r>
              <a:rPr lang="en-US" dirty="0" smtClean="0"/>
              <a:t>.  Includes </a:t>
            </a:r>
            <a:r>
              <a:rPr lang="en-US" dirty="0"/>
              <a:t>non-profit institutions serving households.</a:t>
            </a:r>
          </a:p>
          <a:p>
            <a:r>
              <a:rPr lang="en-US" dirty="0"/>
              <a:t>(d</a:t>
            </a:r>
            <a:r>
              <a:rPr lang="en-US" dirty="0" smtClean="0"/>
              <a:t>)	Percentage </a:t>
            </a:r>
            <a:r>
              <a:rPr lang="en-US" dirty="0"/>
              <a:t>of household post-tax income.</a:t>
            </a:r>
          </a:p>
          <a:p>
            <a:r>
              <a:rPr lang="en-US" dirty="0"/>
              <a:t>(e</a:t>
            </a:r>
            <a:r>
              <a:rPr lang="en-US" dirty="0" smtClean="0"/>
              <a:t>)	Percentage </a:t>
            </a:r>
            <a:r>
              <a:rPr lang="en-US" dirty="0"/>
              <a:t>of household post-tax income excluding flows into employment-related pension schemes.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619250"/>
            <a:ext cx="723900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3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Revisions </a:t>
            </a:r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to the National Accounts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7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A</a:t>
            </a:r>
            <a:r>
              <a:rPr lang="en-US" dirty="0" smtClean="0"/>
              <a:t>  </a:t>
            </a:r>
            <a:r>
              <a:rPr lang="en-US" dirty="0"/>
              <a:t>Small revisions to the composition of </a:t>
            </a:r>
            <a:r>
              <a:rPr lang="en-US" dirty="0" smtClean="0"/>
              <a:t>growth</a:t>
            </a:r>
            <a:endParaRPr lang="en-GB" dirty="0" smtClean="0"/>
          </a:p>
          <a:p>
            <a:pPr lvl="2"/>
            <a:r>
              <a:rPr lang="en-US" dirty="0"/>
              <a:t>Contributions to revisions to GDP by expenditure </a:t>
            </a:r>
            <a:r>
              <a:rPr lang="en-US" dirty="0" smtClean="0"/>
              <a:t>component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Calendar-year </a:t>
            </a:r>
            <a:r>
              <a:rPr lang="en-US" dirty="0"/>
              <a:t>growth in chained-volume measures.</a:t>
            </a:r>
          </a:p>
          <a:p>
            <a:r>
              <a:rPr lang="en-US" dirty="0"/>
              <a:t>(</a:t>
            </a:r>
            <a:r>
              <a:rPr lang="en-US" dirty="0" smtClean="0"/>
              <a:t>b)	Calculated </a:t>
            </a:r>
            <a:r>
              <a:rPr lang="en-US" dirty="0"/>
              <a:t>as a </a:t>
            </a:r>
            <a:r>
              <a:rPr lang="en-US"/>
              <a:t>residual</a:t>
            </a:r>
            <a:r>
              <a:rPr lang="en-US" smtClean="0"/>
              <a:t>.  </a:t>
            </a:r>
            <a:r>
              <a:rPr lang="en-US" dirty="0"/>
              <a:t>Includes inventories, the alignment adjustment and the </a:t>
            </a:r>
            <a:r>
              <a:rPr lang="en-US" dirty="0" smtClean="0"/>
              <a:t>statistical </a:t>
            </a:r>
            <a:r>
              <a:rPr lang="en-GB" dirty="0" smtClean="0"/>
              <a:t>discrepancy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753" y="1371600"/>
            <a:ext cx="5216663" cy="421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B</a:t>
            </a:r>
            <a:r>
              <a:rPr lang="en-US" dirty="0" smtClean="0"/>
              <a:t>  </a:t>
            </a:r>
            <a:r>
              <a:rPr lang="en-US" dirty="0"/>
              <a:t>Business investment was revised </a:t>
            </a:r>
            <a:r>
              <a:rPr lang="en-US" dirty="0" smtClean="0"/>
              <a:t>down</a:t>
            </a:r>
            <a:endParaRPr lang="en-GB" dirty="0" smtClean="0"/>
          </a:p>
          <a:p>
            <a:pPr lvl="2"/>
            <a:r>
              <a:rPr lang="en-GB" dirty="0" smtClean="0"/>
              <a:t>Business investment</a:t>
            </a:r>
            <a:r>
              <a:rPr lang="en-US" baseline="30000" dirty="0"/>
              <a:t>(a</a:t>
            </a:r>
            <a:r>
              <a:rPr lang="en-US" baseline="30000" dirty="0" smtClean="0"/>
              <a:t>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Chained-volume </a:t>
            </a:r>
            <a:r>
              <a:rPr lang="en-GB" dirty="0"/>
              <a:t>measures.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287071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8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122228" cy="882143"/>
          </a:xfrm>
        </p:spPr>
        <p:txBody>
          <a:bodyPr/>
          <a:lstStyle/>
          <a:p>
            <a:pPr lvl="1"/>
            <a:r>
              <a:rPr lang="en-US" b="1" dirty="0" smtClean="0"/>
              <a:t>Chart C</a:t>
            </a:r>
            <a:r>
              <a:rPr lang="en-US" dirty="0" smtClean="0"/>
              <a:t>  The </a:t>
            </a:r>
            <a:r>
              <a:rPr lang="en-US" dirty="0"/>
              <a:t>saving ratio has been broadly flat over </a:t>
            </a:r>
            <a:r>
              <a:rPr lang="en-US" dirty="0" smtClean="0"/>
              <a:t>the past year</a:t>
            </a:r>
            <a:endParaRPr lang="en-GB" dirty="0" smtClean="0"/>
          </a:p>
          <a:p>
            <a:pPr lvl="2"/>
            <a:r>
              <a:rPr lang="en-US" dirty="0"/>
              <a:t>Revisions to household income, consumption and measures of the</a:t>
            </a:r>
          </a:p>
          <a:p>
            <a:pPr lvl="2"/>
            <a:r>
              <a:rPr lang="en-US" dirty="0"/>
              <a:t>saving </a:t>
            </a:r>
            <a:r>
              <a:rPr lang="en-US" dirty="0" smtClean="0"/>
              <a:t>ratio</a:t>
            </a:r>
            <a:r>
              <a:rPr lang="en-US" baseline="30000" dirty="0" smtClean="0"/>
              <a:t>(a)</a:t>
            </a:r>
            <a:endParaRPr lang="en-US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Includes </a:t>
            </a:r>
            <a:r>
              <a:rPr lang="en-US" dirty="0"/>
              <a:t>non-profit institutions serving households.</a:t>
            </a:r>
          </a:p>
          <a:p>
            <a:r>
              <a:rPr lang="en-US" dirty="0"/>
              <a:t>(b</a:t>
            </a:r>
            <a:r>
              <a:rPr lang="en-US" dirty="0" smtClean="0"/>
              <a:t>)	Contributions </a:t>
            </a:r>
            <a:r>
              <a:rPr lang="en-US" dirty="0"/>
              <a:t>to the total revision in the saving ratio.</a:t>
            </a:r>
          </a:p>
          <a:p>
            <a:r>
              <a:rPr lang="en-US" dirty="0"/>
              <a:t>(c</a:t>
            </a:r>
            <a:r>
              <a:rPr lang="en-US" dirty="0" smtClean="0"/>
              <a:t>)	Percentage </a:t>
            </a:r>
            <a:r>
              <a:rPr lang="en-US" dirty="0"/>
              <a:t>of household post-tax income.</a:t>
            </a:r>
          </a:p>
          <a:p>
            <a:r>
              <a:rPr lang="en-US" dirty="0"/>
              <a:t>(d</a:t>
            </a:r>
            <a:r>
              <a:rPr lang="en-US" dirty="0" smtClean="0"/>
              <a:t>)	Percentage </a:t>
            </a:r>
            <a:r>
              <a:rPr lang="en-US" dirty="0"/>
              <a:t>of household post-tax income excluding flows into employment-related </a:t>
            </a:r>
            <a:r>
              <a:rPr lang="en-US" dirty="0" smtClean="0"/>
              <a:t>pension schemes.  Consistent </a:t>
            </a:r>
            <a:r>
              <a:rPr lang="en-US" dirty="0"/>
              <a:t>with </a:t>
            </a:r>
            <a:r>
              <a:rPr lang="en-US" i="1" dirty="0"/>
              <a:t>Blue Book 2015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91668"/>
            <a:ext cx="5165456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8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Household balance sheets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72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2.1</a:t>
            </a:r>
            <a:r>
              <a:rPr lang="en-US" dirty="0" smtClean="0"/>
              <a:t>  </a:t>
            </a:r>
            <a:r>
              <a:rPr lang="en-US" dirty="0"/>
              <a:t>GDP growth slowed in </a:t>
            </a:r>
            <a:r>
              <a:rPr lang="en-US" dirty="0" smtClean="0"/>
              <a:t>Q3</a:t>
            </a:r>
            <a:endParaRPr lang="en-GB" dirty="0" smtClean="0"/>
          </a:p>
          <a:p>
            <a:pPr lvl="2"/>
            <a:r>
              <a:rPr lang="en-US" dirty="0"/>
              <a:t>Bank staff’s projections for near-term output growth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 smtClean="0"/>
              <a:t>Sources:  ONS and Bank calculations.</a:t>
            </a:r>
            <a:endParaRPr lang="en-GB" dirty="0" smtClean="0"/>
          </a:p>
          <a:p>
            <a:r>
              <a:rPr lang="en-US" dirty="0" smtClean="0"/>
              <a:t> </a:t>
            </a:r>
            <a:endParaRPr lang="en-GB" dirty="0" smtClean="0"/>
          </a:p>
          <a:p>
            <a:r>
              <a:rPr lang="en-US" dirty="0" smtClean="0"/>
              <a:t>(</a:t>
            </a:r>
            <a:r>
              <a:rPr lang="en-US" dirty="0"/>
              <a:t>a) </a:t>
            </a:r>
            <a:r>
              <a:rPr lang="en-US" dirty="0" smtClean="0"/>
              <a:t>	Chained-volume </a:t>
            </a:r>
            <a:r>
              <a:rPr lang="en-US" dirty="0"/>
              <a:t>measures. </a:t>
            </a:r>
            <a:r>
              <a:rPr lang="en-US" dirty="0" smtClean="0"/>
              <a:t> GDP </a:t>
            </a:r>
            <a:r>
              <a:rPr lang="en-US" dirty="0"/>
              <a:t>is at market prices.</a:t>
            </a:r>
          </a:p>
          <a:p>
            <a:r>
              <a:rPr lang="en-US" dirty="0"/>
              <a:t>(b</a:t>
            </a:r>
            <a:r>
              <a:rPr lang="en-US" dirty="0" smtClean="0"/>
              <a:t>)	The </a:t>
            </a:r>
            <a:r>
              <a:rPr lang="en-US" dirty="0"/>
              <a:t>latest </a:t>
            </a:r>
            <a:r>
              <a:rPr lang="en-US" dirty="0" err="1"/>
              <a:t>backcast</a:t>
            </a:r>
            <a:r>
              <a:rPr lang="en-US" dirty="0"/>
              <a:t>, shown to the left of the vertical line, is a </a:t>
            </a:r>
            <a:r>
              <a:rPr lang="en-US" dirty="0" err="1"/>
              <a:t>judgement</a:t>
            </a:r>
            <a:r>
              <a:rPr lang="en-US" dirty="0"/>
              <a:t> about the path </a:t>
            </a:r>
            <a:r>
              <a:rPr lang="en-US" dirty="0" smtClean="0"/>
              <a:t>for GDP </a:t>
            </a:r>
            <a:r>
              <a:rPr lang="en-US" dirty="0"/>
              <a:t>in the mature estimate of the data</a:t>
            </a:r>
            <a:r>
              <a:rPr lang="en-US" dirty="0" smtClean="0"/>
              <a:t>.  </a:t>
            </a:r>
            <a:r>
              <a:rPr lang="en-US" dirty="0"/>
              <a:t>The observation for 2015 Q4, to the right of </a:t>
            </a:r>
            <a:r>
              <a:rPr lang="en-US" dirty="0" smtClean="0"/>
              <a:t>the vertical </a:t>
            </a:r>
            <a:r>
              <a:rPr lang="en-US" dirty="0"/>
              <a:t>line, is consistent with the MPC’s central projection.</a:t>
            </a:r>
          </a:p>
          <a:p>
            <a:r>
              <a:rPr lang="en-US" dirty="0"/>
              <a:t>(</a:t>
            </a:r>
            <a:r>
              <a:rPr lang="en-US" dirty="0" smtClean="0"/>
              <a:t>c)	The </a:t>
            </a:r>
            <a:r>
              <a:rPr lang="en-US" dirty="0"/>
              <a:t>magenta diamond shows Bank staff’s central projection for the preliminary estimate </a:t>
            </a:r>
            <a:r>
              <a:rPr lang="en-US" dirty="0" smtClean="0"/>
              <a:t>of GDP </a:t>
            </a:r>
            <a:r>
              <a:rPr lang="en-US" dirty="0"/>
              <a:t>growth for Q3 at the time of the August </a:t>
            </a:r>
            <a:r>
              <a:rPr lang="en-US" i="1" dirty="0"/>
              <a:t>Report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green diamond shows the </a:t>
            </a:r>
            <a:r>
              <a:rPr lang="en-US" dirty="0" smtClean="0"/>
              <a:t>current staff </a:t>
            </a:r>
            <a:r>
              <a:rPr lang="en-US" dirty="0"/>
              <a:t>projection for the preliminary estimate of GDP growth for Q4. </a:t>
            </a:r>
            <a:r>
              <a:rPr lang="en-US" dirty="0" smtClean="0"/>
              <a:t> The </a:t>
            </a:r>
            <a:r>
              <a:rPr lang="en-US" dirty="0"/>
              <a:t>bands on either </a:t>
            </a:r>
            <a:r>
              <a:rPr lang="en-US" dirty="0" smtClean="0"/>
              <a:t>side of </a:t>
            </a:r>
            <a:r>
              <a:rPr lang="en-US" dirty="0"/>
              <a:t>the diamonds show uncertainty around those projections based on one root </a:t>
            </a:r>
            <a:r>
              <a:rPr lang="en-US" dirty="0" smtClean="0"/>
              <a:t>mean squared </a:t>
            </a:r>
            <a:r>
              <a:rPr lang="en-US" dirty="0"/>
              <a:t>error of past Bank staff forecasts for quarterly GDP growth made since 2004.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216663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0" cy="956034"/>
          </a:xfrm>
        </p:spPr>
        <p:txBody>
          <a:bodyPr/>
          <a:lstStyle/>
          <a:p>
            <a:pPr lvl="1"/>
            <a:r>
              <a:rPr lang="en-US" b="1" dirty="0" smtClean="0"/>
              <a:t>Chart A</a:t>
            </a:r>
            <a:r>
              <a:rPr lang="en-US" dirty="0" smtClean="0"/>
              <a:t>  </a:t>
            </a:r>
            <a:r>
              <a:rPr lang="en-US" dirty="0"/>
              <a:t>Aggregate household debt to income is </a:t>
            </a:r>
            <a:r>
              <a:rPr lang="en-US" dirty="0" smtClean="0"/>
              <a:t>lower than </a:t>
            </a:r>
            <a:r>
              <a:rPr lang="en-US" dirty="0"/>
              <a:t>immediately prior to the </a:t>
            </a:r>
            <a:r>
              <a:rPr lang="en-US" dirty="0" smtClean="0"/>
              <a:t>crisis</a:t>
            </a:r>
            <a:endParaRPr lang="en-GB" dirty="0" smtClean="0"/>
          </a:p>
          <a:p>
            <a:pPr lvl="2"/>
            <a:r>
              <a:rPr lang="en-US" dirty="0"/>
              <a:t>Aggregate household debt to income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(a</a:t>
            </a:r>
            <a:r>
              <a:rPr lang="en-US" dirty="0" smtClean="0"/>
              <a:t>)	Total </a:t>
            </a:r>
            <a:r>
              <a:rPr lang="en-US" dirty="0"/>
              <a:t>financial liabilities as a percentage of the four-quarter moving sum of nominal </a:t>
            </a:r>
            <a:r>
              <a:rPr lang="en-US" dirty="0" smtClean="0"/>
              <a:t>total </a:t>
            </a:r>
            <a:r>
              <a:rPr lang="en-GB" dirty="0" smtClean="0"/>
              <a:t>household </a:t>
            </a:r>
            <a:r>
              <a:rPr lang="en-GB" dirty="0"/>
              <a:t>resources.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274270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8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648700" cy="956034"/>
          </a:xfrm>
        </p:spPr>
        <p:txBody>
          <a:bodyPr/>
          <a:lstStyle/>
          <a:p>
            <a:pPr lvl="1"/>
            <a:r>
              <a:rPr lang="en-US" b="1" dirty="0" smtClean="0"/>
              <a:t>Chart B</a:t>
            </a:r>
            <a:r>
              <a:rPr lang="en-US" dirty="0" smtClean="0"/>
              <a:t>  </a:t>
            </a:r>
            <a:r>
              <a:rPr lang="en-US" dirty="0"/>
              <a:t>The proportion of households with </a:t>
            </a:r>
            <a:r>
              <a:rPr lang="en-US" dirty="0" smtClean="0"/>
              <a:t>high mortgage </a:t>
            </a:r>
            <a:r>
              <a:rPr lang="en-US" dirty="0"/>
              <a:t>debt to income has fallen</a:t>
            </a:r>
            <a:endParaRPr lang="en-GB" dirty="0" smtClean="0"/>
          </a:p>
          <a:p>
            <a:pPr lvl="2"/>
            <a:r>
              <a:rPr lang="en-US" dirty="0"/>
              <a:t>Proportion of households with high mortgage debt to </a:t>
            </a:r>
            <a:r>
              <a:rPr lang="en-US" dirty="0" smtClean="0"/>
              <a:t>gross income </a:t>
            </a:r>
            <a:r>
              <a:rPr lang="en-US" dirty="0"/>
              <a:t>ratios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Living Costs and Food (LCF) Survey, NMG Consulting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Data </a:t>
            </a:r>
            <a:r>
              <a:rPr lang="en-US" dirty="0"/>
              <a:t>up to 2013 are based on responses to the LCF Survey</a:t>
            </a:r>
            <a:r>
              <a:rPr lang="en-US" dirty="0" smtClean="0"/>
              <a:t>.  </a:t>
            </a:r>
            <a:r>
              <a:rPr lang="en-US" dirty="0"/>
              <a:t>Data for 2013 and 2014 </a:t>
            </a:r>
            <a:r>
              <a:rPr lang="en-US" dirty="0" smtClean="0"/>
              <a:t>are based </a:t>
            </a:r>
            <a:r>
              <a:rPr lang="en-US" dirty="0"/>
              <a:t>on responses to the NMG Consulting survey and have been spliced onto the </a:t>
            </a:r>
            <a:r>
              <a:rPr lang="en-US" dirty="0" smtClean="0"/>
              <a:t>earlier </a:t>
            </a:r>
            <a:r>
              <a:rPr lang="en-GB" dirty="0" smtClean="0"/>
              <a:t>LCF </a:t>
            </a:r>
            <a:r>
              <a:rPr lang="en-GB" dirty="0"/>
              <a:t>Survey data series.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45488"/>
            <a:ext cx="5095047" cy="42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0" cy="956034"/>
          </a:xfrm>
        </p:spPr>
        <p:txBody>
          <a:bodyPr/>
          <a:lstStyle/>
          <a:p>
            <a:pPr lvl="1"/>
            <a:r>
              <a:rPr lang="en-US" b="1" dirty="0" smtClean="0"/>
              <a:t>Chart C</a:t>
            </a:r>
            <a:r>
              <a:rPr lang="en-US" dirty="0" smtClean="0"/>
              <a:t>  </a:t>
            </a:r>
            <a:r>
              <a:rPr lang="en-US" dirty="0"/>
              <a:t>The aggregate household debt service ratio has</a:t>
            </a:r>
          </a:p>
          <a:p>
            <a:pPr lvl="1"/>
            <a:r>
              <a:rPr lang="en-US" dirty="0"/>
              <a:t>been </a:t>
            </a:r>
            <a:r>
              <a:rPr lang="en-US" dirty="0" smtClean="0"/>
              <a:t>stable</a:t>
            </a:r>
            <a:endParaRPr lang="en-GB" dirty="0" smtClean="0"/>
          </a:p>
          <a:p>
            <a:pPr lvl="2"/>
            <a:r>
              <a:rPr lang="en-US" dirty="0"/>
              <a:t>Household debt service ratio and its </a:t>
            </a:r>
            <a:r>
              <a:rPr lang="en-US" dirty="0" smtClean="0"/>
              <a:t>components</a:t>
            </a:r>
            <a:r>
              <a:rPr lang="en-US" baseline="30000" dirty="0" smtClean="0"/>
              <a:t>(a)</a:t>
            </a:r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r>
              <a:rPr lang="en-US" dirty="0"/>
              <a:t>(a</a:t>
            </a:r>
            <a:r>
              <a:rPr lang="en-US" dirty="0" smtClean="0"/>
              <a:t>)	Household </a:t>
            </a:r>
            <a:r>
              <a:rPr lang="en-US" dirty="0"/>
              <a:t>debt service ratio calculated as mortgage interest payments plus </a:t>
            </a:r>
            <a:r>
              <a:rPr lang="en-US" dirty="0" smtClean="0"/>
              <a:t>mortgage principal </a:t>
            </a:r>
            <a:r>
              <a:rPr lang="en-US" dirty="0"/>
              <a:t>repayments as a proportion of total household income. </a:t>
            </a:r>
            <a:r>
              <a:rPr lang="en-US" dirty="0" smtClean="0"/>
              <a:t> Household </a:t>
            </a:r>
            <a:r>
              <a:rPr lang="en-US" dirty="0"/>
              <a:t>income </a:t>
            </a:r>
            <a:r>
              <a:rPr lang="en-US" dirty="0" smtClean="0"/>
              <a:t>has been </a:t>
            </a:r>
            <a:r>
              <a:rPr lang="en-US" dirty="0"/>
              <a:t>adjusted to take into account the effects of Financial Intermediation Services </a:t>
            </a:r>
            <a:r>
              <a:rPr lang="en-US" dirty="0" smtClean="0"/>
              <a:t>Indirectly </a:t>
            </a:r>
            <a:r>
              <a:rPr lang="en-GB" dirty="0" smtClean="0"/>
              <a:t>Measured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Excludes </a:t>
            </a:r>
            <a:r>
              <a:rPr lang="en-US" dirty="0"/>
              <a:t>repayments associated with endowment policies. </a:t>
            </a:r>
            <a:r>
              <a:rPr lang="en-US" dirty="0" smtClean="0"/>
              <a:t> Non </a:t>
            </a:r>
            <a:r>
              <a:rPr lang="en-US" dirty="0"/>
              <a:t>seasonally adjusted.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210262" cy="423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2.2</a:t>
            </a:r>
            <a:r>
              <a:rPr lang="en-US" dirty="0" smtClean="0"/>
              <a:t>  A </a:t>
            </a:r>
            <a:r>
              <a:rPr lang="en-US" dirty="0"/>
              <a:t>fall in construction output weighed on GDP</a:t>
            </a:r>
          </a:p>
          <a:p>
            <a:pPr lvl="1"/>
            <a:r>
              <a:rPr lang="en-US" dirty="0"/>
              <a:t>growth in </a:t>
            </a:r>
            <a:r>
              <a:rPr lang="en-US" dirty="0" smtClean="0"/>
              <a:t>Q3</a:t>
            </a:r>
            <a:endParaRPr lang="en-GB" dirty="0" smtClean="0"/>
          </a:p>
          <a:p>
            <a:pPr lvl="2"/>
            <a:r>
              <a:rPr lang="en-US" dirty="0" smtClean="0"/>
              <a:t>Contributions </a:t>
            </a:r>
            <a:r>
              <a:rPr lang="en-US" dirty="0"/>
              <a:t>to quarterly GDP growth by output </a:t>
            </a:r>
            <a:r>
              <a:rPr lang="en-US" dirty="0" smtClean="0"/>
              <a:t>sector</a:t>
            </a:r>
            <a:r>
              <a:rPr lang="en-US" baseline="30000" dirty="0" smtClean="0"/>
              <a:t>(a)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162675"/>
            <a:ext cx="8491538" cy="6953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Chained-volume </a:t>
            </a:r>
            <a:r>
              <a:rPr lang="en-US" dirty="0"/>
              <a:t>measure</a:t>
            </a:r>
            <a:r>
              <a:rPr lang="en-US" dirty="0" smtClean="0"/>
              <a:t>.  </a:t>
            </a:r>
            <a:r>
              <a:rPr lang="en-US" dirty="0"/>
              <a:t>Figures in parentheses are weights in nominal value added </a:t>
            </a:r>
            <a:r>
              <a:rPr lang="en-US" dirty="0" smtClean="0"/>
              <a:t>in 2012</a:t>
            </a:r>
            <a:r>
              <a:rPr lang="en-US" dirty="0"/>
              <a:t>. </a:t>
            </a:r>
            <a:r>
              <a:rPr lang="en-US" dirty="0" smtClean="0"/>
              <a:t> Contributions </a:t>
            </a:r>
            <a:r>
              <a:rPr lang="en-US" dirty="0"/>
              <a:t>may not sum to total as GDP is at market prices while industry </a:t>
            </a:r>
            <a:r>
              <a:rPr lang="en-US" dirty="0" smtClean="0"/>
              <a:t>output is </a:t>
            </a:r>
            <a:r>
              <a:rPr lang="en-US" dirty="0"/>
              <a:t>gross value added at basic prices, and due to rounding.</a:t>
            </a:r>
          </a:p>
          <a:p>
            <a:r>
              <a:rPr lang="en-US" dirty="0"/>
              <a:t>(</a:t>
            </a:r>
            <a:r>
              <a:rPr lang="en-US" dirty="0" smtClean="0"/>
              <a:t>b)	</a:t>
            </a:r>
            <a:r>
              <a:rPr lang="en-US" smtClean="0"/>
              <a:t>Includes:  mining </a:t>
            </a:r>
            <a:r>
              <a:rPr lang="en-US" dirty="0"/>
              <a:t>and quarrying</a:t>
            </a:r>
            <a:r>
              <a:rPr lang="en-US" dirty="0" smtClean="0"/>
              <a:t>;  electricity</a:t>
            </a:r>
            <a:r>
              <a:rPr lang="en-US" dirty="0"/>
              <a:t>, gas and water supply</a:t>
            </a:r>
            <a:r>
              <a:rPr lang="en-US" dirty="0" smtClean="0"/>
              <a:t>;  and </a:t>
            </a:r>
            <a:r>
              <a:rPr lang="en-US" dirty="0"/>
              <a:t>agriculture, </a:t>
            </a:r>
            <a:r>
              <a:rPr lang="en-US" dirty="0" smtClean="0"/>
              <a:t>forestry </a:t>
            </a:r>
            <a:r>
              <a:rPr lang="en-GB" dirty="0" smtClean="0"/>
              <a:t>and </a:t>
            </a:r>
            <a:r>
              <a:rPr lang="en-GB" dirty="0"/>
              <a:t>fishing.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363" y="1438275"/>
            <a:ext cx="4725629" cy="468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16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204201" cy="1554954"/>
          </a:xfrm>
        </p:spPr>
        <p:txBody>
          <a:bodyPr/>
          <a:lstStyle/>
          <a:p>
            <a:pPr lvl="1"/>
            <a:r>
              <a:rPr lang="en-US" b="1" dirty="0" smtClean="0"/>
              <a:t>Chart 2.3</a:t>
            </a:r>
            <a:r>
              <a:rPr lang="en-US" dirty="0" smtClean="0"/>
              <a:t>  Some </a:t>
            </a:r>
            <a:r>
              <a:rPr lang="en-US" dirty="0"/>
              <a:t>measures of uncertainty have picked up</a:t>
            </a:r>
          </a:p>
          <a:p>
            <a:pPr lvl="1"/>
            <a:r>
              <a:rPr lang="en-US" dirty="0" smtClean="0"/>
              <a:t>slightly</a:t>
            </a:r>
            <a:endParaRPr lang="en-GB" dirty="0" smtClean="0"/>
          </a:p>
          <a:p>
            <a:pPr lvl="2"/>
            <a:r>
              <a:rPr lang="en-US" dirty="0" smtClean="0"/>
              <a:t>Measures </a:t>
            </a:r>
            <a:r>
              <a:rPr lang="en-US" dirty="0"/>
              <a:t>of uncertainty and household unemployment </a:t>
            </a:r>
            <a:r>
              <a:rPr lang="en-US" dirty="0" smtClean="0"/>
              <a:t>and financial expectations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47194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CBI</a:t>
            </a:r>
            <a:r>
              <a:rPr lang="en-US" dirty="0"/>
              <a:t>, Consensus Economics, Dow Jones Factiva, </a:t>
            </a:r>
            <a:r>
              <a:rPr lang="en-US" dirty="0" err="1"/>
              <a:t>GfK</a:t>
            </a:r>
            <a:r>
              <a:rPr lang="en-US" dirty="0"/>
              <a:t> (research carried out on behalf </a:t>
            </a:r>
            <a:r>
              <a:rPr lang="en-US" dirty="0" smtClean="0"/>
              <a:t>of the </a:t>
            </a:r>
            <a:r>
              <a:rPr lang="en-US" dirty="0"/>
              <a:t>European Commission), ONS,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Range </a:t>
            </a:r>
            <a:r>
              <a:rPr lang="en-US" dirty="0"/>
              <a:t>includes: </a:t>
            </a:r>
            <a:r>
              <a:rPr lang="en-US" dirty="0" smtClean="0"/>
              <a:t> CBI </a:t>
            </a:r>
            <a:r>
              <a:rPr lang="en-US" dirty="0"/>
              <a:t>measure of demand uncertainty as a factor likely to limit </a:t>
            </a:r>
            <a:r>
              <a:rPr lang="en-US" dirty="0" smtClean="0"/>
              <a:t>capital expenditure </a:t>
            </a:r>
            <a:r>
              <a:rPr lang="en-US" dirty="0"/>
              <a:t>for manufacturing and business/consumer services weighted together </a:t>
            </a:r>
            <a:r>
              <a:rPr lang="en-US" dirty="0" smtClean="0"/>
              <a:t>using nominal </a:t>
            </a:r>
            <a:r>
              <a:rPr lang="en-US" dirty="0"/>
              <a:t>shares in value added. </a:t>
            </a:r>
            <a:r>
              <a:rPr lang="en-US" dirty="0" smtClean="0"/>
              <a:t> Quarterly </a:t>
            </a:r>
            <a:r>
              <a:rPr lang="en-US" dirty="0"/>
              <a:t>average standard deviation of monthly </a:t>
            </a:r>
            <a:r>
              <a:rPr lang="en-US" dirty="0" smtClean="0"/>
              <a:t>Consensus Economics </a:t>
            </a:r>
            <a:r>
              <a:rPr lang="en-US" dirty="0"/>
              <a:t>forecasts for GDP one and two years ahead seasonally adjusted by Bank </a:t>
            </a:r>
            <a:r>
              <a:rPr lang="en-US" dirty="0" smtClean="0"/>
              <a:t>staff.  The </a:t>
            </a:r>
            <a:r>
              <a:rPr lang="en-US" dirty="0"/>
              <a:t>standard deviation of daily price movements in the FTSE index and sterling ERI within </a:t>
            </a:r>
            <a:r>
              <a:rPr lang="en-US" dirty="0" smtClean="0"/>
              <a:t>a quarter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IBES weighted average standard deviation of twelve-month forward </a:t>
            </a:r>
            <a:r>
              <a:rPr lang="en-US" dirty="0" smtClean="0"/>
              <a:t>earnings per </a:t>
            </a:r>
            <a:r>
              <a:rPr lang="en-US" dirty="0"/>
              <a:t>share forecasts. </a:t>
            </a:r>
            <a:r>
              <a:rPr lang="en-US" dirty="0" smtClean="0"/>
              <a:t> And </a:t>
            </a:r>
            <a:r>
              <a:rPr lang="en-US" dirty="0"/>
              <a:t>the quarterly average of media reports citing ‘</a:t>
            </a:r>
            <a:r>
              <a:rPr lang="en-US" dirty="0" smtClean="0"/>
              <a:t>economic uncertainty</a:t>
            </a:r>
            <a:r>
              <a:rPr lang="en-US" dirty="0"/>
              <a:t>’ in five national broadsheet newspapers. </a:t>
            </a:r>
            <a:r>
              <a:rPr lang="en-US" dirty="0" smtClean="0"/>
              <a:t> A </a:t>
            </a:r>
            <a:r>
              <a:rPr lang="en-US" dirty="0"/>
              <a:t>higher number indicates </a:t>
            </a:r>
            <a:r>
              <a:rPr lang="en-US" dirty="0" smtClean="0"/>
              <a:t>greater </a:t>
            </a:r>
            <a:r>
              <a:rPr lang="en-GB" dirty="0" smtClean="0"/>
              <a:t>uncertainty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question asks how households expect the number of people unemployed to change </a:t>
            </a:r>
            <a:r>
              <a:rPr lang="en-US" dirty="0" smtClean="0"/>
              <a:t>over the </a:t>
            </a:r>
            <a:r>
              <a:rPr lang="en-US" dirty="0"/>
              <a:t>next twelve months</a:t>
            </a:r>
            <a:r>
              <a:rPr lang="en-US" dirty="0" smtClean="0"/>
              <a:t>.  Data </a:t>
            </a:r>
            <a:r>
              <a:rPr lang="en-US" dirty="0"/>
              <a:t>are quarterly averages.</a:t>
            </a:r>
          </a:p>
          <a:p>
            <a:r>
              <a:rPr lang="en-US" dirty="0"/>
              <a:t>(</a:t>
            </a:r>
            <a:r>
              <a:rPr lang="en-US" dirty="0" smtClean="0"/>
              <a:t>c)	</a:t>
            </a:r>
            <a:r>
              <a:rPr lang="en-US" dirty="0"/>
              <a:t>Inverted </a:t>
            </a:r>
            <a:r>
              <a:rPr lang="en-US" dirty="0" smtClean="0"/>
              <a:t>scale.  The </a:t>
            </a:r>
            <a:r>
              <a:rPr lang="en-US" dirty="0"/>
              <a:t>question asks how households expect their personal financial situation </a:t>
            </a:r>
            <a:r>
              <a:rPr lang="en-US" dirty="0" smtClean="0"/>
              <a:t>to change </a:t>
            </a:r>
            <a:r>
              <a:rPr lang="en-US" dirty="0"/>
              <a:t>over the next twelve </a:t>
            </a:r>
            <a:r>
              <a:rPr lang="en-US" dirty="0" smtClean="0"/>
              <a:t>months.  Data </a:t>
            </a:r>
            <a:r>
              <a:rPr lang="en-US" dirty="0"/>
              <a:t>are quarterly averages.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514475"/>
            <a:ext cx="4644552" cy="400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2.4</a:t>
            </a:r>
            <a:r>
              <a:rPr lang="en-US" dirty="0" smtClean="0"/>
              <a:t>  Household </a:t>
            </a:r>
            <a:r>
              <a:rPr lang="en-US" dirty="0"/>
              <a:t>interest rates are close </a:t>
            </a:r>
            <a:r>
              <a:rPr lang="en-US" dirty="0" smtClean="0"/>
              <a:t>to historically </a:t>
            </a:r>
            <a:r>
              <a:rPr lang="en-US" dirty="0"/>
              <a:t>low </a:t>
            </a:r>
            <a:r>
              <a:rPr lang="en-US" dirty="0" smtClean="0"/>
              <a:t>levels</a:t>
            </a:r>
            <a:endParaRPr lang="en-GB" dirty="0" smtClean="0"/>
          </a:p>
          <a:p>
            <a:pPr lvl="2"/>
            <a:r>
              <a:rPr lang="en-US" dirty="0" smtClean="0"/>
              <a:t>Average </a:t>
            </a:r>
            <a:r>
              <a:rPr lang="en-US" dirty="0"/>
              <a:t>quoted household interest </a:t>
            </a:r>
            <a:r>
              <a:rPr lang="en-US" dirty="0" smtClean="0"/>
              <a:t>rates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210300"/>
            <a:ext cx="8491538" cy="64770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Sterling-only </a:t>
            </a:r>
            <a:r>
              <a:rPr lang="en-US" dirty="0"/>
              <a:t>end-month average quoted rates</a:t>
            </a:r>
            <a:r>
              <a:rPr lang="en-US" dirty="0" smtClean="0"/>
              <a:t>.  </a:t>
            </a:r>
            <a:r>
              <a:rPr lang="en-US" dirty="0"/>
              <a:t>The Bank’s quoted rates series are </a:t>
            </a:r>
            <a:r>
              <a:rPr lang="en-US" dirty="0" smtClean="0"/>
              <a:t>weighted averages </a:t>
            </a:r>
            <a:r>
              <a:rPr lang="en-US" dirty="0"/>
              <a:t>of rates from a sample of banks and building societies with products meeting </a:t>
            </a:r>
            <a:r>
              <a:rPr lang="en-US" dirty="0" smtClean="0"/>
              <a:t>the </a:t>
            </a:r>
            <a:r>
              <a:rPr lang="en-GB" dirty="0" smtClean="0"/>
              <a:t>specific </a:t>
            </a:r>
            <a:r>
              <a:rPr lang="en-GB" dirty="0"/>
              <a:t>criteria (see </a:t>
            </a:r>
            <a:r>
              <a:rPr lang="en-GB" dirty="0" smtClean="0"/>
              <a:t>www.bankofengland.co.uk/statistics/Pages/iadb/notesiadb/</a:t>
            </a:r>
            <a:r>
              <a:rPr lang="en-US" dirty="0" smtClean="0"/>
              <a:t>household_int.aspx</a:t>
            </a:r>
            <a:r>
              <a:rPr lang="en-US" dirty="0"/>
              <a:t>). </a:t>
            </a:r>
            <a:r>
              <a:rPr lang="en-US" dirty="0" smtClean="0"/>
              <a:t> Data </a:t>
            </a:r>
            <a:r>
              <a:rPr lang="en-US" dirty="0"/>
              <a:t>are non seasonally adjusted.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81125"/>
            <a:ext cx="5438253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6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2.5</a:t>
            </a:r>
            <a:r>
              <a:rPr lang="en-US" dirty="0" smtClean="0"/>
              <a:t>  Mortgage </a:t>
            </a:r>
            <a:r>
              <a:rPr lang="en-US" dirty="0"/>
              <a:t>approvals rose in </a:t>
            </a:r>
            <a:r>
              <a:rPr lang="en-US" dirty="0" smtClean="0"/>
              <a:t>Q3</a:t>
            </a:r>
            <a:endParaRPr lang="en-GB" dirty="0"/>
          </a:p>
          <a:p>
            <a:pPr lvl="2"/>
            <a:r>
              <a:rPr lang="en-GB" dirty="0" smtClean="0"/>
              <a:t>Mortgage </a:t>
            </a:r>
            <a:r>
              <a:rPr lang="en-GB" dirty="0"/>
              <a:t>approvals by </a:t>
            </a:r>
            <a:r>
              <a:rPr lang="en-GB" dirty="0" smtClean="0"/>
              <a:t>type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538" y="1371600"/>
            <a:ext cx="5538837" cy="443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6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2.6</a:t>
            </a:r>
            <a:r>
              <a:rPr lang="en-US" dirty="0" smtClean="0"/>
              <a:t>  Net </a:t>
            </a:r>
            <a:r>
              <a:rPr lang="en-US" dirty="0"/>
              <a:t>mortgage lending has increased </a:t>
            </a:r>
            <a:r>
              <a:rPr lang="en-US" dirty="0" smtClean="0"/>
              <a:t>further</a:t>
            </a:r>
            <a:endParaRPr lang="en-GB" dirty="0"/>
          </a:p>
          <a:p>
            <a:pPr lvl="2"/>
            <a:r>
              <a:rPr lang="en-GB" dirty="0" smtClean="0"/>
              <a:t>Monthly </a:t>
            </a:r>
            <a:r>
              <a:rPr lang="en-GB" dirty="0"/>
              <a:t>net mortgage </a:t>
            </a:r>
            <a:r>
              <a:rPr lang="en-GB" dirty="0" smtClean="0"/>
              <a:t>lending</a:t>
            </a:r>
            <a:endParaRPr lang="en-GB" baseline="30000" dirty="0"/>
          </a:p>
          <a:p>
            <a:pPr lvl="2"/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438253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5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2.7</a:t>
            </a:r>
            <a:r>
              <a:rPr lang="en-US" dirty="0" smtClean="0"/>
              <a:t>  Surveys </a:t>
            </a:r>
            <a:r>
              <a:rPr lang="en-US" dirty="0"/>
              <a:t>suggest robust business </a:t>
            </a:r>
            <a:r>
              <a:rPr lang="en-US" dirty="0" smtClean="0"/>
              <a:t>investment growth</a:t>
            </a:r>
            <a:endParaRPr lang="en-GB" dirty="0" smtClean="0"/>
          </a:p>
          <a:p>
            <a:pPr lvl="2"/>
            <a:r>
              <a:rPr lang="en-US" dirty="0" smtClean="0"/>
              <a:t>Investment </a:t>
            </a:r>
            <a:r>
              <a:rPr lang="en-US" dirty="0"/>
              <a:t>intention surveys and business </a:t>
            </a:r>
            <a:r>
              <a:rPr lang="en-US" dirty="0" smtClean="0"/>
              <a:t>investment</a:t>
            </a:r>
            <a:endParaRPr lang="en-GB" baseline="30000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BCC, CBI, CBI/PwC, 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Chained-volume </a:t>
            </a:r>
            <a:r>
              <a:rPr lang="en-US" dirty="0"/>
              <a:t>measures. </a:t>
            </a:r>
            <a:r>
              <a:rPr lang="en-US" dirty="0" smtClean="0"/>
              <a:t> Data </a:t>
            </a:r>
            <a:r>
              <a:rPr lang="en-US" dirty="0"/>
              <a:t>are to 2015 Q2.</a:t>
            </a:r>
          </a:p>
          <a:p>
            <a:r>
              <a:rPr lang="en-US" dirty="0"/>
              <a:t>(</a:t>
            </a:r>
            <a:r>
              <a:rPr lang="en-US" dirty="0" smtClean="0"/>
              <a:t>b)	Chained-volume </a:t>
            </a:r>
            <a:r>
              <a:rPr lang="en-US" dirty="0"/>
              <a:t>measures. </a:t>
            </a:r>
            <a:r>
              <a:rPr lang="en-US" dirty="0" smtClean="0"/>
              <a:t> Data </a:t>
            </a:r>
            <a:r>
              <a:rPr lang="en-US" dirty="0"/>
              <a:t>are to 2015 Q1.</a:t>
            </a:r>
          </a:p>
          <a:p>
            <a:r>
              <a:rPr lang="en-US" dirty="0"/>
              <a:t>(</a:t>
            </a:r>
            <a:r>
              <a:rPr lang="en-US" dirty="0" smtClean="0"/>
              <a:t>c)	Includes </a:t>
            </a:r>
            <a:r>
              <a:rPr lang="en-US" dirty="0"/>
              <a:t>survey measures of investment intentions from the Bank’s Agents (</a:t>
            </a:r>
            <a:r>
              <a:rPr lang="en-US" dirty="0" smtClean="0"/>
              <a:t>companies’ intended </a:t>
            </a:r>
            <a:r>
              <a:rPr lang="en-US" dirty="0"/>
              <a:t>changes in investment over the next twelve months), BCC (net percentage </a:t>
            </a:r>
            <a:r>
              <a:rPr lang="en-US" dirty="0" smtClean="0"/>
              <a:t>balance of </a:t>
            </a:r>
            <a:r>
              <a:rPr lang="en-US" dirty="0"/>
              <a:t>companies who say they have increased planned investment in plant and machinery </a:t>
            </a:r>
            <a:r>
              <a:rPr lang="en-US" dirty="0" smtClean="0"/>
              <a:t>over the </a:t>
            </a:r>
            <a:r>
              <a:rPr lang="en-US" dirty="0"/>
              <a:t>past three months) and CBI (net percentage balance of companies who say they </a:t>
            </a:r>
            <a:r>
              <a:rPr lang="en-US" dirty="0" smtClean="0"/>
              <a:t>have revised </a:t>
            </a:r>
            <a:r>
              <a:rPr lang="en-US" dirty="0"/>
              <a:t>up planned investment in plant and machinery over the next twelve months), </a:t>
            </a:r>
            <a:r>
              <a:rPr lang="en-US" dirty="0" smtClean="0"/>
              <a:t>scaled to </a:t>
            </a:r>
            <a:r>
              <a:rPr lang="en-US" dirty="0"/>
              <a:t>match the mean and variance of four-quarter business investment growth since </a:t>
            </a:r>
            <a:r>
              <a:rPr lang="en-US" dirty="0" smtClean="0"/>
              <a:t>2000.  BCC </a:t>
            </a:r>
            <a:r>
              <a:rPr lang="en-US" dirty="0"/>
              <a:t>data are non seasonally adjusted</a:t>
            </a:r>
            <a:r>
              <a:rPr lang="en-US" dirty="0" smtClean="0"/>
              <a:t>.  </a:t>
            </a:r>
            <a:r>
              <a:rPr lang="en-US" dirty="0"/>
              <a:t>Measure weights together </a:t>
            </a:r>
            <a:r>
              <a:rPr lang="en-US" dirty="0" err="1"/>
              <a:t>sectoral</a:t>
            </a:r>
            <a:r>
              <a:rPr lang="en-US" dirty="0"/>
              <a:t> surveys </a:t>
            </a:r>
            <a:r>
              <a:rPr lang="en-US" dirty="0" smtClean="0"/>
              <a:t>using shares </a:t>
            </a:r>
            <a:r>
              <a:rPr lang="en-US" dirty="0"/>
              <a:t>in real business investment</a:t>
            </a:r>
            <a:r>
              <a:rPr lang="en-US" dirty="0" smtClean="0"/>
              <a:t>.  </a:t>
            </a:r>
            <a:r>
              <a:rPr lang="en-US" dirty="0"/>
              <a:t>Data are to 2015 Q3.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974346" cy="403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75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2.8</a:t>
            </a:r>
            <a:r>
              <a:rPr lang="en-US" dirty="0" smtClean="0"/>
              <a:t>  Net </a:t>
            </a:r>
            <a:r>
              <a:rPr lang="en-US" dirty="0"/>
              <a:t>external finance raised was lower in </a:t>
            </a:r>
            <a:r>
              <a:rPr lang="en-US" dirty="0" smtClean="0"/>
              <a:t>Q3 than </a:t>
            </a:r>
            <a:r>
              <a:rPr lang="en-US" dirty="0"/>
              <a:t>earlier in the </a:t>
            </a:r>
            <a:r>
              <a:rPr lang="en-US" dirty="0" smtClean="0"/>
              <a:t>year</a:t>
            </a:r>
            <a:endParaRPr lang="en-GB" dirty="0" smtClean="0"/>
          </a:p>
          <a:p>
            <a:pPr lvl="2"/>
            <a:r>
              <a:rPr lang="en-US" dirty="0" smtClean="0"/>
              <a:t>Net </a:t>
            </a:r>
            <a:r>
              <a:rPr lang="en-US" dirty="0"/>
              <a:t>external finance raised by </a:t>
            </a:r>
            <a:r>
              <a:rPr lang="en-US" dirty="0" smtClean="0"/>
              <a:t>PNFCs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491538" cy="771526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Includes </a:t>
            </a:r>
            <a:r>
              <a:rPr lang="en-US" dirty="0"/>
              <a:t>sterling and foreign currency funds.</a:t>
            </a:r>
          </a:p>
          <a:p>
            <a:r>
              <a:rPr lang="en-GB" dirty="0"/>
              <a:t>(</a:t>
            </a:r>
            <a:r>
              <a:rPr lang="en-GB" dirty="0" smtClean="0"/>
              <a:t>b)	Non </a:t>
            </a:r>
            <a:r>
              <a:rPr lang="en-GB" dirty="0"/>
              <a:t>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c)	Includes </a:t>
            </a:r>
            <a:r>
              <a:rPr lang="en-US" dirty="0"/>
              <a:t>stand-alone and </a:t>
            </a:r>
            <a:r>
              <a:rPr lang="en-US" dirty="0" err="1"/>
              <a:t>programme</a:t>
            </a:r>
            <a:r>
              <a:rPr lang="en-US" dirty="0"/>
              <a:t> bonds.</a:t>
            </a:r>
          </a:p>
          <a:p>
            <a:r>
              <a:rPr lang="en-US" dirty="0"/>
              <a:t>(</a:t>
            </a:r>
            <a:r>
              <a:rPr lang="en-US" dirty="0" smtClean="0"/>
              <a:t>d)	As </a:t>
            </a:r>
            <a:r>
              <a:rPr lang="en-US" dirty="0"/>
              <a:t>component series are not all seasonally adjusted, the total may not equal the sum of </a:t>
            </a:r>
            <a:r>
              <a:rPr lang="en-US" dirty="0" smtClean="0"/>
              <a:t>its </a:t>
            </a:r>
            <a:r>
              <a:rPr lang="en-GB" dirty="0" smtClean="0"/>
              <a:t>components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197460" cy="42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9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2015-11-05T00:00:00+00:00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2015-11-05T12:05:00+00:00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ADD596CA-5248-460C-9A52-ABAB7F9299C5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159</TotalTime>
  <Words>434</Words>
  <Application>Microsoft Office PowerPoint</Application>
  <PresentationFormat>On-screen Show (4:3)</PresentationFormat>
  <Paragraphs>94</Paragraphs>
  <Slides>22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IR POWERPOINT TEMPLATE</vt:lpstr>
      <vt:lpstr>Inflation Report November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2: demand and output</dc:title>
  <dc:subject>Demand and output</dc:subject>
  <dc:creator>Bank of England</dc:creator>
  <cp:keywords/>
  <dc:description/>
  <cp:lastModifiedBy>Hicks, Andrew</cp:lastModifiedBy>
  <cp:revision>27</cp:revision>
  <cp:lastPrinted>2015-11-04T14:29:42Z</cp:lastPrinted>
  <dcterms:created xsi:type="dcterms:W3CDTF">2015-08-04T14:53:05Z</dcterms:created>
  <dcterms:modified xsi:type="dcterms:W3CDTF">2015-11-04T20:12:50Z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