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22"/>
  </p:notesMasterIdLst>
  <p:sldIdLst>
    <p:sldId id="314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9" r:id="rId17"/>
    <p:sldId id="309" r:id="rId18"/>
    <p:sldId id="326" r:id="rId19"/>
    <p:sldId id="327" r:id="rId20"/>
    <p:sldId id="328" r:id="rId21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1932" y="-324"/>
      </p:cViewPr>
      <p:guideLst>
        <p:guide orient="horz" pos="332"/>
        <p:guide orient="horz" pos="528"/>
        <p:guide orient="horz" pos="3660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04/11/2015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November 2015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US" sz="2400" dirty="0"/>
              <a:t>Supply and the </a:t>
            </a:r>
            <a:r>
              <a:rPr lang="en-US" sz="2400" dirty="0" err="1"/>
              <a:t>labour</a:t>
            </a:r>
            <a:r>
              <a:rPr lang="en-US" sz="2400" dirty="0"/>
              <a:t> market</a:t>
            </a:r>
            <a:endParaRPr lang="en-GB" sz="2400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3.9</a:t>
            </a:r>
            <a:r>
              <a:rPr lang="en-US" dirty="0" smtClean="0"/>
              <a:t>  Productivity </a:t>
            </a:r>
            <a:r>
              <a:rPr lang="en-US" dirty="0"/>
              <a:t>growth has picked </a:t>
            </a:r>
            <a:r>
              <a:rPr lang="en-US" dirty="0" smtClean="0"/>
              <a:t>up </a:t>
            </a:r>
            <a:endParaRPr lang="en-GB" dirty="0"/>
          </a:p>
          <a:p>
            <a:pPr lvl="2"/>
            <a:r>
              <a:rPr lang="en-US" dirty="0"/>
              <a:t>Four-quarter hourly labour productivity </a:t>
            </a:r>
            <a:r>
              <a:rPr lang="en-US" dirty="0" smtClean="0"/>
              <a:t>growth</a:t>
            </a:r>
            <a:r>
              <a:rPr lang="en-US" baseline="30000" dirty="0" smtClean="0"/>
              <a:t>(a)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smtClean="0"/>
              <a:t>Sources:  ONS </a:t>
            </a:r>
            <a:r>
              <a:rPr lang="en-US" dirty="0"/>
              <a:t>and Bank calculations</a:t>
            </a:r>
            <a:r>
              <a:rPr lang="en-US" dirty="0" smtClean="0"/>
              <a:t>.</a:t>
            </a:r>
            <a:endParaRPr lang="en-GB" dirty="0"/>
          </a:p>
          <a:p>
            <a:r>
              <a:rPr lang="en-US" dirty="0"/>
              <a:t> </a:t>
            </a:r>
            <a:endParaRPr lang="en-GB" dirty="0"/>
          </a:p>
          <a:p>
            <a:r>
              <a:rPr lang="en-US" dirty="0"/>
              <a:t>(a)	GDP per hour worked, based on the </a:t>
            </a:r>
            <a:r>
              <a:rPr lang="en-US" dirty="0" err="1"/>
              <a:t>backcast</a:t>
            </a:r>
            <a:r>
              <a:rPr lang="en-US" dirty="0"/>
              <a:t> for the final estimate of </a:t>
            </a:r>
            <a:r>
              <a:rPr lang="en-US" dirty="0" smtClean="0"/>
              <a:t>GDP.  Based </a:t>
            </a:r>
            <a:r>
              <a:rPr lang="en-US" dirty="0"/>
              <a:t>on </a:t>
            </a:r>
            <a:r>
              <a:rPr lang="en-US" dirty="0" smtClean="0"/>
              <a:t>Bank staff’s </a:t>
            </a:r>
            <a:r>
              <a:rPr lang="en-US" dirty="0"/>
              <a:t>assumption for population growth, as explained in the May </a:t>
            </a:r>
            <a:r>
              <a:rPr lang="en-US" i="1" dirty="0" smtClean="0"/>
              <a:t>Report</a:t>
            </a:r>
            <a:r>
              <a:rPr lang="en-US" dirty="0" smtClean="0"/>
              <a:t>.  The </a:t>
            </a:r>
            <a:r>
              <a:rPr lang="en-US" dirty="0"/>
              <a:t>blue and </a:t>
            </a:r>
            <a:r>
              <a:rPr lang="en-US" dirty="0" smtClean="0"/>
              <a:t>magenta diamonds </a:t>
            </a:r>
            <a:r>
              <a:rPr lang="en-US" dirty="0"/>
              <a:t>show Bank staff’s projection for Q2 at the time of the August </a:t>
            </a:r>
            <a:r>
              <a:rPr lang="en-US" i="1" dirty="0"/>
              <a:t>Report </a:t>
            </a:r>
            <a:r>
              <a:rPr lang="en-US" dirty="0"/>
              <a:t>and their </a:t>
            </a:r>
            <a:r>
              <a:rPr lang="en-US" dirty="0" smtClean="0"/>
              <a:t>current </a:t>
            </a:r>
            <a:r>
              <a:rPr lang="en-GB" dirty="0" smtClean="0"/>
              <a:t>projection </a:t>
            </a:r>
            <a:r>
              <a:rPr lang="en-GB" dirty="0"/>
              <a:t>for Q3 respectively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1171" y="1371598"/>
            <a:ext cx="5344374" cy="441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938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3.10</a:t>
            </a:r>
            <a:r>
              <a:rPr lang="en-US" dirty="0" smtClean="0"/>
              <a:t>  Flows </a:t>
            </a:r>
            <a:r>
              <a:rPr lang="en-US" dirty="0"/>
              <a:t>between jobs remain </a:t>
            </a:r>
            <a:r>
              <a:rPr lang="en-US" dirty="0" smtClean="0"/>
              <a:t>subdued </a:t>
            </a:r>
            <a:endParaRPr lang="en-GB" dirty="0"/>
          </a:p>
          <a:p>
            <a:pPr lvl="2"/>
            <a:r>
              <a:rPr lang="en-US" dirty="0"/>
              <a:t>Resignations and voluntary job-to-job </a:t>
            </a:r>
            <a:r>
              <a:rPr lang="en-US" dirty="0" smtClean="0"/>
              <a:t>flows</a:t>
            </a:r>
            <a:r>
              <a:rPr lang="en-US" baseline="30000" dirty="0" smtClean="0"/>
              <a:t>(a</a:t>
            </a:r>
            <a:r>
              <a:rPr lang="en-US" baseline="30000" dirty="0"/>
              <a:t>)</a:t>
            </a:r>
            <a:endParaRPr lang="en-GB" baseline="30000" dirty="0"/>
          </a:p>
          <a:p>
            <a:pPr lvl="2"/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smtClean="0"/>
              <a:t>Sources:  </a:t>
            </a:r>
            <a:r>
              <a:rPr lang="en-US" dirty="0" err="1" smtClean="0"/>
              <a:t>Labour</a:t>
            </a:r>
            <a:r>
              <a:rPr lang="en-US" dirty="0" smtClean="0"/>
              <a:t> </a:t>
            </a:r>
            <a:r>
              <a:rPr lang="en-US" dirty="0"/>
              <a:t>Force Survey and Bank calculations</a:t>
            </a:r>
            <a:r>
              <a:rPr lang="en-US" dirty="0" smtClean="0"/>
              <a:t>.</a:t>
            </a:r>
            <a:endParaRPr lang="en-GB" dirty="0"/>
          </a:p>
          <a:p>
            <a:r>
              <a:rPr lang="en-US" dirty="0"/>
              <a:t> </a:t>
            </a:r>
            <a:endParaRPr lang="en-GB" dirty="0"/>
          </a:p>
          <a:p>
            <a:r>
              <a:rPr lang="en-US" dirty="0"/>
              <a:t>(a)	Based on two-quarter longitudinal </a:t>
            </a:r>
            <a:r>
              <a:rPr lang="en-US" dirty="0" err="1" smtClean="0"/>
              <a:t>microdata</a:t>
            </a:r>
            <a:r>
              <a:rPr lang="en-US" dirty="0" smtClean="0"/>
              <a:t>.  Seasonally </a:t>
            </a:r>
            <a:r>
              <a:rPr lang="en-US" dirty="0"/>
              <a:t>adjusted by Bank </a:t>
            </a:r>
            <a:r>
              <a:rPr lang="en-US" dirty="0" smtClean="0"/>
              <a:t>staff.  Expressed as </a:t>
            </a:r>
            <a:r>
              <a:rPr lang="en-US" dirty="0"/>
              <a:t>a percentage of 16–64 employment.</a:t>
            </a:r>
          </a:p>
          <a:p>
            <a:r>
              <a:rPr lang="en-US" dirty="0"/>
              <a:t>(</a:t>
            </a:r>
            <a:r>
              <a:rPr lang="en-US" dirty="0" smtClean="0"/>
              <a:t>b)	Number </a:t>
            </a:r>
            <a:r>
              <a:rPr lang="en-US" dirty="0"/>
              <a:t>of people who report resigning three months ago, and report being employed</a:t>
            </a:r>
            <a:r>
              <a:rPr lang="en-US" dirty="0" smtClean="0"/>
              <a:t>, </a:t>
            </a:r>
            <a:r>
              <a:rPr lang="en-GB" dirty="0" smtClean="0"/>
              <a:t>unemployed </a:t>
            </a:r>
            <a:r>
              <a:rPr lang="en-GB" dirty="0"/>
              <a:t>or inactive.</a:t>
            </a:r>
          </a:p>
          <a:p>
            <a:r>
              <a:rPr lang="en-US" dirty="0"/>
              <a:t>(</a:t>
            </a:r>
            <a:r>
              <a:rPr lang="en-US" dirty="0" smtClean="0"/>
              <a:t>c)	Number </a:t>
            </a:r>
            <a:r>
              <a:rPr lang="en-US" dirty="0"/>
              <a:t>of people who report resigning three months ago, and report being in </a:t>
            </a:r>
            <a:r>
              <a:rPr lang="en-US" dirty="0" smtClean="0"/>
              <a:t>employment for </a:t>
            </a:r>
            <a:r>
              <a:rPr lang="en-US" dirty="0"/>
              <a:t>less than three months</a:t>
            </a:r>
            <a:r>
              <a:rPr lang="en-US" dirty="0" smtClean="0"/>
              <a:t>.</a:t>
            </a:r>
            <a:endParaRPr lang="en-GB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1175" y="1371600"/>
            <a:ext cx="5458369" cy="441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28199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</p:spPr>
        <p:txBody>
          <a:bodyPr/>
          <a:lstStyle/>
          <a:p>
            <a:pPr lvl="1"/>
            <a:r>
              <a:rPr lang="en-US" b="1" dirty="0" smtClean="0"/>
              <a:t>Chart 3.11</a:t>
            </a:r>
            <a:r>
              <a:rPr lang="en-US" dirty="0" smtClean="0"/>
              <a:t>  Earnings </a:t>
            </a:r>
            <a:r>
              <a:rPr lang="en-US" dirty="0"/>
              <a:t>growth has picked up over the year</a:t>
            </a:r>
          </a:p>
          <a:p>
            <a:pPr lvl="1"/>
            <a:r>
              <a:rPr lang="en-US" dirty="0"/>
              <a:t>but remains weak </a:t>
            </a:r>
            <a:endParaRPr lang="en-GB" dirty="0" smtClean="0"/>
          </a:p>
          <a:p>
            <a:pPr lvl="2"/>
            <a:r>
              <a:rPr lang="en-US" dirty="0"/>
              <a:t>Private sector earnings and indicators of pay growth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/>
          <a:lstStyle/>
          <a:p>
            <a:r>
              <a:rPr lang="en-US" dirty="0" smtClean="0"/>
              <a:t>Sources:  Bank </a:t>
            </a:r>
            <a:r>
              <a:rPr lang="en-US" dirty="0"/>
              <a:t>of England, BCC, </a:t>
            </a:r>
            <a:r>
              <a:rPr lang="en-US" dirty="0" smtClean="0"/>
              <a:t>KPMG/REC/</a:t>
            </a:r>
            <a:r>
              <a:rPr lang="en-US" dirty="0" err="1" smtClean="0"/>
              <a:t>Markit</a:t>
            </a:r>
            <a:r>
              <a:rPr lang="en-US" dirty="0" smtClean="0"/>
              <a:t>, ONS </a:t>
            </a:r>
            <a:r>
              <a:rPr lang="en-US" dirty="0"/>
              <a:t>and Bank calculations</a:t>
            </a:r>
            <a:r>
              <a:rPr lang="en-US" dirty="0" smtClean="0"/>
              <a:t>.</a:t>
            </a:r>
            <a:endParaRPr lang="en-GB" dirty="0"/>
          </a:p>
          <a:p>
            <a:r>
              <a:rPr lang="en-US" dirty="0"/>
              <a:t> </a:t>
            </a:r>
            <a:endParaRPr lang="en-GB" dirty="0"/>
          </a:p>
          <a:p>
            <a:r>
              <a:rPr lang="en-US" dirty="0"/>
              <a:t>(a)	Excludes bonuses and arrears of pay.</a:t>
            </a:r>
          </a:p>
          <a:p>
            <a:r>
              <a:rPr lang="en-US" dirty="0"/>
              <a:t>(b</a:t>
            </a:r>
            <a:r>
              <a:rPr lang="en-US" dirty="0" smtClean="0"/>
              <a:t>)	The </a:t>
            </a:r>
            <a:r>
              <a:rPr lang="en-US" dirty="0"/>
              <a:t>Bank’s Agents’ scores and the BCC survey are produced by weighting together indices </a:t>
            </a:r>
            <a:r>
              <a:rPr lang="en-US" dirty="0" smtClean="0"/>
              <a:t>for the </a:t>
            </a:r>
            <a:r>
              <a:rPr lang="en-US" dirty="0"/>
              <a:t>manufacturing and service sector according to their employment </a:t>
            </a:r>
            <a:r>
              <a:rPr lang="en-US" dirty="0" smtClean="0"/>
              <a:t>shares.  The Bank’s Agents</a:t>
            </a:r>
            <a:r>
              <a:rPr lang="en-US" dirty="0"/>
              <a:t>’ scores are the end-quarter score.</a:t>
            </a:r>
          </a:p>
          <a:p>
            <a:r>
              <a:rPr lang="en-US" dirty="0"/>
              <a:t>(c</a:t>
            </a:r>
            <a:r>
              <a:rPr lang="en-US" dirty="0" smtClean="0"/>
              <a:t>)	Four-quarter </a:t>
            </a:r>
            <a:r>
              <a:rPr lang="en-US" dirty="0"/>
              <a:t>moving average </a:t>
            </a:r>
            <a:r>
              <a:rPr lang="en-US" dirty="0" smtClean="0"/>
              <a:t>measure.  Non </a:t>
            </a:r>
            <a:r>
              <a:rPr lang="en-US" dirty="0"/>
              <a:t>seasonally adjusted.</a:t>
            </a:r>
          </a:p>
          <a:p>
            <a:r>
              <a:rPr lang="en-US" dirty="0"/>
              <a:t>(</a:t>
            </a:r>
            <a:r>
              <a:rPr lang="en-US" dirty="0" smtClean="0"/>
              <a:t>d)	The </a:t>
            </a:r>
            <a:r>
              <a:rPr lang="en-US" dirty="0"/>
              <a:t>REC measure is produced by weighting together survey indices for the pay of </a:t>
            </a:r>
            <a:r>
              <a:rPr lang="en-US" dirty="0" smtClean="0"/>
              <a:t>permanent and </a:t>
            </a:r>
            <a:r>
              <a:rPr lang="en-US" dirty="0"/>
              <a:t>temporary placements using shares in </a:t>
            </a:r>
            <a:r>
              <a:rPr lang="en-US" dirty="0" smtClean="0"/>
              <a:t>employment;  quarterly </a:t>
            </a:r>
            <a:r>
              <a:rPr lang="en-US" dirty="0"/>
              <a:t>averages</a:t>
            </a:r>
            <a:r>
              <a:rPr lang="en-US" dirty="0" smtClean="0"/>
              <a:t>.</a:t>
            </a:r>
            <a:endParaRPr lang="en-GB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28801" y="1371601"/>
            <a:ext cx="5161189" cy="4305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74445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Table </a:t>
            </a:r>
            <a:r>
              <a:rPr lang="en-US" b="1" dirty="0" smtClean="0"/>
              <a:t>3.A</a:t>
            </a:r>
            <a:r>
              <a:rPr lang="en-US" dirty="0" smtClean="0"/>
              <a:t>  </a:t>
            </a:r>
            <a:r>
              <a:rPr lang="en-US" dirty="0" smtClean="0">
                <a:solidFill>
                  <a:schemeClr val="tx1"/>
                </a:solidFill>
              </a:rPr>
              <a:t>Monitoring </a:t>
            </a:r>
            <a:r>
              <a:rPr lang="en-US" dirty="0">
                <a:solidFill>
                  <a:schemeClr val="tx1"/>
                </a:solidFill>
              </a:rPr>
              <a:t>the MPC’s key </a:t>
            </a:r>
            <a:r>
              <a:rPr lang="en-US" dirty="0" err="1">
                <a:solidFill>
                  <a:schemeClr val="tx1"/>
                </a:solidFill>
              </a:rPr>
              <a:t>judgements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905" y="838198"/>
            <a:ext cx="6017895" cy="5504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57972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Table </a:t>
            </a:r>
            <a:r>
              <a:rPr lang="en-US" b="1" dirty="0" smtClean="0"/>
              <a:t>3.B</a:t>
            </a:r>
            <a:r>
              <a:rPr lang="en-US" dirty="0" smtClean="0"/>
              <a:t>  Indicators </a:t>
            </a:r>
            <a:r>
              <a:rPr lang="en-US" dirty="0"/>
              <a:t>of labour demand remain </a:t>
            </a:r>
            <a:r>
              <a:rPr lang="en-US" dirty="0" smtClean="0"/>
              <a:t>strong</a:t>
            </a:r>
            <a:endParaRPr lang="en-GB" dirty="0"/>
          </a:p>
          <a:p>
            <a:pPr lvl="2"/>
            <a:r>
              <a:rPr lang="en-US" dirty="0"/>
              <a:t>Employment growth, vacancies and survey indicators of employment</a:t>
            </a:r>
          </a:p>
          <a:p>
            <a:pPr lvl="2"/>
            <a:r>
              <a:rPr lang="en-US" dirty="0" smtClean="0"/>
              <a:t>intentions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387162"/>
            <a:ext cx="8491538" cy="1491302"/>
          </a:xfrm>
        </p:spPr>
        <p:txBody>
          <a:bodyPr/>
          <a:lstStyle/>
          <a:p>
            <a:r>
              <a:rPr lang="en-US" dirty="0" smtClean="0"/>
              <a:t>Sources:  Bank </a:t>
            </a:r>
            <a:r>
              <a:rPr lang="en-US" dirty="0"/>
              <a:t>of England, BCC, CBI, CBI/PwC, ONS (including the </a:t>
            </a:r>
            <a:r>
              <a:rPr lang="en-US" dirty="0" err="1"/>
              <a:t>Labour</a:t>
            </a:r>
            <a:r>
              <a:rPr lang="en-US" dirty="0"/>
              <a:t> Force Survey) and Bank calculations</a:t>
            </a:r>
            <a:r>
              <a:rPr lang="en-US" dirty="0" smtClean="0"/>
              <a:t>.</a:t>
            </a:r>
            <a:endParaRPr lang="en-GB" dirty="0"/>
          </a:p>
          <a:p>
            <a:r>
              <a:rPr lang="en-US" dirty="0"/>
              <a:t> </a:t>
            </a:r>
            <a:endParaRPr lang="en-GB" dirty="0"/>
          </a:p>
          <a:p>
            <a:r>
              <a:rPr lang="en-US" dirty="0"/>
              <a:t>(a)	</a:t>
            </a:r>
            <a:r>
              <a:rPr lang="en-GB" dirty="0"/>
              <a:t>Unless otherwise stated.</a:t>
            </a:r>
          </a:p>
          <a:p>
            <a:r>
              <a:rPr lang="en-US" dirty="0"/>
              <a:t>(</a:t>
            </a:r>
            <a:r>
              <a:rPr lang="en-US" dirty="0" smtClean="0"/>
              <a:t>b)	Changes </a:t>
            </a:r>
            <a:r>
              <a:rPr lang="en-US" dirty="0"/>
              <a:t>relative to the previous quarter in </a:t>
            </a:r>
            <a:r>
              <a:rPr lang="en-US" dirty="0" smtClean="0"/>
              <a:t>thousands.  Figures </a:t>
            </a:r>
            <a:r>
              <a:rPr lang="en-US" dirty="0"/>
              <a:t>for 2015 Q3 are data for the three months </a:t>
            </a:r>
            <a:r>
              <a:rPr lang="en-US" dirty="0" smtClean="0"/>
              <a:t>to </a:t>
            </a:r>
            <a:r>
              <a:rPr lang="en-GB" dirty="0" smtClean="0"/>
              <a:t>August </a:t>
            </a:r>
            <a:r>
              <a:rPr lang="en-GB" dirty="0"/>
              <a:t>2015.</a:t>
            </a:r>
          </a:p>
          <a:p>
            <a:r>
              <a:rPr lang="en-US" dirty="0"/>
              <a:t>(</a:t>
            </a:r>
            <a:r>
              <a:rPr lang="en-US" dirty="0" smtClean="0"/>
              <a:t>c)	Other </a:t>
            </a:r>
            <a:r>
              <a:rPr lang="en-US" dirty="0"/>
              <a:t>comprises unpaid family workers and those on government-supported training and </a:t>
            </a:r>
            <a:r>
              <a:rPr lang="en-US" dirty="0" smtClean="0"/>
              <a:t>employment </a:t>
            </a:r>
            <a:r>
              <a:rPr lang="en-US" dirty="0" err="1" smtClean="0"/>
              <a:t>programmes</a:t>
            </a:r>
            <a:r>
              <a:rPr lang="en-US" dirty="0" smtClean="0"/>
              <a:t> </a:t>
            </a:r>
            <a:r>
              <a:rPr lang="en-US" dirty="0"/>
              <a:t>classified as being in employment.</a:t>
            </a:r>
          </a:p>
          <a:p>
            <a:r>
              <a:rPr lang="en-US" dirty="0"/>
              <a:t>(</a:t>
            </a:r>
            <a:r>
              <a:rPr lang="en-US" dirty="0" smtClean="0"/>
              <a:t>d)	Excludes </a:t>
            </a:r>
            <a:r>
              <a:rPr lang="en-US" dirty="0"/>
              <a:t>vacancies in agriculture, forestry and </a:t>
            </a:r>
            <a:r>
              <a:rPr lang="en-US" dirty="0" smtClean="0"/>
              <a:t>fishing.  Average </a:t>
            </a:r>
            <a:r>
              <a:rPr lang="en-US" dirty="0"/>
              <a:t>is 2001 Q2 to 2007.</a:t>
            </a:r>
          </a:p>
          <a:p>
            <a:r>
              <a:rPr lang="en-US" dirty="0"/>
              <a:t>(</a:t>
            </a:r>
            <a:r>
              <a:rPr lang="en-US" dirty="0" smtClean="0"/>
              <a:t>e)	Measures </a:t>
            </a:r>
            <a:r>
              <a:rPr lang="en-US" dirty="0"/>
              <a:t>for the Bank’s Agents (manufacturing and services), the BCC (non-services and services) and </a:t>
            </a:r>
            <a:r>
              <a:rPr lang="en-US" dirty="0" smtClean="0"/>
              <a:t>the CBI </a:t>
            </a:r>
            <a:r>
              <a:rPr lang="en-US" dirty="0"/>
              <a:t>(manufacturing, financial services and business/consumer/professional services) are weighted </a:t>
            </a:r>
            <a:r>
              <a:rPr lang="en-US" dirty="0" smtClean="0"/>
              <a:t>together using </a:t>
            </a:r>
            <a:r>
              <a:rPr lang="en-US" dirty="0"/>
              <a:t>employee jobs shares from Workforce </a:t>
            </a:r>
            <a:r>
              <a:rPr lang="en-US" dirty="0" smtClean="0"/>
              <a:t>Jobs.  The </a:t>
            </a:r>
            <a:r>
              <a:rPr lang="en-US" dirty="0"/>
              <a:t>BCC data are non seasonally adjusted.</a:t>
            </a:r>
          </a:p>
          <a:p>
            <a:r>
              <a:rPr lang="en-US" dirty="0"/>
              <a:t>(</a:t>
            </a:r>
            <a:r>
              <a:rPr lang="en-US" dirty="0" smtClean="0"/>
              <a:t>f)	Net </a:t>
            </a:r>
            <a:r>
              <a:rPr lang="en-US" dirty="0"/>
              <a:t>percentage balance of companies expecting their workforce to increase over the next three months.</a:t>
            </a:r>
          </a:p>
          <a:p>
            <a:r>
              <a:rPr lang="en-US" dirty="0"/>
              <a:t>(</a:t>
            </a:r>
            <a:r>
              <a:rPr lang="en-US" dirty="0" smtClean="0"/>
              <a:t>g)	End-quarter observation.  The </a:t>
            </a:r>
            <a:r>
              <a:rPr lang="en-US" dirty="0"/>
              <a:t>scores refer to companies’ employment intentions over the next six </a:t>
            </a:r>
            <a:r>
              <a:rPr lang="en-US" dirty="0" smtClean="0"/>
              <a:t>months.  The </a:t>
            </a:r>
            <a:r>
              <a:rPr lang="en-US" dirty="0"/>
              <a:t>scores are on a scale of -5 to +5</a:t>
            </a:r>
            <a:r>
              <a:rPr lang="en-US" dirty="0" smtClean="0"/>
              <a:t>.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534" y="1261403"/>
            <a:ext cx="7332233" cy="4022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40887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728076" cy="882143"/>
          </a:xfrm>
        </p:spPr>
        <p:txBody>
          <a:bodyPr/>
          <a:lstStyle/>
          <a:p>
            <a:pPr lvl="1"/>
            <a:r>
              <a:rPr lang="en-US" b="1" dirty="0"/>
              <a:t>Table </a:t>
            </a:r>
            <a:r>
              <a:rPr lang="en-US" b="1" dirty="0" smtClean="0"/>
              <a:t>3.C</a:t>
            </a:r>
            <a:r>
              <a:rPr lang="en-US" dirty="0" smtClean="0"/>
              <a:t>  Regular </a:t>
            </a:r>
            <a:r>
              <a:rPr lang="en-US" dirty="0"/>
              <a:t>pay growth is likely to soften slightly in Q3</a:t>
            </a:r>
            <a:r>
              <a:rPr lang="en-US" dirty="0" smtClean="0"/>
              <a:t>  </a:t>
            </a:r>
            <a:endParaRPr lang="en-GB" dirty="0"/>
          </a:p>
          <a:p>
            <a:pPr lvl="2"/>
            <a:r>
              <a:rPr lang="en-GB" dirty="0"/>
              <a:t>Whole-economy </a:t>
            </a:r>
            <a:r>
              <a:rPr lang="en-GB" dirty="0" smtClean="0"/>
              <a:t>earnings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smtClean="0"/>
              <a:t>Sources:  Bank </a:t>
            </a:r>
            <a:r>
              <a:rPr lang="en-US" dirty="0"/>
              <a:t>of England, Incomes Data Services, the </a:t>
            </a:r>
            <a:r>
              <a:rPr lang="en-US" dirty="0" err="1"/>
              <a:t>Labour</a:t>
            </a:r>
            <a:r>
              <a:rPr lang="en-US" dirty="0"/>
              <a:t> Research Department, ONS and </a:t>
            </a:r>
            <a:r>
              <a:rPr lang="en-US" dirty="0" err="1"/>
              <a:t>XpertHR</a:t>
            </a:r>
            <a:r>
              <a:rPr lang="en-US" dirty="0" smtClean="0"/>
              <a:t>.</a:t>
            </a:r>
            <a:endParaRPr lang="en-GB" dirty="0"/>
          </a:p>
          <a:p>
            <a:r>
              <a:rPr lang="en-US" dirty="0"/>
              <a:t> </a:t>
            </a:r>
            <a:endParaRPr lang="en-GB" dirty="0"/>
          </a:p>
          <a:p>
            <a:r>
              <a:rPr lang="en-US" dirty="0"/>
              <a:t>(a)	Figures for 2015 Q3 are estimated based on data for July and August and Bank staff’s projections </a:t>
            </a:r>
            <a:r>
              <a:rPr lang="en-US" dirty="0" smtClean="0"/>
              <a:t>for </a:t>
            </a:r>
            <a:r>
              <a:rPr lang="en-GB" dirty="0" smtClean="0"/>
              <a:t>September</a:t>
            </a:r>
            <a:r>
              <a:rPr lang="en-GB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b)	Whole-economy </a:t>
            </a:r>
            <a:r>
              <a:rPr lang="en-US" dirty="0"/>
              <a:t>total pay excluding bonuses and arrears of pay.</a:t>
            </a:r>
          </a:p>
          <a:p>
            <a:r>
              <a:rPr lang="en-US" dirty="0"/>
              <a:t>(</a:t>
            </a:r>
            <a:r>
              <a:rPr lang="en-US" dirty="0" smtClean="0"/>
              <a:t>c)	Percentage points.  The </a:t>
            </a:r>
            <a:r>
              <a:rPr lang="en-US" dirty="0"/>
              <a:t>bonus contribution does not always equal the difference between total </a:t>
            </a:r>
            <a:r>
              <a:rPr lang="en-US" dirty="0" smtClean="0"/>
              <a:t>average weekly </a:t>
            </a:r>
            <a:r>
              <a:rPr lang="en-US" dirty="0"/>
              <a:t>earnings (AWE) growth and AWE regular pay growth due to rounding.</a:t>
            </a:r>
          </a:p>
          <a:p>
            <a:r>
              <a:rPr lang="en-US" dirty="0"/>
              <a:t>(</a:t>
            </a:r>
            <a:r>
              <a:rPr lang="en-US" dirty="0" smtClean="0"/>
              <a:t>d)	Average </a:t>
            </a:r>
            <a:r>
              <a:rPr lang="en-US" dirty="0"/>
              <a:t>over the past twelve months, based on monthly data</a:t>
            </a:r>
            <a:r>
              <a:rPr lang="en-US" dirty="0" smtClean="0"/>
              <a:t>.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6" y="1228725"/>
            <a:ext cx="8553831" cy="380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3348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3.1</a:t>
            </a:r>
            <a:r>
              <a:rPr lang="en-US" dirty="0"/>
              <a:t>  Productivity accounted for a greater share of</a:t>
            </a:r>
          </a:p>
          <a:p>
            <a:pPr lvl="1"/>
            <a:r>
              <a:rPr lang="en-US" dirty="0"/>
              <a:t>GDP growth in Q2 than in recent quarters</a:t>
            </a:r>
            <a:endParaRPr lang="en-GB" dirty="0" smtClean="0"/>
          </a:p>
          <a:p>
            <a:pPr lvl="2"/>
            <a:r>
              <a:rPr lang="en-US" dirty="0"/>
              <a:t>Decomposition of four-quarter GDP </a:t>
            </a:r>
            <a:r>
              <a:rPr lang="en-US" dirty="0" smtClean="0"/>
              <a:t>growth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smtClean="0"/>
              <a:t>Sources:  ONS </a:t>
            </a:r>
            <a:r>
              <a:rPr lang="en-US" dirty="0"/>
              <a:t>and Bank calculations</a:t>
            </a:r>
            <a:r>
              <a:rPr lang="en-US" dirty="0" smtClean="0"/>
              <a:t>.</a:t>
            </a:r>
            <a:endParaRPr lang="en-GB" dirty="0" smtClean="0"/>
          </a:p>
          <a:p>
            <a:r>
              <a:rPr lang="en-US" dirty="0" smtClean="0"/>
              <a:t> </a:t>
            </a:r>
            <a:endParaRPr lang="en-GB" dirty="0" smtClean="0"/>
          </a:p>
          <a:p>
            <a:r>
              <a:rPr lang="en-US" dirty="0" smtClean="0"/>
              <a:t>(</a:t>
            </a:r>
            <a:r>
              <a:rPr lang="en-US" dirty="0"/>
              <a:t>a)	Chained-volume measure, based on the MPC’s best collective </a:t>
            </a:r>
            <a:r>
              <a:rPr lang="en-US" dirty="0" err="1"/>
              <a:t>judgement</a:t>
            </a:r>
            <a:r>
              <a:rPr lang="en-US" dirty="0"/>
              <a:t> about the </a:t>
            </a:r>
            <a:r>
              <a:rPr lang="en-US" dirty="0" smtClean="0"/>
              <a:t>final estimate </a:t>
            </a:r>
            <a:r>
              <a:rPr lang="en-US" dirty="0"/>
              <a:t>of </a:t>
            </a:r>
            <a:r>
              <a:rPr lang="en-US" dirty="0" smtClean="0"/>
              <a:t>GDP.  Percentage </a:t>
            </a:r>
            <a:r>
              <a:rPr lang="en-US" dirty="0"/>
              <a:t>change on a year earlier.</a:t>
            </a:r>
          </a:p>
          <a:p>
            <a:r>
              <a:rPr lang="en-US" dirty="0"/>
              <a:t>(</a:t>
            </a:r>
            <a:r>
              <a:rPr lang="en-US" dirty="0" smtClean="0"/>
              <a:t>b)	Based </a:t>
            </a:r>
            <a:r>
              <a:rPr lang="en-US" dirty="0"/>
              <a:t>on Bank staff’s assumption for population growth, as explained in the May </a:t>
            </a:r>
            <a:r>
              <a:rPr lang="en-US" i="1" dirty="0"/>
              <a:t>Report</a:t>
            </a:r>
            <a:r>
              <a:rPr lang="en-US" dirty="0" smtClean="0"/>
              <a:t>.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1175" y="1374369"/>
            <a:ext cx="5344374" cy="4413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3973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3.2</a:t>
            </a:r>
            <a:r>
              <a:rPr lang="en-US" dirty="0" smtClean="0"/>
              <a:t>  </a:t>
            </a:r>
            <a:r>
              <a:rPr lang="en-GB" dirty="0" smtClean="0"/>
              <a:t>Average </a:t>
            </a:r>
            <a:r>
              <a:rPr lang="en-GB" dirty="0"/>
              <a:t>hours have fallen</a:t>
            </a:r>
          </a:p>
          <a:p>
            <a:pPr lvl="2"/>
            <a:r>
              <a:rPr lang="en-US" dirty="0"/>
              <a:t>Average weekly hours</a:t>
            </a:r>
            <a:r>
              <a:rPr lang="en-US" dirty="0" smtClean="0"/>
              <a:t>:  actual</a:t>
            </a:r>
            <a:r>
              <a:rPr lang="en-US" dirty="0"/>
              <a:t>, desired and Bank staff’s estimate of</a:t>
            </a:r>
          </a:p>
          <a:p>
            <a:pPr lvl="2"/>
            <a:r>
              <a:rPr lang="en-US" dirty="0"/>
              <a:t>medium-term </a:t>
            </a:r>
            <a:r>
              <a:rPr lang="en-US" dirty="0" smtClean="0"/>
              <a:t>equilibrium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smtClean="0"/>
              <a:t>Sources:  </a:t>
            </a:r>
            <a:r>
              <a:rPr lang="en-US" dirty="0" err="1" smtClean="0"/>
              <a:t>Labour</a:t>
            </a:r>
            <a:r>
              <a:rPr lang="en-US" dirty="0" smtClean="0"/>
              <a:t> </a:t>
            </a:r>
            <a:r>
              <a:rPr lang="en-US" dirty="0"/>
              <a:t>Force Survey (LFS) and Bank calculations</a:t>
            </a:r>
            <a:r>
              <a:rPr lang="en-US" dirty="0" smtClean="0"/>
              <a:t>.</a:t>
            </a:r>
            <a:endParaRPr lang="en-GB" dirty="0"/>
          </a:p>
          <a:p>
            <a:r>
              <a:rPr lang="en-US" dirty="0"/>
              <a:t> </a:t>
            </a:r>
            <a:endParaRPr lang="en-GB" dirty="0"/>
          </a:p>
          <a:p>
            <a:r>
              <a:rPr lang="en-US" dirty="0" smtClean="0"/>
              <a:t>(a)	Number </a:t>
            </a:r>
            <a:r>
              <a:rPr lang="en-US" dirty="0"/>
              <a:t>of hours that the currently employed report that they would like to work, </a:t>
            </a:r>
            <a:r>
              <a:rPr lang="en-US" dirty="0" smtClean="0"/>
              <a:t>on average</a:t>
            </a:r>
            <a:r>
              <a:rPr lang="en-US" dirty="0"/>
              <a:t>, per week calculated from LFS </a:t>
            </a:r>
            <a:r>
              <a:rPr lang="en-US" dirty="0" err="1"/>
              <a:t>microdata</a:t>
            </a:r>
            <a:r>
              <a:rPr lang="en-US" dirty="0"/>
              <a:t>, which have been seasonally adjusted </a:t>
            </a:r>
            <a:r>
              <a:rPr lang="en-US" dirty="0" smtClean="0"/>
              <a:t>by Bank staff.  Calculation </a:t>
            </a:r>
            <a:r>
              <a:rPr lang="en-US" dirty="0"/>
              <a:t>based on Bell, D and </a:t>
            </a:r>
            <a:r>
              <a:rPr lang="en-US" dirty="0" err="1"/>
              <a:t>Blanchflower</a:t>
            </a:r>
            <a:r>
              <a:rPr lang="en-US" dirty="0"/>
              <a:t>, D (2013), ‘How to </a:t>
            </a:r>
            <a:r>
              <a:rPr lang="en-US" dirty="0" smtClean="0"/>
              <a:t>measure underemployment</a:t>
            </a:r>
            <a:r>
              <a:rPr lang="en-US" dirty="0"/>
              <a:t>?’, </a:t>
            </a:r>
            <a:r>
              <a:rPr lang="en-US" i="1" dirty="0"/>
              <a:t>Peterson Institute for International Economics Working Paper No. 13–7</a:t>
            </a:r>
            <a:r>
              <a:rPr lang="en-US" dirty="0" smtClean="0"/>
              <a:t>.  Data </a:t>
            </a:r>
            <a:r>
              <a:rPr lang="en-US" dirty="0"/>
              <a:t>available up to 2015 Q2.</a:t>
            </a:r>
          </a:p>
          <a:p>
            <a:r>
              <a:rPr lang="en-US" dirty="0"/>
              <a:t>(</a:t>
            </a:r>
            <a:r>
              <a:rPr lang="en-US" dirty="0" smtClean="0"/>
              <a:t>b)	The </a:t>
            </a:r>
            <a:r>
              <a:rPr lang="en-US" dirty="0"/>
              <a:t>diamond shows Bank staff’s projection for 2015 Q3, based on ONS data to August 2015</a:t>
            </a:r>
            <a:r>
              <a:rPr lang="en-US" dirty="0" smtClean="0"/>
              <a:t>.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50560" y="1372419"/>
            <a:ext cx="5545542" cy="441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5247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3.3</a:t>
            </a:r>
            <a:r>
              <a:rPr lang="en-US" dirty="0" smtClean="0"/>
              <a:t>  Little </a:t>
            </a:r>
            <a:r>
              <a:rPr lang="en-US" dirty="0"/>
              <a:t>sign of spare capacity within companies</a:t>
            </a:r>
            <a:endParaRPr lang="en-GB" dirty="0"/>
          </a:p>
          <a:p>
            <a:pPr lvl="2"/>
            <a:r>
              <a:rPr lang="en-US" dirty="0"/>
              <a:t>Survey indicators of capacity </a:t>
            </a:r>
            <a:r>
              <a:rPr lang="en-US" dirty="0" err="1" smtClean="0"/>
              <a:t>utilisation</a:t>
            </a:r>
            <a:r>
              <a:rPr lang="en-US" baseline="30000" dirty="0" smtClean="0"/>
              <a:t>(a)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smtClean="0"/>
              <a:t>Sources:  Bank </a:t>
            </a:r>
            <a:r>
              <a:rPr lang="en-US" dirty="0"/>
              <a:t>of England, BCC, CBI, CBI/PwC, ONS and Bank calculations</a:t>
            </a:r>
            <a:r>
              <a:rPr lang="en-US" dirty="0" smtClean="0"/>
              <a:t>.</a:t>
            </a:r>
            <a:endParaRPr lang="en-GB" dirty="0"/>
          </a:p>
          <a:p>
            <a:r>
              <a:rPr lang="en-US" dirty="0"/>
              <a:t> </a:t>
            </a:r>
            <a:endParaRPr lang="en-GB" dirty="0"/>
          </a:p>
          <a:p>
            <a:r>
              <a:rPr lang="en-US" dirty="0"/>
              <a:t>(a)	Measures are produced by weighting together surveys from the Bank’s </a:t>
            </a:r>
            <a:r>
              <a:rPr lang="en-US" dirty="0" smtClean="0"/>
              <a:t>Agents (</a:t>
            </a:r>
            <a:r>
              <a:rPr lang="en-US" dirty="0"/>
              <a:t>manufacturing and services), the BCC (non-services and services) and the </a:t>
            </a:r>
            <a:r>
              <a:rPr lang="en-US" dirty="0" smtClean="0"/>
              <a:t>CBI (</a:t>
            </a:r>
            <a:r>
              <a:rPr lang="en-US" dirty="0"/>
              <a:t>manufacturing, financial services, business/consumer/professional services and </a:t>
            </a:r>
            <a:r>
              <a:rPr lang="en-US" dirty="0" smtClean="0"/>
              <a:t>distributive trades</a:t>
            </a:r>
            <a:r>
              <a:rPr lang="en-US" dirty="0"/>
              <a:t>) using shares in nominal value </a:t>
            </a:r>
            <a:r>
              <a:rPr lang="en-US" dirty="0" smtClean="0"/>
              <a:t>added.  The </a:t>
            </a:r>
            <a:r>
              <a:rPr lang="en-US" dirty="0"/>
              <a:t>surveys are adjusted to have a mean </a:t>
            </a:r>
            <a:r>
              <a:rPr lang="en-US" dirty="0" smtClean="0"/>
              <a:t>of zero </a:t>
            </a:r>
            <a:r>
              <a:rPr lang="en-US" dirty="0"/>
              <a:t>and a variance of one over 1999 Q1 to 2007 </a:t>
            </a:r>
            <a:r>
              <a:rPr lang="en-US" dirty="0" smtClean="0"/>
              <a:t>Q3.  The </a:t>
            </a:r>
            <a:r>
              <a:rPr lang="en-US" dirty="0"/>
              <a:t>BCC data are non </a:t>
            </a:r>
            <a:r>
              <a:rPr lang="en-US" dirty="0" smtClean="0"/>
              <a:t>seasonally </a:t>
            </a:r>
            <a:r>
              <a:rPr lang="en-GB" dirty="0" smtClean="0"/>
              <a:t>adjusted.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02616" y="1191221"/>
            <a:ext cx="5344374" cy="462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915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3.4</a:t>
            </a:r>
            <a:r>
              <a:rPr lang="en-US" dirty="0" smtClean="0"/>
              <a:t>  Population </a:t>
            </a:r>
            <a:r>
              <a:rPr lang="en-US" dirty="0"/>
              <a:t>growth has been robust</a:t>
            </a:r>
            <a:endParaRPr lang="en-GB" dirty="0" smtClean="0"/>
          </a:p>
          <a:p>
            <a:pPr lvl="2"/>
            <a:r>
              <a:rPr lang="en-GB" dirty="0"/>
              <a:t>Annual population </a:t>
            </a:r>
            <a:r>
              <a:rPr lang="en-GB" dirty="0" smtClean="0"/>
              <a:t>growth</a:t>
            </a:r>
            <a:r>
              <a:rPr lang="en-US" baseline="30000" dirty="0" smtClean="0"/>
              <a:t>(a)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r>
              <a:rPr lang="en-US" dirty="0"/>
              <a:t>: </a:t>
            </a:r>
            <a:r>
              <a:rPr lang="en-US" dirty="0" smtClean="0"/>
              <a:t> ONS </a:t>
            </a:r>
            <a:r>
              <a:rPr lang="en-US" dirty="0"/>
              <a:t>and Bank calculations</a:t>
            </a:r>
            <a:r>
              <a:rPr lang="en-US" dirty="0" smtClean="0"/>
              <a:t>.</a:t>
            </a:r>
            <a:endParaRPr lang="en-GB" dirty="0"/>
          </a:p>
          <a:p>
            <a:r>
              <a:rPr lang="en-US" dirty="0"/>
              <a:t> </a:t>
            </a:r>
            <a:endParaRPr lang="en-GB" dirty="0"/>
          </a:p>
          <a:p>
            <a:r>
              <a:rPr lang="en-US" dirty="0"/>
              <a:t>(</a:t>
            </a:r>
            <a:r>
              <a:rPr lang="en-US" dirty="0" smtClean="0"/>
              <a:t>a)	Mid-year </a:t>
            </a:r>
            <a:r>
              <a:rPr lang="en-US" dirty="0"/>
              <a:t>16+ population estimates and projections</a:t>
            </a:r>
            <a:r>
              <a:rPr lang="en-US" dirty="0" smtClean="0"/>
              <a:t>.</a:t>
            </a:r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1175" y="1372838"/>
            <a:ext cx="5458369" cy="441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061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3.5</a:t>
            </a:r>
            <a:r>
              <a:rPr lang="en-US" dirty="0" smtClean="0"/>
              <a:t>  Participation </a:t>
            </a:r>
            <a:r>
              <a:rPr lang="en-US" dirty="0"/>
              <a:t>has been </a:t>
            </a:r>
            <a:r>
              <a:rPr lang="en-US" dirty="0" smtClean="0"/>
              <a:t>broadly stable</a:t>
            </a:r>
            <a:endParaRPr lang="en-GB" dirty="0"/>
          </a:p>
          <a:p>
            <a:pPr lvl="2"/>
            <a:r>
              <a:rPr lang="en-US" dirty="0"/>
              <a:t>Participation rate and Bank staff estimates of the medium-term</a:t>
            </a:r>
          </a:p>
          <a:p>
            <a:pPr lvl="2"/>
            <a:r>
              <a:rPr lang="en-US" dirty="0"/>
              <a:t>equilibrium participation </a:t>
            </a:r>
            <a:r>
              <a:rPr lang="en-US" dirty="0" smtClean="0"/>
              <a:t>rate</a:t>
            </a:r>
            <a:r>
              <a:rPr lang="en-US" baseline="30000" dirty="0" smtClean="0"/>
              <a:t>(a)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smtClean="0"/>
              <a:t>Sources:  </a:t>
            </a:r>
            <a:r>
              <a:rPr lang="en-US" dirty="0" err="1"/>
              <a:t>Labour</a:t>
            </a:r>
            <a:r>
              <a:rPr lang="en-US" dirty="0"/>
              <a:t> Force Survey and Bank calculations</a:t>
            </a:r>
            <a:r>
              <a:rPr lang="en-US" dirty="0" smtClean="0"/>
              <a:t>.</a:t>
            </a:r>
            <a:endParaRPr lang="en-GB" dirty="0"/>
          </a:p>
          <a:p>
            <a:r>
              <a:rPr lang="en-US" dirty="0"/>
              <a:t> </a:t>
            </a:r>
            <a:endParaRPr lang="en-GB" dirty="0"/>
          </a:p>
          <a:p>
            <a:r>
              <a:rPr lang="en-US" dirty="0"/>
              <a:t>(a)	</a:t>
            </a:r>
            <a:r>
              <a:rPr lang="en-GB" dirty="0"/>
              <a:t>Percentages of 16+ population.</a:t>
            </a:r>
          </a:p>
          <a:p>
            <a:r>
              <a:rPr lang="en-US" dirty="0"/>
              <a:t>(</a:t>
            </a:r>
            <a:r>
              <a:rPr lang="en-US" dirty="0" smtClean="0"/>
              <a:t>b)	The </a:t>
            </a:r>
            <a:r>
              <a:rPr lang="en-US" dirty="0"/>
              <a:t>diamond shows Bank staff’s projection for 2015 Q3, based on ONS data to August 2015</a:t>
            </a:r>
            <a:r>
              <a:rPr lang="en-US" dirty="0" smtClean="0"/>
              <a:t>.</a:t>
            </a:r>
            <a:endParaRPr lang="en-GB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77860" y="1368425"/>
            <a:ext cx="5545541" cy="441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242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3.6</a:t>
            </a:r>
            <a:r>
              <a:rPr lang="en-US" dirty="0" smtClean="0"/>
              <a:t>  Unemployment </a:t>
            </a:r>
            <a:r>
              <a:rPr lang="en-US" dirty="0"/>
              <a:t>likely to fall </a:t>
            </a:r>
            <a:r>
              <a:rPr lang="en-US" dirty="0" smtClean="0"/>
              <a:t>gradually </a:t>
            </a:r>
            <a:endParaRPr lang="en-GB" dirty="0"/>
          </a:p>
          <a:p>
            <a:pPr lvl="2"/>
            <a:r>
              <a:rPr lang="en-US" dirty="0"/>
              <a:t>Bank staff’s near-term unemployment rate </a:t>
            </a:r>
            <a:r>
              <a:rPr lang="en-US" dirty="0" smtClean="0"/>
              <a:t>projection</a:t>
            </a:r>
            <a:r>
              <a:rPr lang="en-US" baseline="30000" dirty="0" smtClean="0"/>
              <a:t>(a)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smtClean="0"/>
              <a:t>Sources:  </a:t>
            </a:r>
            <a:r>
              <a:rPr lang="en-US" dirty="0" err="1"/>
              <a:t>Labour</a:t>
            </a:r>
            <a:r>
              <a:rPr lang="en-US" dirty="0"/>
              <a:t> Force Survey (LFS) and Bank calculations</a:t>
            </a:r>
            <a:r>
              <a:rPr lang="en-US" dirty="0" smtClean="0"/>
              <a:t>.</a:t>
            </a:r>
            <a:endParaRPr lang="en-GB" dirty="0"/>
          </a:p>
          <a:p>
            <a:r>
              <a:rPr lang="en-US" dirty="0"/>
              <a:t> </a:t>
            </a:r>
            <a:endParaRPr lang="en-GB" dirty="0"/>
          </a:p>
          <a:p>
            <a:r>
              <a:rPr lang="en-US" dirty="0"/>
              <a:t>(</a:t>
            </a:r>
            <a:r>
              <a:rPr lang="en-US" dirty="0" smtClean="0"/>
              <a:t>a)	The </a:t>
            </a:r>
            <a:r>
              <a:rPr lang="en-US" dirty="0"/>
              <a:t>magenta diamonds show Bank staff’s central projections for the headline </a:t>
            </a:r>
            <a:r>
              <a:rPr lang="en-US" dirty="0" smtClean="0"/>
              <a:t>unemployment rate </a:t>
            </a:r>
            <a:r>
              <a:rPr lang="en-US" dirty="0"/>
              <a:t>for June, July, August and September 2015, at the time of the August </a:t>
            </a:r>
            <a:r>
              <a:rPr lang="en-US" i="1" dirty="0" smtClean="0"/>
              <a:t>Report</a:t>
            </a:r>
            <a:r>
              <a:rPr lang="en-US" dirty="0" smtClean="0"/>
              <a:t>.  The green diamonds </a:t>
            </a:r>
            <a:r>
              <a:rPr lang="en-US" dirty="0"/>
              <a:t>show the current staff projections for the headline unemployment rate </a:t>
            </a:r>
            <a:r>
              <a:rPr lang="en-US" dirty="0" smtClean="0"/>
              <a:t>for September</a:t>
            </a:r>
            <a:r>
              <a:rPr lang="en-US" dirty="0"/>
              <a:t>, October, November and December </a:t>
            </a:r>
            <a:r>
              <a:rPr lang="en-US" dirty="0" smtClean="0"/>
              <a:t>2015.  The </a:t>
            </a:r>
            <a:r>
              <a:rPr lang="en-US" dirty="0"/>
              <a:t>bands on either side of </a:t>
            </a:r>
            <a:r>
              <a:rPr lang="en-US" dirty="0" smtClean="0"/>
              <a:t>the diamonds </a:t>
            </a:r>
            <a:r>
              <a:rPr lang="en-US" dirty="0"/>
              <a:t>show uncertainty around those projections based on one root mean squared </a:t>
            </a:r>
            <a:r>
              <a:rPr lang="en-US" dirty="0" smtClean="0"/>
              <a:t>error of </a:t>
            </a:r>
            <a:r>
              <a:rPr lang="en-US" dirty="0"/>
              <a:t>past Bank staff forecasts for the three-month LFS unemployment rate</a:t>
            </a:r>
            <a:r>
              <a:rPr lang="en-US" dirty="0" smtClean="0"/>
              <a:t>.</a:t>
            </a:r>
            <a:endParaRPr lang="en-GB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9152" y="1318461"/>
            <a:ext cx="5451664" cy="441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408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3.7</a:t>
            </a:r>
            <a:r>
              <a:rPr lang="en-US" dirty="0" smtClean="0"/>
              <a:t>  Unemployment </a:t>
            </a:r>
            <a:r>
              <a:rPr lang="en-US" dirty="0"/>
              <a:t>has been high relative to vacancies</a:t>
            </a:r>
          </a:p>
          <a:p>
            <a:pPr lvl="1"/>
            <a:r>
              <a:rPr lang="en-US" dirty="0"/>
              <a:t>since </a:t>
            </a:r>
            <a:r>
              <a:rPr lang="en-US" dirty="0" smtClean="0"/>
              <a:t>2010</a:t>
            </a:r>
            <a:endParaRPr lang="en-GB" dirty="0" smtClean="0"/>
          </a:p>
          <a:p>
            <a:pPr lvl="2"/>
            <a:r>
              <a:rPr lang="en-GB" dirty="0"/>
              <a:t>Vacancy and unemployment </a:t>
            </a:r>
            <a:r>
              <a:rPr lang="en-GB" dirty="0" smtClean="0"/>
              <a:t>rates</a:t>
            </a:r>
            <a:r>
              <a:rPr lang="en-US" baseline="30000" dirty="0"/>
              <a:t>(a</a:t>
            </a:r>
            <a:r>
              <a:rPr lang="en-US" baseline="30000" dirty="0" smtClean="0"/>
              <a:t>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375650" cy="1047751"/>
          </a:xfrm>
        </p:spPr>
        <p:txBody>
          <a:bodyPr/>
          <a:lstStyle/>
          <a:p>
            <a:r>
              <a:rPr lang="en-US" dirty="0" smtClean="0"/>
              <a:t>Sources:  </a:t>
            </a:r>
            <a:r>
              <a:rPr lang="en-US" dirty="0" err="1"/>
              <a:t>Labour</a:t>
            </a:r>
            <a:r>
              <a:rPr lang="en-US" dirty="0"/>
              <a:t> Force Survey and Bank calculations</a:t>
            </a:r>
            <a:r>
              <a:rPr lang="en-US" dirty="0" smtClean="0"/>
              <a:t>.</a:t>
            </a:r>
            <a:endParaRPr lang="en-GB" dirty="0"/>
          </a:p>
          <a:p>
            <a:r>
              <a:rPr lang="en-US" dirty="0"/>
              <a:t> </a:t>
            </a:r>
            <a:endParaRPr lang="en-GB" dirty="0"/>
          </a:p>
          <a:p>
            <a:r>
              <a:rPr lang="en-US" dirty="0"/>
              <a:t>(a)	Vacancies expressed as a percentage of the sum of total employment and vacancies, </a:t>
            </a:r>
            <a:r>
              <a:rPr lang="en-US" dirty="0" smtClean="0"/>
              <a:t>and unemployment </a:t>
            </a:r>
            <a:r>
              <a:rPr lang="en-US" dirty="0"/>
              <a:t>as a percentage of the economically active 16+ </a:t>
            </a:r>
            <a:r>
              <a:rPr lang="en-US" dirty="0" smtClean="0"/>
              <a:t>population.  Vacancies exclude </a:t>
            </a:r>
            <a:r>
              <a:rPr lang="en-US" dirty="0"/>
              <a:t>agriculture, forestry and </a:t>
            </a:r>
            <a:r>
              <a:rPr lang="en-US" dirty="0" smtClean="0"/>
              <a:t>fishing.  Quarterly </a:t>
            </a:r>
            <a:r>
              <a:rPr lang="en-US" dirty="0"/>
              <a:t>data except for the final data point</a:t>
            </a:r>
            <a:r>
              <a:rPr lang="en-US" dirty="0" smtClean="0"/>
              <a:t>, which </a:t>
            </a:r>
            <a:r>
              <a:rPr lang="en-US" dirty="0"/>
              <a:t>shows unemployment for the three months to August </a:t>
            </a:r>
            <a:r>
              <a:rPr lang="en-US" dirty="0" smtClean="0"/>
              <a:t>2015;  the </a:t>
            </a:r>
            <a:r>
              <a:rPr lang="en-US" dirty="0"/>
              <a:t>vacancy rate </a:t>
            </a:r>
            <a:r>
              <a:rPr lang="en-US" dirty="0" smtClean="0"/>
              <a:t>is calculated </a:t>
            </a:r>
            <a:r>
              <a:rPr lang="en-US" dirty="0"/>
              <a:t>using vacancies data to September 2015 and employment data for the </a:t>
            </a:r>
            <a:r>
              <a:rPr lang="en-US" dirty="0" smtClean="0"/>
              <a:t>three </a:t>
            </a:r>
            <a:r>
              <a:rPr lang="en-GB" dirty="0" smtClean="0"/>
              <a:t>months </a:t>
            </a:r>
            <a:r>
              <a:rPr lang="en-GB" dirty="0"/>
              <a:t>to August.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77176" y="1419225"/>
            <a:ext cx="5191059" cy="4454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6891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3.8</a:t>
            </a:r>
            <a:r>
              <a:rPr lang="en-US" dirty="0" smtClean="0"/>
              <a:t>  </a:t>
            </a:r>
            <a:r>
              <a:rPr lang="en-GB" dirty="0" smtClean="0"/>
              <a:t>Long-term </a:t>
            </a:r>
            <a:r>
              <a:rPr lang="en-GB" dirty="0"/>
              <a:t>unemployment remains elevated</a:t>
            </a:r>
          </a:p>
          <a:p>
            <a:pPr lvl="2"/>
            <a:r>
              <a:rPr lang="en-GB" dirty="0"/>
              <a:t>Unemployment rates by </a:t>
            </a:r>
            <a:r>
              <a:rPr lang="en-GB" dirty="0" smtClean="0"/>
              <a:t>duration</a:t>
            </a:r>
            <a:r>
              <a:rPr lang="en-US" baseline="30000" dirty="0" smtClean="0"/>
              <a:t>(a)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smtClean="0"/>
              <a:t>Sources:  </a:t>
            </a:r>
            <a:r>
              <a:rPr lang="en-US" dirty="0" err="1" smtClean="0"/>
              <a:t>Labour</a:t>
            </a:r>
            <a:r>
              <a:rPr lang="en-US" dirty="0" smtClean="0"/>
              <a:t> </a:t>
            </a:r>
            <a:r>
              <a:rPr lang="en-US" dirty="0"/>
              <a:t>Force Survey and Bank calculations</a:t>
            </a:r>
            <a:r>
              <a:rPr lang="en-US" dirty="0" smtClean="0"/>
              <a:t>.</a:t>
            </a:r>
            <a:endParaRPr lang="en-GB" dirty="0"/>
          </a:p>
          <a:p>
            <a:r>
              <a:rPr lang="en-US" dirty="0"/>
              <a:t> </a:t>
            </a:r>
            <a:endParaRPr lang="en-GB" dirty="0"/>
          </a:p>
          <a:p>
            <a:r>
              <a:rPr lang="en-US" dirty="0"/>
              <a:t>(a</a:t>
            </a:r>
            <a:r>
              <a:rPr lang="en-US" dirty="0" smtClean="0"/>
              <a:t>)	The </a:t>
            </a:r>
            <a:r>
              <a:rPr lang="en-US" dirty="0"/>
              <a:t>number of people unemployed in each duration category, divided by the </a:t>
            </a:r>
            <a:r>
              <a:rPr lang="en-US" dirty="0" smtClean="0"/>
              <a:t>economically active population.  Dashed </a:t>
            </a:r>
            <a:r>
              <a:rPr lang="en-US" dirty="0"/>
              <a:t>lines are averages from 2002 to </a:t>
            </a:r>
            <a:r>
              <a:rPr lang="en-US" dirty="0" smtClean="0"/>
              <a:t>2007.</a:t>
            </a:r>
            <a:endParaRPr lang="en-GB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1176" y="1374786"/>
            <a:ext cx="5324257" cy="441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7098696"/>
      </p:ext>
    </p:extLst>
  </p:cSld>
  <p:clrMapOvr>
    <a:masterClrMapping/>
  </p:clrMapOvr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85ffdf28-8245-4936-b838-77bb3e9b17d0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2015-11-05T00:00:00+00:00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2015-11-05T12:05:00+00:00</PublishingStartDate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94fc26e6-6271-400d-888b-6bc5b0598690">
      <Value>51</Value>
    </TaxCatchAll>
    <BOETwoLevelApprovalUnapprovedUrls xmlns="CEE65117-4BBE-4C9C-8465-20A300C4D3E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7" ma:contentTypeDescription="Create a new document." ma:contentTypeScope="" ma:versionID="9819b03dd5116c63d2a27c8c9b045816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e7c1edf619b3eee50116984578190360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4A39AD9-F0DF-4C49-B8DC-4830BAFEA464}"/>
</file>

<file path=customXml/itemProps2.xml><?xml version="1.0" encoding="utf-8"?>
<ds:datastoreItem xmlns:ds="http://schemas.openxmlformats.org/officeDocument/2006/customXml" ds:itemID="{4F2BA893-CFF4-4AF1-9D1D-0600F4183E19}"/>
</file>

<file path=customXml/itemProps3.xml><?xml version="1.0" encoding="utf-8"?>
<ds:datastoreItem xmlns:ds="http://schemas.openxmlformats.org/officeDocument/2006/customXml" ds:itemID="{5A747499-D055-4494-BECF-CC0DD689BDE0}"/>
</file>

<file path=customXml/itemProps4.xml><?xml version="1.0" encoding="utf-8"?>
<ds:datastoreItem xmlns:ds="http://schemas.openxmlformats.org/officeDocument/2006/customXml" ds:itemID="{21B7A5CB-940A-4804-B069-81204192C861}"/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197</TotalTime>
  <Words>382</Words>
  <Application>Microsoft Office PowerPoint</Application>
  <PresentationFormat>On-screen Show (4:3)</PresentationFormat>
  <Paragraphs>92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IR POWERPOINT TEMPLATE</vt:lpstr>
      <vt:lpstr>Inflation Report November 2015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3: supply and the labour market</dc:title>
  <dc:subject>Supply and the labour market</dc:subject>
  <dc:creator>Bank of England</dc:creator>
  <cp:keywords/>
  <dc:description/>
  <cp:lastModifiedBy>Hicks, Andrew</cp:lastModifiedBy>
  <cp:revision>87</cp:revision>
  <cp:lastPrinted>2014-02-11T15:04:13Z</cp:lastPrinted>
  <dcterms:created xsi:type="dcterms:W3CDTF">2015-08-04T14:53:05Z</dcterms:created>
  <dcterms:modified xsi:type="dcterms:W3CDTF">2015-11-04T20:13:08Z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51;#Inflation Report|85ffdf28-8245-4936-b838-77bb3e9b17d0</vt:lpwstr>
  </property>
  <property fmtid="{D5CDD505-2E9C-101B-9397-08002B2CF9AE}" pid="4" name="TemplateUrl">
    <vt:lpwstr/>
  </property>
  <property fmtid="{D5CDD505-2E9C-101B-9397-08002B2CF9AE}" pid="5" name="Order">
    <vt:r8>591000</vt:r8>
  </property>
  <property fmtid="{D5CDD505-2E9C-101B-9397-08002B2CF9AE}" pid="6" name="xd_ProgID">
    <vt:lpwstr/>
  </property>
  <property fmtid="{D5CDD505-2E9C-101B-9397-08002B2CF9AE}" pid="7" name="ContentTypeId">
    <vt:lpwstr>0x010100EC4B7A2743FA39468C07943C26AE453C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