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6" r:id="rId5"/>
  </p:sldMasterIdLst>
  <p:notesMasterIdLst>
    <p:notesMasterId r:id="rId20"/>
  </p:notesMasterIdLst>
  <p:sldIdLst>
    <p:sldId id="314" r:id="rId6"/>
    <p:sldId id="316" r:id="rId7"/>
    <p:sldId id="317" r:id="rId8"/>
    <p:sldId id="318" r:id="rId9"/>
    <p:sldId id="319" r:id="rId10"/>
    <p:sldId id="333" r:id="rId11"/>
    <p:sldId id="321" r:id="rId12"/>
    <p:sldId id="322" r:id="rId13"/>
    <p:sldId id="326" r:id="rId14"/>
    <p:sldId id="330" r:id="rId15"/>
    <p:sldId id="332" r:id="rId16"/>
    <p:sldId id="309" r:id="rId17"/>
    <p:sldId id="327" r:id="rId18"/>
    <p:sldId id="328" r:id="rId19"/>
  </p:sldIdLst>
  <p:sldSz cx="9144000" cy="6858000" type="screen4x3"/>
  <p:notesSz cx="6805613" cy="99441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60000"/>
    <a:srgbClr val="96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100" d="100"/>
          <a:sy n="100" d="100"/>
        </p:scale>
        <p:origin x="-1932" y="-324"/>
      </p:cViewPr>
      <p:guideLst>
        <p:guide orient="horz" pos="332"/>
        <p:guide orient="horz" pos="528"/>
        <p:guide orient="horz" pos="3660"/>
        <p:guide orient="horz" pos="864"/>
        <p:guide pos="4610"/>
        <p:guide pos="1122"/>
        <p:guide pos="184"/>
      </p:guideLst>
    </p:cSldViewPr>
  </p:slideViewPr>
  <p:outlineViewPr>
    <p:cViewPr>
      <p:scale>
        <a:sx n="100" d="100"/>
        <a:sy n="100" d="100"/>
      </p:scale>
      <p:origin x="0" y="100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1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4975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90963" y="0"/>
            <a:ext cx="2898775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1700" y="763588"/>
            <a:ext cx="4986338" cy="3740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5988" y="4732338"/>
            <a:ext cx="4957762" cy="450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536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64675"/>
            <a:ext cx="2974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b" anchorCtr="0" compatLnSpc="1">
            <a:prstTxWarp prst="textNoShape">
              <a:avLst/>
            </a:prstTxWarp>
          </a:bodyPr>
          <a:lstStyle>
            <a:lvl1pPr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90963" y="9464675"/>
            <a:ext cx="2898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/>
            </a:lvl1pPr>
          </a:lstStyle>
          <a:p>
            <a:pPr>
              <a:defRPr/>
            </a:pPr>
            <a:fld id="{D9C3E3EA-DFF6-4FED-A327-0B330CCF16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8517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 pitchFamily="-105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latin typeface="Times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882143"/>
          </a:xfrm>
          <a:prstGeom prst="rect">
            <a:avLst/>
          </a:prstGeom>
        </p:spPr>
        <p:txBody>
          <a:bodyPr>
            <a:noAutofit/>
          </a:bodyPr>
          <a:lstStyle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292100" y="5810250"/>
            <a:ext cx="8491538" cy="1047751"/>
          </a:xfrm>
        </p:spPr>
        <p:txBody>
          <a:bodyPr bIns="180000" anchor="b"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0813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9032 BoE logo-R&amp;P 300dpi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075" y="1600200"/>
            <a:ext cx="23780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000" y="2318400"/>
            <a:ext cx="2932712" cy="777138"/>
          </a:xfrm>
        </p:spPr>
        <p:txBody>
          <a:bodyPr lIns="0" tIns="0" rIns="0" bIns="0" anchor="t"/>
          <a:lstStyle>
            <a:lvl1pPr algn="l">
              <a:defRPr sz="2400" b="1">
                <a:solidFill>
                  <a:srgbClr val="96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792000" y="3427200"/>
            <a:ext cx="5335151" cy="47368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00884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BECD48F-9AD5-4984-978B-467AA0B5B77C}" type="datetimeFigureOut">
              <a:rPr lang="en-GB"/>
              <a:pPr>
                <a:defRPr/>
              </a:pPr>
              <a:t>04/11/2015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BD0C0CD-4C4E-4B65-B52B-9DB2682BF7D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1030" name="Text Placeholder 8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216000" indent="-216000"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0" indent="0"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lang="en-US" sz="2400" kern="1200" dirty="0">
          <a:solidFill>
            <a:srgbClr val="96000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0" indent="0"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lang="en-US" sz="20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0" indent="0"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lang="en-US" sz="8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0" indent="0"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000" kern="1200" baseline="300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792163" y="2317750"/>
            <a:ext cx="2932112" cy="777875"/>
          </a:xfrm>
        </p:spPr>
        <p:txBody>
          <a:bodyPr/>
          <a:lstStyle/>
          <a:p>
            <a:r>
              <a:rPr lang="en-GB" dirty="0" smtClean="0"/>
              <a:t>Inflation Report</a:t>
            </a:r>
            <a:br>
              <a:rPr lang="en-GB" dirty="0" smtClean="0"/>
            </a:br>
            <a:r>
              <a:rPr lang="en-GB" dirty="0" smtClean="0"/>
              <a:t>November 2015</a:t>
            </a:r>
          </a:p>
        </p:txBody>
      </p:sp>
      <p:sp>
        <p:nvSpPr>
          <p:cNvPr id="4099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92163" y="3427413"/>
            <a:ext cx="5335587" cy="473075"/>
          </a:xfrm>
        </p:spPr>
        <p:txBody>
          <a:bodyPr/>
          <a:lstStyle/>
          <a:p>
            <a:pPr lvl="2"/>
            <a:r>
              <a:rPr lang="en-GB" sz="2400" dirty="0"/>
              <a:t>Costs and prices</a:t>
            </a:r>
            <a:endParaRPr lang="en-GB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US" b="1" dirty="0"/>
              <a:t>Table 4.A</a:t>
            </a:r>
            <a:r>
              <a:rPr lang="en-US" dirty="0"/>
              <a:t>  </a:t>
            </a:r>
            <a:r>
              <a:rPr lang="en-US" dirty="0">
                <a:solidFill>
                  <a:schemeClr val="tx1"/>
                </a:solidFill>
              </a:rPr>
              <a:t>Monitoring the MPC’s key </a:t>
            </a:r>
            <a:r>
              <a:rPr lang="en-US" dirty="0" err="1">
                <a:solidFill>
                  <a:schemeClr val="tx1"/>
                </a:solidFill>
              </a:rPr>
              <a:t>judgements</a:t>
            </a:r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663" y="849949"/>
            <a:ext cx="6149340" cy="5532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845276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US" b="1" dirty="0"/>
              <a:t>Table </a:t>
            </a:r>
            <a:r>
              <a:rPr lang="en-US" b="1" dirty="0" smtClean="0"/>
              <a:t>4.B</a:t>
            </a:r>
            <a:r>
              <a:rPr lang="en-US" dirty="0" smtClean="0"/>
              <a:t>  </a:t>
            </a:r>
            <a:r>
              <a:rPr lang="en-US" dirty="0">
                <a:solidFill>
                  <a:schemeClr val="tx1"/>
                </a:solidFill>
              </a:rPr>
              <a:t>Indicators of inflation expectations</a:t>
            </a:r>
            <a:r>
              <a:rPr lang="en-US" baseline="30000" dirty="0">
                <a:solidFill>
                  <a:schemeClr val="tx1"/>
                </a:solidFill>
              </a:rPr>
              <a:t>(a</a:t>
            </a:r>
            <a:r>
              <a:rPr lang="en-US" baseline="30000" dirty="0" smtClean="0">
                <a:solidFill>
                  <a:schemeClr val="tx1"/>
                </a:solidFill>
              </a:rPr>
              <a:t>)</a:t>
            </a:r>
            <a:endParaRPr lang="en-GB" baseline="30000" dirty="0">
              <a:solidFill>
                <a:schemeClr val="tx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Sources: </a:t>
            </a:r>
            <a:r>
              <a:rPr lang="en-US" dirty="0" smtClean="0"/>
              <a:t> Bank </a:t>
            </a:r>
            <a:r>
              <a:rPr lang="en-US" dirty="0"/>
              <a:t>of England, Barclays Capital, Bloomberg, CBI (all rights reserved), Citigroup, </a:t>
            </a:r>
            <a:r>
              <a:rPr lang="en-US" dirty="0" err="1"/>
              <a:t>GfK</a:t>
            </a:r>
            <a:r>
              <a:rPr lang="en-US" dirty="0"/>
              <a:t>, ONS, </a:t>
            </a:r>
            <a:r>
              <a:rPr lang="en-US" dirty="0" err="1"/>
              <a:t>YouGov</a:t>
            </a:r>
            <a:r>
              <a:rPr lang="en-US" dirty="0"/>
              <a:t> </a:t>
            </a:r>
            <a:r>
              <a:rPr lang="en-US" dirty="0" smtClean="0"/>
              <a:t>and </a:t>
            </a:r>
            <a:r>
              <a:rPr lang="en-GB" dirty="0" smtClean="0"/>
              <a:t>Bank </a:t>
            </a:r>
            <a:r>
              <a:rPr lang="en-GB" dirty="0"/>
              <a:t>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US" dirty="0"/>
              <a:t>(</a:t>
            </a:r>
            <a:r>
              <a:rPr lang="en-US" dirty="0" smtClean="0"/>
              <a:t>a)	Data </a:t>
            </a:r>
            <a:r>
              <a:rPr lang="en-US" dirty="0"/>
              <a:t>are non seasonally adjusted.</a:t>
            </a:r>
          </a:p>
          <a:p>
            <a:r>
              <a:rPr lang="en-US" dirty="0"/>
              <a:t>(</a:t>
            </a:r>
            <a:r>
              <a:rPr lang="en-US" dirty="0" smtClean="0"/>
              <a:t>b)	Dates </a:t>
            </a:r>
            <a:r>
              <a:rPr lang="en-US" dirty="0"/>
              <a:t>in parentheses indicate start date of the data series.</a:t>
            </a:r>
          </a:p>
          <a:p>
            <a:r>
              <a:rPr lang="en-US" dirty="0"/>
              <a:t>(</a:t>
            </a:r>
            <a:r>
              <a:rPr lang="en-US" dirty="0" smtClean="0"/>
              <a:t>c)	Financial </a:t>
            </a:r>
            <a:r>
              <a:rPr lang="en-US" dirty="0"/>
              <a:t>markets data are averages from 1 October to 28 October 2015. </a:t>
            </a:r>
            <a:r>
              <a:rPr lang="en-US" dirty="0" err="1"/>
              <a:t>YouGov</a:t>
            </a:r>
            <a:r>
              <a:rPr lang="en-US" dirty="0"/>
              <a:t>/Citigroup data are </a:t>
            </a:r>
            <a:r>
              <a:rPr lang="en-US" dirty="0" smtClean="0"/>
              <a:t>for </a:t>
            </a:r>
            <a:r>
              <a:rPr lang="en-GB" dirty="0" smtClean="0"/>
              <a:t>October</a:t>
            </a:r>
            <a:r>
              <a:rPr lang="en-GB" dirty="0"/>
              <a:t>.</a:t>
            </a:r>
          </a:p>
          <a:p>
            <a:r>
              <a:rPr lang="en-US" dirty="0"/>
              <a:t>(</a:t>
            </a:r>
            <a:r>
              <a:rPr lang="en-US" dirty="0" smtClean="0"/>
              <a:t>d)	The </a:t>
            </a:r>
            <a:r>
              <a:rPr lang="en-US" dirty="0"/>
              <a:t>household surveys ask about expected changes in prices but do not reference a specific price index, </a:t>
            </a:r>
            <a:r>
              <a:rPr lang="en-US" dirty="0" smtClean="0"/>
              <a:t>and the </a:t>
            </a:r>
            <a:r>
              <a:rPr lang="en-US" dirty="0"/>
              <a:t>measures are based on the median estimated price change.</a:t>
            </a:r>
          </a:p>
          <a:p>
            <a:r>
              <a:rPr lang="en-US" dirty="0"/>
              <a:t>(</a:t>
            </a:r>
            <a:r>
              <a:rPr lang="en-US" dirty="0" smtClean="0"/>
              <a:t>e)	CBI </a:t>
            </a:r>
            <a:r>
              <a:rPr lang="en-US" dirty="0"/>
              <a:t>data for the manufacturing, business/consumer services and distribution sectors, weighted together </a:t>
            </a:r>
            <a:r>
              <a:rPr lang="en-US" dirty="0" smtClean="0"/>
              <a:t>using nominal </a:t>
            </a:r>
            <a:r>
              <a:rPr lang="en-US" dirty="0"/>
              <a:t>shares in value added. </a:t>
            </a:r>
            <a:r>
              <a:rPr lang="en-US" dirty="0" smtClean="0"/>
              <a:t> Companies </a:t>
            </a:r>
            <a:r>
              <a:rPr lang="en-US" dirty="0"/>
              <a:t>are asked about the expected percentage price change over </a:t>
            </a:r>
            <a:r>
              <a:rPr lang="en-US" dirty="0" smtClean="0"/>
              <a:t>the coming </a:t>
            </a:r>
            <a:r>
              <a:rPr lang="en-US" dirty="0"/>
              <a:t>twelve months in the markets in which they compete.</a:t>
            </a:r>
          </a:p>
          <a:p>
            <a:r>
              <a:rPr lang="en-US" dirty="0"/>
              <a:t>(</a:t>
            </a:r>
            <a:r>
              <a:rPr lang="en-US" dirty="0" smtClean="0"/>
              <a:t>f)	Instantaneous </a:t>
            </a:r>
            <a:r>
              <a:rPr lang="en-US" dirty="0"/>
              <a:t>RPI inflation one year ahead implied from swaps.</a:t>
            </a:r>
          </a:p>
          <a:p>
            <a:r>
              <a:rPr lang="en-US" dirty="0"/>
              <a:t>(</a:t>
            </a:r>
            <a:r>
              <a:rPr lang="en-US" dirty="0" smtClean="0"/>
              <a:t>g)	Bank’s </a:t>
            </a:r>
            <a:r>
              <a:rPr lang="en-US" dirty="0"/>
              <a:t>survey of external forecasters, inflation rate three years ahead.</a:t>
            </a:r>
          </a:p>
          <a:p>
            <a:r>
              <a:rPr lang="en-US" dirty="0"/>
              <a:t>(</a:t>
            </a:r>
            <a:r>
              <a:rPr lang="en-US" dirty="0" smtClean="0"/>
              <a:t>h)	Instantaneous </a:t>
            </a:r>
            <a:r>
              <a:rPr lang="en-US" dirty="0"/>
              <a:t>RPI inflation three years ahead implied from swaps.</a:t>
            </a:r>
          </a:p>
          <a:p>
            <a:r>
              <a:rPr lang="en-US" dirty="0"/>
              <a:t>(</a:t>
            </a:r>
            <a:r>
              <a:rPr lang="en-US" dirty="0" err="1" smtClean="0"/>
              <a:t>i</a:t>
            </a:r>
            <a:r>
              <a:rPr lang="en-US" dirty="0" smtClean="0"/>
              <a:t>)	Five-year</a:t>
            </a:r>
            <a:r>
              <a:rPr lang="en-US" dirty="0"/>
              <a:t>, five-year forward RPI inflation implied from swaps.</a:t>
            </a:r>
            <a:endParaRPr lang="en-GB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4508" y="611746"/>
            <a:ext cx="3738563" cy="441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510867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ChangeArrowheads="1"/>
          </p:cNvSpPr>
          <p:nvPr/>
        </p:nvSpPr>
        <p:spPr bwMode="auto">
          <a:xfrm>
            <a:off x="687388" y="2422525"/>
            <a:ext cx="770096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GB" sz="2400" b="1" dirty="0" smtClean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The effect of imported price pressures on </a:t>
            </a:r>
            <a:br>
              <a:rPr lang="en-GB" sz="2400" b="1" dirty="0" smtClean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</a:br>
            <a:r>
              <a:rPr lang="en-GB" sz="2400" b="1" dirty="0" smtClean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UK consumer prices</a:t>
            </a:r>
            <a:endParaRPr lang="en-GB" sz="2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US" b="1" dirty="0" smtClean="0"/>
              <a:t>Chart A</a:t>
            </a:r>
            <a:r>
              <a:rPr lang="en-US" dirty="0"/>
              <a:t>  </a:t>
            </a:r>
            <a:r>
              <a:rPr lang="en-US" dirty="0" smtClean="0"/>
              <a:t>The </a:t>
            </a:r>
            <a:r>
              <a:rPr lang="en-US" dirty="0"/>
              <a:t>degree of pass-through from sterling foreign </a:t>
            </a:r>
            <a:r>
              <a:rPr lang="en-US" dirty="0" smtClean="0"/>
              <a:t>export prices </a:t>
            </a:r>
            <a:r>
              <a:rPr lang="en-US" dirty="0"/>
              <a:t>to UK import prices varies over </a:t>
            </a:r>
            <a:r>
              <a:rPr lang="en-US" dirty="0" smtClean="0"/>
              <a:t>time</a:t>
            </a:r>
            <a:endParaRPr lang="en-GB" dirty="0" smtClean="0"/>
          </a:p>
          <a:p>
            <a:pPr lvl="2"/>
            <a:r>
              <a:rPr lang="en-US" dirty="0" smtClean="0"/>
              <a:t>UK import prices and foreign export prices excluding fuel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Sources</a:t>
            </a:r>
            <a:r>
              <a:rPr lang="en-US" dirty="0" smtClean="0"/>
              <a:t>:  </a:t>
            </a:r>
            <a:r>
              <a:rPr lang="en-US" dirty="0"/>
              <a:t>Bank of England, CEIC, Eurostat, ONS, Thomson Reuters </a:t>
            </a:r>
            <a:r>
              <a:rPr lang="en-US" dirty="0" err="1"/>
              <a:t>Datastream</a:t>
            </a:r>
            <a:r>
              <a:rPr lang="en-US" dirty="0"/>
              <a:t> </a:t>
            </a:r>
            <a:r>
              <a:rPr lang="en-US" dirty="0" smtClean="0"/>
              <a:t>and </a:t>
            </a:r>
            <a:r>
              <a:rPr lang="en-GB" dirty="0" smtClean="0"/>
              <a:t>Bank </a:t>
            </a:r>
            <a:r>
              <a:rPr lang="en-GB" dirty="0"/>
              <a:t>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US" dirty="0"/>
              <a:t>(</a:t>
            </a:r>
            <a:r>
              <a:rPr lang="en-US" dirty="0" smtClean="0"/>
              <a:t>a)	Domestic </a:t>
            </a:r>
            <a:r>
              <a:rPr lang="en-US" dirty="0"/>
              <a:t>currency non-oil export prices of goods and services of 51 countries weighted according to </a:t>
            </a:r>
            <a:r>
              <a:rPr lang="en-US" dirty="0" smtClean="0"/>
              <a:t>their shares </a:t>
            </a:r>
            <a:r>
              <a:rPr lang="en-US" dirty="0"/>
              <a:t>in UK imports, divided by the sterling effective exchange </a:t>
            </a:r>
            <a:r>
              <a:rPr lang="en-US" dirty="0" smtClean="0"/>
              <a:t>rate.  The </a:t>
            </a:r>
            <a:r>
              <a:rPr lang="en-US" dirty="0"/>
              <a:t>sample does not include </a:t>
            </a:r>
            <a:r>
              <a:rPr lang="en-US" dirty="0" smtClean="0"/>
              <a:t>any </a:t>
            </a:r>
            <a:r>
              <a:rPr lang="en-GB" dirty="0" smtClean="0"/>
              <a:t>major </a:t>
            </a:r>
            <a:r>
              <a:rPr lang="en-GB" dirty="0"/>
              <a:t>oil exporters.</a:t>
            </a:r>
          </a:p>
          <a:p>
            <a:r>
              <a:rPr lang="en-US" dirty="0"/>
              <a:t>(</a:t>
            </a:r>
            <a:r>
              <a:rPr lang="en-US" dirty="0" smtClean="0"/>
              <a:t>b)	As </a:t>
            </a:r>
            <a:r>
              <a:rPr lang="en-US" dirty="0"/>
              <a:t>advised by the ONS in the notice released on </a:t>
            </a:r>
            <a:r>
              <a:rPr lang="en-US" dirty="0" smtClean="0"/>
              <a:t>2 </a:t>
            </a:r>
            <a:r>
              <a:rPr lang="en-US" dirty="0"/>
              <a:t>November 2015, this line shows the price index </a:t>
            </a:r>
            <a:r>
              <a:rPr lang="en-US" dirty="0" smtClean="0"/>
              <a:t>for goods </a:t>
            </a:r>
            <a:r>
              <a:rPr lang="en-US" dirty="0"/>
              <a:t>excluding oil and </a:t>
            </a:r>
            <a:r>
              <a:rPr lang="en-US" dirty="0" err="1"/>
              <a:t>erratics</a:t>
            </a:r>
            <a:r>
              <a:rPr lang="en-US" dirty="0"/>
              <a:t>, as defined in footnote </a:t>
            </a:r>
            <a:r>
              <a:rPr lang="en-US" dirty="0" smtClean="0"/>
              <a:t>(</a:t>
            </a:r>
            <a:r>
              <a:rPr lang="en-US" dirty="0"/>
              <a:t>1</a:t>
            </a:r>
            <a:r>
              <a:rPr lang="en-US" dirty="0" smtClean="0"/>
              <a:t>) </a:t>
            </a:r>
            <a:r>
              <a:rPr lang="en-US" dirty="0"/>
              <a:t>on page </a:t>
            </a:r>
            <a:r>
              <a:rPr lang="en-US" dirty="0" smtClean="0"/>
              <a:t>26, </a:t>
            </a:r>
            <a:r>
              <a:rPr lang="en-US" dirty="0"/>
              <a:t>weighted together with </a:t>
            </a:r>
            <a:r>
              <a:rPr lang="en-US" dirty="0" smtClean="0"/>
              <a:t>the </a:t>
            </a:r>
            <a:r>
              <a:rPr lang="en-GB" dirty="0" smtClean="0"/>
              <a:t>services </a:t>
            </a:r>
            <a:r>
              <a:rPr lang="en-GB" dirty="0"/>
              <a:t>import price deflator.</a:t>
            </a:r>
          </a:p>
          <a:p>
            <a:r>
              <a:rPr lang="en-US" dirty="0"/>
              <a:t>(</a:t>
            </a:r>
            <a:r>
              <a:rPr lang="en-US" dirty="0" smtClean="0"/>
              <a:t>c)	Domestic </a:t>
            </a:r>
            <a:r>
              <a:rPr lang="en-US" dirty="0"/>
              <a:t>currency non-oil export prices as defined in footnote (a).</a:t>
            </a: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2201" y="1303842"/>
            <a:ext cx="5404364" cy="4416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2287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US" b="1" dirty="0" smtClean="0"/>
              <a:t>Chart B</a:t>
            </a:r>
            <a:r>
              <a:rPr lang="en-US" dirty="0"/>
              <a:t>  </a:t>
            </a:r>
            <a:r>
              <a:rPr lang="en-US" dirty="0" smtClean="0"/>
              <a:t>A </a:t>
            </a:r>
            <a:r>
              <a:rPr lang="en-US" dirty="0"/>
              <a:t>fall in import prices is likely to weigh on consumer</a:t>
            </a:r>
          </a:p>
          <a:p>
            <a:pPr lvl="1"/>
            <a:r>
              <a:rPr lang="en-US" dirty="0"/>
              <a:t>price inflation for a protracted </a:t>
            </a:r>
            <a:r>
              <a:rPr lang="en-US" dirty="0" smtClean="0"/>
              <a:t>period</a:t>
            </a:r>
            <a:endParaRPr lang="en-GB" dirty="0" smtClean="0"/>
          </a:p>
          <a:p>
            <a:pPr lvl="2"/>
            <a:r>
              <a:rPr lang="en-US" dirty="0" smtClean="0"/>
              <a:t>Model-based </a:t>
            </a:r>
            <a:r>
              <a:rPr lang="en-US" dirty="0"/>
              <a:t>impact of a 1% change in non-energy import prices on</a:t>
            </a:r>
          </a:p>
          <a:p>
            <a:pPr lvl="2"/>
            <a:r>
              <a:rPr lang="en-US" dirty="0"/>
              <a:t>CPI </a:t>
            </a:r>
            <a:r>
              <a:rPr lang="en-US" dirty="0" smtClean="0"/>
              <a:t>inflation</a:t>
            </a:r>
            <a:r>
              <a:rPr lang="en-US" baseline="30000" dirty="0" smtClean="0"/>
              <a:t>(a)</a:t>
            </a:r>
            <a:endParaRPr lang="en-GB" baseline="30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292100" y="5900396"/>
            <a:ext cx="8491538" cy="1047751"/>
          </a:xfrm>
        </p:spPr>
        <p:txBody>
          <a:bodyPr/>
          <a:lstStyle/>
          <a:p>
            <a:r>
              <a:rPr lang="en-US" dirty="0"/>
              <a:t>(</a:t>
            </a:r>
            <a:r>
              <a:rPr lang="en-US" dirty="0" smtClean="0"/>
              <a:t>a)	Results </a:t>
            </a:r>
            <a:r>
              <a:rPr lang="en-US" dirty="0"/>
              <a:t>from a simulation of an unexpected shock to the sterling effective exchange rate such </a:t>
            </a:r>
            <a:r>
              <a:rPr lang="en-US" dirty="0" smtClean="0"/>
              <a:t>that import </a:t>
            </a:r>
            <a:r>
              <a:rPr lang="en-US" dirty="0"/>
              <a:t>prices fall by 1</a:t>
            </a:r>
            <a:r>
              <a:rPr lang="en-US" dirty="0" smtClean="0"/>
              <a:t>%.  </a:t>
            </a:r>
            <a:r>
              <a:rPr lang="en-US" dirty="0"/>
              <a:t>For more information about the Bank’s central forecasting model and </a:t>
            </a:r>
            <a:r>
              <a:rPr lang="en-US" dirty="0" smtClean="0"/>
              <a:t>range of </a:t>
            </a:r>
            <a:r>
              <a:rPr lang="en-US" dirty="0"/>
              <a:t>supporting models see Burgess </a:t>
            </a:r>
            <a:r>
              <a:rPr lang="en-US" i="1" dirty="0"/>
              <a:t>et al </a:t>
            </a:r>
            <a:r>
              <a:rPr lang="en-US" dirty="0"/>
              <a:t>(2013), ‘The Bank of England’s forecasting </a:t>
            </a:r>
            <a:r>
              <a:rPr lang="en-US" dirty="0" smtClean="0"/>
              <a:t>platform:  COMPASS</a:t>
            </a:r>
            <a:r>
              <a:rPr lang="en-US" dirty="0"/>
              <a:t>, MAPS, EASE and the suite of models’, </a:t>
            </a:r>
            <a:r>
              <a:rPr lang="en-US" i="1" dirty="0"/>
              <a:t>Bank of England Working Paper No. </a:t>
            </a:r>
            <a:r>
              <a:rPr lang="en-US" i="1" dirty="0" smtClean="0"/>
              <a:t>471</a:t>
            </a:r>
            <a:r>
              <a:rPr lang="en-US" dirty="0" smtClean="0"/>
              <a:t>;  </a:t>
            </a:r>
            <a:r>
              <a:rPr lang="en-GB" dirty="0" smtClean="0"/>
              <a:t>www.bankofengland.co.uk/research/Documents/workingpapers/2013/wp471.pdf</a:t>
            </a:r>
            <a:r>
              <a:rPr lang="en-GB" dirty="0"/>
              <a:t>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2552" y="1615701"/>
            <a:ext cx="5925597" cy="4608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51775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US" b="1" dirty="0"/>
              <a:t>Chart 4.1</a:t>
            </a:r>
            <a:r>
              <a:rPr lang="en-US" dirty="0"/>
              <a:t>  </a:t>
            </a:r>
            <a:r>
              <a:rPr lang="en-US" dirty="0" smtClean="0"/>
              <a:t>CPI </a:t>
            </a:r>
            <a:r>
              <a:rPr lang="en-US" dirty="0"/>
              <a:t>inflation projected to rise by the end of the year</a:t>
            </a:r>
            <a:r>
              <a:rPr lang="en-US" dirty="0" smtClean="0"/>
              <a:t> </a:t>
            </a:r>
            <a:endParaRPr lang="en-GB" dirty="0" smtClean="0"/>
          </a:p>
          <a:p>
            <a:pPr lvl="2"/>
            <a:r>
              <a:rPr lang="en-US" dirty="0" smtClean="0"/>
              <a:t>Bank staff’s projection for near-term CPI inflation</a:t>
            </a:r>
            <a:r>
              <a:rPr lang="en-US" baseline="30000" dirty="0" smtClean="0"/>
              <a:t>(a)</a:t>
            </a:r>
            <a:endParaRPr lang="en-GB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5810250"/>
            <a:ext cx="8710232" cy="1047751"/>
          </a:xfrm>
        </p:spPr>
        <p:txBody>
          <a:bodyPr/>
          <a:lstStyle/>
          <a:p>
            <a:r>
              <a:rPr lang="en-US" dirty="0"/>
              <a:t>(</a:t>
            </a:r>
            <a:r>
              <a:rPr lang="en-US" dirty="0" smtClean="0"/>
              <a:t>a)	The </a:t>
            </a:r>
            <a:r>
              <a:rPr lang="en-US" dirty="0"/>
              <a:t>red diamonds show Bank staff’s central projection for CPI inflation in July, August and September </a:t>
            </a:r>
            <a:r>
              <a:rPr lang="en-US" dirty="0" smtClean="0"/>
              <a:t>2015 at </a:t>
            </a:r>
            <a:r>
              <a:rPr lang="en-US" dirty="0"/>
              <a:t>the time of the August </a:t>
            </a:r>
            <a:r>
              <a:rPr lang="en-US" i="1" dirty="0"/>
              <a:t>Inflation Report</a:t>
            </a:r>
            <a:r>
              <a:rPr lang="en-US" dirty="0"/>
              <a:t>. </a:t>
            </a:r>
            <a:r>
              <a:rPr lang="en-US" dirty="0" smtClean="0"/>
              <a:t> The </a:t>
            </a:r>
            <a:r>
              <a:rPr lang="en-US" dirty="0"/>
              <a:t>blue diamonds show the staff projection for </a:t>
            </a:r>
            <a:r>
              <a:rPr lang="en-US" dirty="0" smtClean="0"/>
              <a:t>October, November </a:t>
            </a:r>
            <a:r>
              <a:rPr lang="en-US" dirty="0"/>
              <a:t>and December 2015</a:t>
            </a:r>
            <a:r>
              <a:rPr lang="en-US" dirty="0" smtClean="0"/>
              <a:t>.  </a:t>
            </a:r>
            <a:r>
              <a:rPr lang="en-US" dirty="0"/>
              <a:t>The bands on each side of the blue and red diamonds show the root </a:t>
            </a:r>
            <a:r>
              <a:rPr lang="en-US" dirty="0" smtClean="0"/>
              <a:t>mean squared </a:t>
            </a:r>
            <a:r>
              <a:rPr lang="en-US" dirty="0"/>
              <a:t>error of the projections for CPI inflation one, two and three months ahead made since 2004.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8017" y="1135884"/>
            <a:ext cx="5330963" cy="4948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3973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US" b="1" dirty="0"/>
              <a:t>Chart 4.2</a:t>
            </a:r>
            <a:r>
              <a:rPr lang="en-US" dirty="0"/>
              <a:t>  </a:t>
            </a:r>
            <a:r>
              <a:rPr lang="en-US" dirty="0" smtClean="0"/>
              <a:t>Core </a:t>
            </a:r>
            <a:r>
              <a:rPr lang="en-US" dirty="0"/>
              <a:t>inflation measures average around </a:t>
            </a:r>
            <a:r>
              <a:rPr lang="en-US" dirty="0" smtClean="0"/>
              <a:t>1%</a:t>
            </a:r>
            <a:endParaRPr lang="en-GB" dirty="0"/>
          </a:p>
          <a:p>
            <a:pPr lvl="2"/>
            <a:r>
              <a:rPr lang="en-US" dirty="0"/>
              <a:t>Measures of core CPI </a:t>
            </a:r>
            <a:r>
              <a:rPr lang="en-US" dirty="0" smtClean="0"/>
              <a:t>inflation</a:t>
            </a:r>
            <a:endParaRPr lang="en-GB" baseline="30000" dirty="0"/>
          </a:p>
          <a:p>
            <a:pPr lvl="1"/>
            <a:endParaRPr lang="en-GB" baseline="30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Sources</a:t>
            </a:r>
            <a:r>
              <a:rPr lang="en-US" dirty="0" smtClean="0"/>
              <a:t>:  </a:t>
            </a:r>
            <a:r>
              <a:rPr lang="en-US" dirty="0"/>
              <a:t>ONS and Bank calculations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/>
              <a:t>(</a:t>
            </a:r>
            <a:r>
              <a:rPr lang="en-US" dirty="0" smtClean="0"/>
              <a:t>a)	Swathe </a:t>
            </a:r>
            <a:r>
              <a:rPr lang="en-US" dirty="0"/>
              <a:t>includes measures of CPI, adjusted by Bank staff for changes in VAT, excluding</a:t>
            </a:r>
            <a:r>
              <a:rPr lang="en-US" dirty="0" smtClean="0"/>
              <a:t>:  </a:t>
            </a:r>
            <a:r>
              <a:rPr lang="en-US" dirty="0"/>
              <a:t>food </a:t>
            </a:r>
            <a:r>
              <a:rPr lang="en-US" dirty="0" smtClean="0"/>
              <a:t>and energy</a:t>
            </a:r>
            <a:r>
              <a:rPr lang="en-US" dirty="0"/>
              <a:t>; </a:t>
            </a:r>
            <a:r>
              <a:rPr lang="en-US" dirty="0" smtClean="0"/>
              <a:t> food</a:t>
            </a:r>
            <a:r>
              <a:rPr lang="en-US" dirty="0"/>
              <a:t>, non-alcoholic beverages and energy; </a:t>
            </a:r>
            <a:r>
              <a:rPr lang="en-US" dirty="0" smtClean="0"/>
              <a:t> food</a:t>
            </a:r>
            <a:r>
              <a:rPr lang="en-US" dirty="0"/>
              <a:t>, non-alcoholic beverages, alcohol, energy </a:t>
            </a:r>
            <a:r>
              <a:rPr lang="en-US" dirty="0" smtClean="0"/>
              <a:t>and tobacco;  </a:t>
            </a:r>
            <a:r>
              <a:rPr lang="en-US" dirty="0"/>
              <a:t>food, non-alcoholic beverages, alcohol, energy, tobacco and education</a:t>
            </a:r>
            <a:r>
              <a:rPr lang="en-US" dirty="0" smtClean="0"/>
              <a:t>.  </a:t>
            </a:r>
            <a:r>
              <a:rPr lang="en-US" dirty="0"/>
              <a:t>It also includes </a:t>
            </a:r>
            <a:r>
              <a:rPr lang="en-US" dirty="0" smtClean="0"/>
              <a:t>the weighted </a:t>
            </a:r>
            <a:r>
              <a:rPr lang="en-US" dirty="0"/>
              <a:t>median inflation rate of the 85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CPI </a:t>
            </a:r>
            <a:r>
              <a:rPr lang="en-US" dirty="0"/>
              <a:t>sub-components and a measure where </a:t>
            </a:r>
            <a:r>
              <a:rPr lang="en-US" dirty="0" smtClean="0"/>
              <a:t>component weights </a:t>
            </a:r>
            <a:r>
              <a:rPr lang="en-US" dirty="0"/>
              <a:t>in CPI are multiplied by the inverse of the past volatility of that component</a:t>
            </a:r>
            <a:r>
              <a:rPr lang="en-US" dirty="0" smtClean="0"/>
              <a:t>.  </a:t>
            </a:r>
            <a:r>
              <a:rPr lang="en-US" dirty="0"/>
              <a:t>Where series </a:t>
            </a:r>
            <a:r>
              <a:rPr lang="en-US" dirty="0" smtClean="0"/>
              <a:t>have been </a:t>
            </a:r>
            <a:r>
              <a:rPr lang="en-US" dirty="0"/>
              <a:t>adjusted for VAT there is </a:t>
            </a:r>
            <a:r>
              <a:rPr lang="en-US" dirty="0" smtClean="0"/>
              <a:t>uncertainty around </a:t>
            </a:r>
            <a:r>
              <a:rPr lang="en-US" dirty="0"/>
              <a:t>the precise impact of the changes in the rate of VAT.</a:t>
            </a: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6561" y="907067"/>
            <a:ext cx="5315875" cy="4551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7263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US" b="1" dirty="0" smtClean="0"/>
              <a:t>Chart 4.3</a:t>
            </a:r>
            <a:r>
              <a:rPr lang="en-US" dirty="0"/>
              <a:t>  </a:t>
            </a:r>
            <a:r>
              <a:rPr lang="en-US" dirty="0" smtClean="0"/>
              <a:t>The </a:t>
            </a:r>
            <a:r>
              <a:rPr lang="en-US" dirty="0"/>
              <a:t>drag on inflation from past energy price falls is</a:t>
            </a:r>
          </a:p>
          <a:p>
            <a:pPr lvl="1"/>
            <a:r>
              <a:rPr lang="en-US" dirty="0"/>
              <a:t>likely to </a:t>
            </a:r>
            <a:r>
              <a:rPr lang="en-US" dirty="0" smtClean="0"/>
              <a:t>diminish</a:t>
            </a:r>
            <a:endParaRPr lang="en-GB" dirty="0" smtClean="0"/>
          </a:p>
          <a:p>
            <a:pPr lvl="2"/>
            <a:r>
              <a:rPr lang="en-GB" dirty="0" smtClean="0"/>
              <a:t>Contributions </a:t>
            </a:r>
            <a:r>
              <a:rPr lang="en-GB" dirty="0"/>
              <a:t>to CPI </a:t>
            </a:r>
            <a:r>
              <a:rPr lang="en-GB" dirty="0" smtClean="0"/>
              <a:t>inflation</a:t>
            </a:r>
            <a:r>
              <a:rPr lang="en-GB" baseline="30000" dirty="0" smtClean="0"/>
              <a:t>(a)</a:t>
            </a:r>
            <a:endParaRPr lang="en-GB" baseline="30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292100" y="5932592"/>
            <a:ext cx="8491538" cy="951158"/>
          </a:xfrm>
        </p:spPr>
        <p:txBody>
          <a:bodyPr/>
          <a:lstStyle/>
          <a:p>
            <a:r>
              <a:rPr lang="en-US" dirty="0"/>
              <a:t>Sources: </a:t>
            </a:r>
            <a:r>
              <a:rPr lang="en-US" dirty="0" smtClean="0"/>
              <a:t> Bloomberg</a:t>
            </a:r>
            <a:r>
              <a:rPr lang="en-US" dirty="0"/>
              <a:t>, Department of Energy and Climate Change, ONS and Bank calculations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/>
              <a:t>(</a:t>
            </a:r>
            <a:r>
              <a:rPr lang="en-US" dirty="0" smtClean="0"/>
              <a:t>a)	Contributions </a:t>
            </a:r>
            <a:r>
              <a:rPr lang="en-US" dirty="0"/>
              <a:t>to annual CPI inflation. </a:t>
            </a:r>
            <a:r>
              <a:rPr lang="en-US" dirty="0" smtClean="0"/>
              <a:t> Figures </a:t>
            </a:r>
            <a:r>
              <a:rPr lang="en-US" dirty="0"/>
              <a:t>in parentheses are weights in the CPI basket in </a:t>
            </a:r>
            <a:r>
              <a:rPr lang="en-US" dirty="0" smtClean="0"/>
              <a:t>2015, and </a:t>
            </a:r>
            <a:r>
              <a:rPr lang="en-US" dirty="0"/>
              <a:t>may not sum to 100 due to rounding.</a:t>
            </a:r>
          </a:p>
          <a:p>
            <a:r>
              <a:rPr lang="en-US" dirty="0"/>
              <a:t>(</a:t>
            </a:r>
            <a:r>
              <a:rPr lang="en-US" dirty="0" smtClean="0"/>
              <a:t>b)	Calculated </a:t>
            </a:r>
            <a:r>
              <a:rPr lang="en-US" dirty="0"/>
              <a:t>as the difference between CPI inflation and the other contributions identified in the chart.</a:t>
            </a:r>
          </a:p>
          <a:p>
            <a:r>
              <a:rPr lang="en-US" dirty="0"/>
              <a:t>(</a:t>
            </a:r>
            <a:r>
              <a:rPr lang="en-US" dirty="0" smtClean="0"/>
              <a:t>c)	Bank </a:t>
            </a:r>
            <a:r>
              <a:rPr lang="en-US" dirty="0"/>
              <a:t>staff estimates</a:t>
            </a:r>
            <a:r>
              <a:rPr lang="en-US" dirty="0" smtClean="0"/>
              <a:t>.  </a:t>
            </a:r>
            <a:r>
              <a:rPr lang="en-US" dirty="0"/>
              <a:t>Electricity, gas and other fuels estimates are conditioned on the </a:t>
            </a:r>
            <a:r>
              <a:rPr lang="en-US" dirty="0" smtClean="0"/>
              <a:t>assumption that </a:t>
            </a:r>
            <a:r>
              <a:rPr lang="en-US" dirty="0"/>
              <a:t>utilities companies reduce gas prices by an average of 5% in early 2016. </a:t>
            </a:r>
            <a:r>
              <a:rPr lang="en-US" dirty="0" smtClean="0"/>
              <a:t> Fuels </a:t>
            </a:r>
            <a:r>
              <a:rPr lang="en-US" dirty="0"/>
              <a:t>and </a:t>
            </a:r>
            <a:r>
              <a:rPr lang="en-US" dirty="0" smtClean="0"/>
              <a:t>lubricants estimates </a:t>
            </a:r>
            <a:r>
              <a:rPr lang="en-US" dirty="0"/>
              <a:t>use Department of Energy and Climate Change petrol price data for October 2015 and </a:t>
            </a:r>
            <a:r>
              <a:rPr lang="en-US" dirty="0" smtClean="0"/>
              <a:t>are then </a:t>
            </a:r>
            <a:r>
              <a:rPr lang="en-US" dirty="0"/>
              <a:t>based on the November 2015 sterling oil futures curve shown in </a:t>
            </a:r>
            <a:r>
              <a:rPr lang="en-US" b="1" dirty="0"/>
              <a:t>Chart </a:t>
            </a:r>
            <a:r>
              <a:rPr lang="en-US" b="1" dirty="0" smtClean="0"/>
              <a:t>4.4</a:t>
            </a:r>
            <a:r>
              <a:rPr lang="en-US" dirty="0" smtClean="0"/>
              <a:t>.</a:t>
            </a: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5251" y="1496956"/>
            <a:ext cx="4487084" cy="4241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4706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US" b="1" dirty="0"/>
              <a:t>Chart 4.4</a:t>
            </a:r>
            <a:r>
              <a:rPr lang="en-US" dirty="0"/>
              <a:t>  </a:t>
            </a:r>
            <a:r>
              <a:rPr lang="en-US" dirty="0" smtClean="0"/>
              <a:t>Wholesale </a:t>
            </a:r>
            <a:r>
              <a:rPr lang="en-US" dirty="0"/>
              <a:t>energy prices have fallen since </a:t>
            </a:r>
            <a:r>
              <a:rPr lang="en-US" dirty="0" smtClean="0"/>
              <a:t>August</a:t>
            </a:r>
            <a:endParaRPr lang="en-GB" dirty="0"/>
          </a:p>
          <a:p>
            <a:pPr lvl="2"/>
            <a:r>
              <a:rPr lang="en-US" dirty="0" smtClean="0"/>
              <a:t>Sterling </a:t>
            </a:r>
            <a:r>
              <a:rPr lang="en-US" dirty="0"/>
              <a:t>oil and wholesale gas </a:t>
            </a:r>
            <a:r>
              <a:rPr lang="en-US" dirty="0" smtClean="0"/>
              <a:t>prices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S</a:t>
            </a:r>
            <a:r>
              <a:rPr lang="en-US" dirty="0" smtClean="0"/>
              <a:t>ources</a:t>
            </a:r>
            <a:r>
              <a:rPr lang="en-US" dirty="0"/>
              <a:t>: </a:t>
            </a:r>
            <a:r>
              <a:rPr lang="en-US" dirty="0" smtClean="0"/>
              <a:t> Bank </a:t>
            </a:r>
            <a:r>
              <a:rPr lang="en-US" dirty="0"/>
              <a:t>of England, Bloomberg, Thomson Reuters </a:t>
            </a:r>
            <a:r>
              <a:rPr lang="en-US" dirty="0" err="1"/>
              <a:t>Datastream</a:t>
            </a:r>
            <a:r>
              <a:rPr lang="en-US" dirty="0"/>
              <a:t> and Bank calculations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 smtClean="0"/>
              <a:t>(a)	Brent </a:t>
            </a:r>
            <a:r>
              <a:rPr lang="en-US" dirty="0"/>
              <a:t>forward prices for delivery in 10–25 days’ time converted into sterling.</a:t>
            </a:r>
          </a:p>
          <a:p>
            <a:r>
              <a:rPr lang="en-US" dirty="0"/>
              <a:t>(</a:t>
            </a:r>
            <a:r>
              <a:rPr lang="en-US" dirty="0" smtClean="0"/>
              <a:t>b)	One-day </a:t>
            </a:r>
            <a:r>
              <a:rPr lang="en-US" dirty="0"/>
              <a:t>forward price of UK natural gas.</a:t>
            </a:r>
          </a:p>
          <a:p>
            <a:r>
              <a:rPr lang="en-US" dirty="0"/>
              <a:t>(</a:t>
            </a:r>
            <a:r>
              <a:rPr lang="en-US" dirty="0" smtClean="0"/>
              <a:t>c)	Averages </a:t>
            </a:r>
            <a:r>
              <a:rPr lang="en-US" dirty="0"/>
              <a:t>during the fifteen working days to 29 July 2015 and 28 October 2015 respectively.</a:t>
            </a: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2830" y="974172"/>
            <a:ext cx="5733565" cy="4508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86907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US" b="1" dirty="0" smtClean="0"/>
              <a:t>Chart 4.5</a:t>
            </a:r>
            <a:r>
              <a:rPr lang="en-US" dirty="0" smtClean="0"/>
              <a:t>  Fuel </a:t>
            </a:r>
            <a:r>
              <a:rPr lang="en-US" dirty="0"/>
              <a:t>prices projected to drag on inflation for longer</a:t>
            </a:r>
          </a:p>
          <a:p>
            <a:pPr lvl="1"/>
            <a:r>
              <a:rPr lang="en-US" dirty="0"/>
              <a:t>than in the August </a:t>
            </a:r>
            <a:r>
              <a:rPr lang="en-US" i="1" dirty="0" smtClean="0"/>
              <a:t>Report</a:t>
            </a:r>
            <a:endParaRPr lang="en-GB" i="1" dirty="0" smtClean="0"/>
          </a:p>
          <a:p>
            <a:pPr lvl="2"/>
            <a:r>
              <a:rPr lang="en-US" dirty="0" smtClean="0"/>
              <a:t>Sterling </a:t>
            </a:r>
            <a:r>
              <a:rPr lang="en-US" dirty="0"/>
              <a:t>oil prices and contribution of fuels to CPI </a:t>
            </a:r>
            <a:r>
              <a:rPr lang="en-US" dirty="0" smtClean="0"/>
              <a:t>inflation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Sources: </a:t>
            </a:r>
            <a:r>
              <a:rPr lang="en-US" dirty="0" smtClean="0"/>
              <a:t> Bank </a:t>
            </a:r>
            <a:r>
              <a:rPr lang="en-US" dirty="0"/>
              <a:t>of England, Bloomberg, Department of Energy and Climate Change, </a:t>
            </a:r>
            <a:r>
              <a:rPr lang="en-US" dirty="0" smtClean="0"/>
              <a:t>ONS, Thomson </a:t>
            </a:r>
            <a:r>
              <a:rPr lang="en-US" dirty="0"/>
              <a:t>Reuters </a:t>
            </a:r>
            <a:r>
              <a:rPr lang="en-US" dirty="0" err="1"/>
              <a:t>Datastream</a:t>
            </a:r>
            <a:r>
              <a:rPr lang="en-US" dirty="0"/>
              <a:t> and Bank calculations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/>
              <a:t>(</a:t>
            </a:r>
            <a:r>
              <a:rPr lang="en-US" dirty="0" smtClean="0"/>
              <a:t>a)	Bank </a:t>
            </a:r>
            <a:r>
              <a:rPr lang="en-US" dirty="0"/>
              <a:t>staff estimates</a:t>
            </a:r>
            <a:r>
              <a:rPr lang="en-US" dirty="0" smtClean="0"/>
              <a:t>.  </a:t>
            </a:r>
            <a:r>
              <a:rPr lang="en-US" dirty="0"/>
              <a:t>Fuels and lubricants estimates use Department of Energy and Climate </a:t>
            </a:r>
            <a:r>
              <a:rPr lang="en-US" dirty="0" smtClean="0"/>
              <a:t>Change petrol </a:t>
            </a:r>
            <a:r>
              <a:rPr lang="en-US" dirty="0"/>
              <a:t>price data for July 2015 and are then based on the August 2015 sterling oil futures curve </a:t>
            </a:r>
            <a:r>
              <a:rPr lang="en-US" dirty="0" smtClean="0"/>
              <a:t>shown in </a:t>
            </a:r>
            <a:r>
              <a:rPr lang="en-US" dirty="0"/>
              <a:t>Chart 4.3 of the August </a:t>
            </a:r>
            <a:r>
              <a:rPr lang="en-US" i="1" dirty="0"/>
              <a:t>Report</a:t>
            </a:r>
            <a:r>
              <a:rPr lang="en-US" dirty="0"/>
              <a:t>.</a:t>
            </a:r>
          </a:p>
          <a:p>
            <a:r>
              <a:rPr lang="en-US" dirty="0"/>
              <a:t>(</a:t>
            </a:r>
            <a:r>
              <a:rPr lang="en-US" dirty="0" smtClean="0"/>
              <a:t>b)	Monthly </a:t>
            </a:r>
            <a:r>
              <a:rPr lang="en-US" dirty="0"/>
              <a:t>averages of the oil price data and futures curve shown in </a:t>
            </a:r>
            <a:r>
              <a:rPr lang="en-US" b="1" dirty="0"/>
              <a:t>Chart 4.4</a:t>
            </a:r>
            <a:r>
              <a:rPr lang="en-US" dirty="0"/>
              <a:t>.</a:t>
            </a:r>
          </a:p>
          <a:p>
            <a:r>
              <a:rPr lang="en-US" dirty="0"/>
              <a:t>(</a:t>
            </a:r>
            <a:r>
              <a:rPr lang="en-US" dirty="0" smtClean="0"/>
              <a:t>c)	Bank </a:t>
            </a:r>
            <a:r>
              <a:rPr lang="en-US" dirty="0"/>
              <a:t>staff estimates. </a:t>
            </a:r>
            <a:r>
              <a:rPr lang="en-US" dirty="0" smtClean="0"/>
              <a:t> Fuels </a:t>
            </a:r>
            <a:r>
              <a:rPr lang="en-US" dirty="0"/>
              <a:t>and lubricants estimates use Department of Energy and Climate </a:t>
            </a:r>
            <a:r>
              <a:rPr lang="en-US" dirty="0" smtClean="0"/>
              <a:t>Change petrol </a:t>
            </a:r>
            <a:r>
              <a:rPr lang="en-US" dirty="0"/>
              <a:t>price data for October 2015 and are then based on the sterling oil futures curve shown in </a:t>
            </a:r>
            <a:r>
              <a:rPr lang="en-US" dirty="0" smtClean="0"/>
              <a:t>the </a:t>
            </a:r>
            <a:r>
              <a:rPr lang="en-GB" dirty="0" smtClean="0"/>
              <a:t>chart</a:t>
            </a:r>
            <a:r>
              <a:rPr lang="en-GB" dirty="0"/>
              <a:t>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0456" y="1393978"/>
            <a:ext cx="4403073" cy="4313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39865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710233" cy="882143"/>
          </a:xfrm>
        </p:spPr>
        <p:txBody>
          <a:bodyPr/>
          <a:lstStyle/>
          <a:p>
            <a:pPr lvl="1"/>
            <a:r>
              <a:rPr lang="en-US" b="1" dirty="0"/>
              <a:t>Chart 4.6</a:t>
            </a:r>
            <a:r>
              <a:rPr lang="en-US" dirty="0"/>
              <a:t>  </a:t>
            </a:r>
            <a:r>
              <a:rPr lang="en-US" dirty="0" smtClean="0"/>
              <a:t>Unit </a:t>
            </a:r>
            <a:r>
              <a:rPr lang="en-US" dirty="0"/>
              <a:t>labour cost growth projected to rise further in </a:t>
            </a:r>
            <a:r>
              <a:rPr lang="en-US" dirty="0" smtClean="0"/>
              <a:t>Q3</a:t>
            </a:r>
            <a:endParaRPr lang="en-GB" dirty="0"/>
          </a:p>
          <a:p>
            <a:pPr lvl="2"/>
            <a:r>
              <a:rPr lang="en-US" dirty="0" smtClean="0"/>
              <a:t>Decomposition </a:t>
            </a:r>
            <a:r>
              <a:rPr lang="en-US" dirty="0"/>
              <a:t>of four-quarter whole-economy unit labour cost </a:t>
            </a:r>
            <a:r>
              <a:rPr lang="en-US" dirty="0" smtClean="0"/>
              <a:t>growth</a:t>
            </a:r>
            <a:r>
              <a:rPr lang="en-US" baseline="30000" dirty="0" smtClean="0"/>
              <a:t>(a)</a:t>
            </a:r>
            <a:endParaRPr lang="en-GB" baseline="30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Sources</a:t>
            </a:r>
            <a:r>
              <a:rPr lang="en-US" dirty="0" smtClean="0"/>
              <a:t>:  </a:t>
            </a:r>
            <a:r>
              <a:rPr lang="en-US" dirty="0"/>
              <a:t>ONS and Bank calculations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pPr marL="228600" indent="-228600">
              <a:buAutoNum type="alphaLcParenBoth"/>
            </a:pPr>
            <a:r>
              <a:rPr lang="en-US" dirty="0" smtClean="0"/>
              <a:t>Unit </a:t>
            </a:r>
            <a:r>
              <a:rPr lang="en-US" dirty="0" err="1"/>
              <a:t>labour</a:t>
            </a:r>
            <a:r>
              <a:rPr lang="en-US" dirty="0"/>
              <a:t> costs are calculated as total </a:t>
            </a:r>
            <a:r>
              <a:rPr lang="en-US" dirty="0" err="1"/>
              <a:t>labour</a:t>
            </a:r>
            <a:r>
              <a:rPr lang="en-US" dirty="0"/>
              <a:t> costs divided by GDP, based on the </a:t>
            </a:r>
            <a:r>
              <a:rPr lang="en-US" dirty="0" err="1"/>
              <a:t>backcast</a:t>
            </a:r>
            <a:r>
              <a:rPr lang="en-US" dirty="0"/>
              <a:t> of the </a:t>
            </a:r>
            <a:r>
              <a:rPr lang="en-US" dirty="0" smtClean="0"/>
              <a:t>final estimate </a:t>
            </a:r>
            <a:r>
              <a:rPr lang="en-US" dirty="0"/>
              <a:t>of GDP</a:t>
            </a:r>
            <a:r>
              <a:rPr lang="en-US" dirty="0" smtClean="0"/>
              <a:t>.  </a:t>
            </a:r>
            <a:r>
              <a:rPr lang="en-US" dirty="0"/>
              <a:t>Estimates are consistent with Bank staff’s assumption for population growth, as </a:t>
            </a:r>
            <a:r>
              <a:rPr lang="en-US" dirty="0" smtClean="0"/>
              <a:t>explained in </a:t>
            </a:r>
            <a:r>
              <a:rPr lang="en-US" dirty="0"/>
              <a:t>the May </a:t>
            </a:r>
            <a:r>
              <a:rPr lang="en-US" i="1" dirty="0"/>
              <a:t>Report</a:t>
            </a:r>
            <a:r>
              <a:rPr lang="en-US" dirty="0"/>
              <a:t>. The diamond shows Bank staff’s projection for 2015 Q3</a:t>
            </a:r>
            <a:r>
              <a:rPr lang="en-US" dirty="0" smtClean="0"/>
              <a:t>.</a:t>
            </a:r>
          </a:p>
          <a:p>
            <a:r>
              <a:rPr lang="en-US" dirty="0" smtClean="0"/>
              <a:t>(b)	Self-employment </a:t>
            </a:r>
            <a:r>
              <a:rPr lang="en-US" dirty="0"/>
              <a:t>income is calculated from mixed income, assuming that the share of </a:t>
            </a:r>
            <a:r>
              <a:rPr lang="en-US" dirty="0" smtClean="0"/>
              <a:t>employment </a:t>
            </a:r>
            <a:r>
              <a:rPr lang="en-GB" dirty="0" smtClean="0"/>
              <a:t>income </a:t>
            </a:r>
            <a:r>
              <a:rPr lang="en-US" dirty="0" smtClean="0"/>
              <a:t>in </a:t>
            </a:r>
            <a:r>
              <a:rPr lang="en-US" dirty="0"/>
              <a:t>that is the same as the share of employee compensation in nominal GDP less mixed income.</a:t>
            </a: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410" y="1056906"/>
            <a:ext cx="4855474" cy="4517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0380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124245" cy="882143"/>
          </a:xfrm>
        </p:spPr>
        <p:txBody>
          <a:bodyPr/>
          <a:lstStyle/>
          <a:p>
            <a:pPr lvl="1"/>
            <a:r>
              <a:rPr lang="en-US" b="1" dirty="0" smtClean="0"/>
              <a:t>Chart 4.7</a:t>
            </a:r>
            <a:r>
              <a:rPr lang="en-US" dirty="0"/>
              <a:t>  </a:t>
            </a:r>
            <a:r>
              <a:rPr lang="en-US" dirty="0" smtClean="0"/>
              <a:t>Domestically </a:t>
            </a:r>
            <a:r>
              <a:rPr lang="en-US" dirty="0"/>
              <a:t>generated inflation has picked</a:t>
            </a:r>
          </a:p>
          <a:p>
            <a:pPr lvl="1"/>
            <a:r>
              <a:rPr lang="en-US" dirty="0"/>
              <a:t>up </a:t>
            </a:r>
            <a:r>
              <a:rPr lang="en-US" dirty="0" smtClean="0"/>
              <a:t>slightly</a:t>
            </a:r>
            <a:endParaRPr lang="en-GB" dirty="0" smtClean="0"/>
          </a:p>
          <a:p>
            <a:pPr lvl="2"/>
            <a:r>
              <a:rPr lang="en-US" dirty="0" smtClean="0"/>
              <a:t>Measures </a:t>
            </a:r>
            <a:r>
              <a:rPr lang="en-US" dirty="0"/>
              <a:t>of domestically generated inflation (DGI</a:t>
            </a:r>
            <a:r>
              <a:rPr lang="en-US" dirty="0" smtClean="0"/>
              <a:t>)</a:t>
            </a:r>
            <a:endParaRPr lang="en-GB" baseline="30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Sources: </a:t>
            </a:r>
            <a:r>
              <a:rPr lang="en-US" dirty="0" smtClean="0"/>
              <a:t> ONS </a:t>
            </a:r>
            <a:r>
              <a:rPr lang="en-US" dirty="0"/>
              <a:t>and Bank calculations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/>
              <a:t>(</a:t>
            </a:r>
            <a:r>
              <a:rPr lang="en-US" dirty="0" smtClean="0"/>
              <a:t>a)	Includes</a:t>
            </a:r>
            <a:r>
              <a:rPr lang="en-US" dirty="0"/>
              <a:t>: </a:t>
            </a:r>
            <a:r>
              <a:rPr lang="en-US" dirty="0" smtClean="0"/>
              <a:t> whole-economy </a:t>
            </a:r>
            <a:r>
              <a:rPr lang="en-US" dirty="0"/>
              <a:t>unit </a:t>
            </a:r>
            <a:r>
              <a:rPr lang="en-US" dirty="0" err="1"/>
              <a:t>labour</a:t>
            </a:r>
            <a:r>
              <a:rPr lang="en-US" dirty="0"/>
              <a:t> costs (as defined in footnote (a) of </a:t>
            </a:r>
            <a:r>
              <a:rPr lang="en-US" b="1" dirty="0"/>
              <a:t>Chart 4.6</a:t>
            </a:r>
            <a:r>
              <a:rPr lang="en-US" dirty="0" smtClean="0"/>
              <a:t>);  private sector </a:t>
            </a:r>
            <a:r>
              <a:rPr lang="en-US" dirty="0"/>
              <a:t>unit wage costs (private sector AWE divided by private sector productivity</a:t>
            </a:r>
            <a:r>
              <a:rPr lang="en-US" dirty="0" smtClean="0"/>
              <a:t>);  </a:t>
            </a:r>
            <a:r>
              <a:rPr lang="en-US" dirty="0"/>
              <a:t>the </a:t>
            </a:r>
            <a:r>
              <a:rPr lang="en-US" dirty="0" smtClean="0"/>
              <a:t>GDP deflator;  </a:t>
            </a:r>
            <a:r>
              <a:rPr lang="en-US" dirty="0"/>
              <a:t>the GDP deflator excluding government; </a:t>
            </a:r>
            <a:r>
              <a:rPr lang="en-US" dirty="0" smtClean="0"/>
              <a:t> and </a:t>
            </a:r>
            <a:r>
              <a:rPr lang="en-US" dirty="0"/>
              <a:t>the services producer prices index.</a:t>
            </a: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5588" y="1414453"/>
            <a:ext cx="5366167" cy="4415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09689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687388" y="2422525"/>
            <a:ext cx="77009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GB" sz="2400" b="1" dirty="0" smtClean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Tables</a:t>
            </a:r>
            <a:endParaRPr lang="en-GB" sz="2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1408715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LongProperties xmlns="http://schemas.microsoft.com/office/2006/metadata/longProperties"/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BOEReplicationFlag xmlns="http://schemas.microsoft.com/sharepoint/v3">0</BOEReplicationFlag>
    <BOETaxonomyFieldTaxHTField0 xmlns="b67fa5cd-9f58-4c91-ae17-33c31eed239f">
      <Terms xmlns="http://schemas.microsoft.com/office/infopath/2007/PartnerControls">
        <TermInfo xmlns="http://schemas.microsoft.com/office/infopath/2007/PartnerControls">
          <TermName xmlns="http://schemas.microsoft.com/office/infopath/2007/PartnerControls">Inflation Report</TermName>
          <TermId xmlns="http://schemas.microsoft.com/office/infopath/2007/PartnerControls">85ffdf28-8245-4936-b838-77bb3e9b17d0</TermId>
        </TermInfo>
      </Terms>
    </BOETaxonomyFieldTaxHTField0>
    <BOEReplicateBackwardLinksOnDeployFlag xmlns="http://schemas.microsoft.com/sharepoint/v3">false</BOEReplicateBackwardLinksOnDeployFlag>
    <PublishDate xmlns="http://schemas.microsoft.com/sharepoint/v3">2015-11-05T00:00:00+00:00</PublishDate>
    <PublishingExpirationDate xmlns="http://schemas.microsoft.com/sharepoint/v3" xsi:nil="true"/>
    <IncludeContentsInIndex xmlns="http://schemas.microsoft.com/sharepoint/v3">true</IncludeContentsInIndex>
    <PublishingStartDate xmlns="http://schemas.microsoft.com/sharepoint/v3">2015-11-05T12:05:00+00:00</PublishingStartDate>
    <BOEKeywords xmlns="http://schemas.microsoft.com/sharepoint/v3/fields" xsi:nil="true"/>
    <OwnerGroup xmlns="http://schemas.microsoft.com/sharepoint/v3">
      <UserInfo>
        <DisplayName/>
        <AccountId>177</AccountId>
        <AccountType/>
      </UserInfo>
    </OwnerGroup>
    <BOEApprovalStatus xmlns="http://schemas.microsoft.com/sharepoint/v3">Pending Approval</BOEApprovalStatus>
    <BOESummaryText xmlns="http://schemas.microsoft.com/sharepoint/v3" xsi:nil="true"/>
    <ArchivalChoice xmlns="http://schemas.microsoft.com/sharepoint/v3">5 Years</ArchivalChoice>
    <ArchivalDate xmlns="http://schemas.microsoft.com/sharepoint/v3" xsi:nil="true"/>
    <ContentReviewDate xmlns="http://schemas.microsoft.com/sharepoint/v3">1900-01-01T00:00:00+00:00</ContentReviewDate>
    <TaxCatchAll xmlns="94fc26e6-6271-400d-888b-6bc5b0598690">
      <Value>51</Value>
    </TaxCatchAll>
    <BOETwoLevelApprovalUnapprovedUrls xmlns="CEE65117-4BBE-4C9C-8465-20A300C4D3E5" xsi:nil="true"/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4B7A2743FA39468C07943C26AE453C" ma:contentTypeVersion="1077" ma:contentTypeDescription="Create a new document." ma:contentTypeScope="" ma:versionID="9819b03dd5116c63d2a27c8c9b045816">
  <xsd:schema xmlns:xsd="http://www.w3.org/2001/XMLSchema" xmlns:xs="http://www.w3.org/2001/XMLSchema" xmlns:p="http://schemas.microsoft.com/office/2006/metadata/properties" xmlns:ns1="http://schemas.microsoft.com/sharepoint/v3" xmlns:ns2="b67fa5cd-9f58-4c91-ae17-33c31eed239f" xmlns:ns3="94fc26e6-6271-400d-888b-6bc5b0598690" xmlns:ns4="94FC26E6-6271-400D-888B-6BC5B0598690" xmlns:ns5="http://schemas.microsoft.com/sharepoint/v3/fields" xmlns:ns6="CEE65117-4BBE-4C9C-8465-20A300C4D3E5" targetNamespace="http://schemas.microsoft.com/office/2006/metadata/properties" ma:root="true" ma:fieldsID="e7c1edf619b3eee50116984578190360" ns1:_="" ns2:_="" ns3:_="" ns4:_="" ns5:_="" ns6:_="">
    <xsd:import namespace="http://schemas.microsoft.com/sharepoint/v3"/>
    <xsd:import namespace="b67fa5cd-9f58-4c91-ae17-33c31eed239f"/>
    <xsd:import namespace="94fc26e6-6271-400d-888b-6bc5b0598690"/>
    <xsd:import namespace="94FC26E6-6271-400D-888B-6BC5B0598690"/>
    <xsd:import namespace="http://schemas.microsoft.com/sharepoint/v3/fields"/>
    <xsd:import namespace="CEE65117-4BBE-4C9C-8465-20A300C4D3E5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1:PublishDate" minOccurs="0"/>
                <xsd:element ref="ns1:OwnerGroup"/>
                <xsd:element ref="ns2:BOETaxonomyFieldTaxHTField0" minOccurs="0"/>
                <xsd:element ref="ns3:TaxCatchAll" minOccurs="0"/>
                <xsd:element ref="ns4:TaxCatchAllLabel" minOccurs="0"/>
                <xsd:element ref="ns5:BOEKeywords" minOccurs="0"/>
                <xsd:element ref="ns1:BOESummaryText" minOccurs="0"/>
                <xsd:element ref="ns1:IncludeContentsInIndex" minOccurs="0"/>
                <xsd:element ref="ns1:BOEApprovalStatus" minOccurs="0"/>
                <xsd:element ref="ns6:BOETwoLevelApprovalUnapprovedUrls" minOccurs="0"/>
                <xsd:element ref="ns1:ApprovedBy" minOccurs="0"/>
                <xsd:element ref="ns1:PublishedBy" minOccurs="0"/>
                <xsd:element ref="ns1:ArchivalDate" minOccurs="0"/>
                <xsd:element ref="ns1:ArchivalChoice"/>
                <xsd:element ref="ns1:BOEReplicationFlag" minOccurs="0"/>
                <xsd:element ref="ns1:BOEReplicateBackwardLinksOnDeployFlag" minOccurs="0"/>
                <xsd:element ref="ns1:ContentReviewDate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internalName="PublishingStartDate">
      <xsd:simpleType>
        <xsd:restriction base="dms:Unknown"/>
      </xsd:simpleType>
    </xsd:element>
    <xsd:element name="PublishingExpirationDate" ma:index="9" nillable="true" ma:displayName="Scheduling End Date" ma:internalName="PublishingExpirationDate">
      <xsd:simpleType>
        <xsd:restriction base="dms:Unknown"/>
      </xsd:simpleType>
    </xsd:element>
    <xsd:element name="PublishDate" ma:index="10" nillable="true" ma:displayName="Publication Date" ma:format="DateOnly" ma:internalName="PublishDate" ma:readOnly="false">
      <xsd:simpleType>
        <xsd:restriction base="dms:DateTime"/>
      </xsd:simpleType>
    </xsd:element>
    <xsd:element name="OwnerGroup" ma:index="11" ma:displayName="Owner Group" ma:list="UserInfo" ma:SearchPeopleOnly="false" ma:internalName="OwnerGroup" ma:readOnly="fals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BOESummaryText" ma:index="17" nillable="true" ma:displayName="Summary Text" ma:internalName="BOESummaryText" ma:readOnly="false">
      <xsd:simpleType>
        <xsd:restriction base="dms:Note">
          <xsd:maxLength value="255"/>
        </xsd:restriction>
      </xsd:simpleType>
    </xsd:element>
    <xsd:element name="IncludeContentsInIndex" ma:index="18" nillable="true" ma:displayName="Make Content Searchable" ma:default="1" ma:description="" ma:internalName="IncludeContentsInIndex" ma:readOnly="false">
      <xsd:simpleType>
        <xsd:restriction base="dms:Boolean"/>
      </xsd:simpleType>
    </xsd:element>
    <xsd:element name="BOEApprovalStatus" ma:index="19" nillable="true" ma:displayName="2 Stage Approval Status" ma:default="Pending Approval" ma:internalName="BOEApprovalStatus" ma:readOnly="false">
      <xsd:simpleType>
        <xsd:restriction base="dms:Choice">
          <xsd:enumeration value="Pending Approval"/>
          <xsd:enumeration value="Level 1 Approved"/>
          <xsd:enumeration value="Level 1 Rejected"/>
          <xsd:enumeration value="Level 2 Approved"/>
          <xsd:enumeration value="Level 2 Rejected"/>
        </xsd:restriction>
      </xsd:simpleType>
    </xsd:element>
    <xsd:element name="ApprovedBy" ma:index="21" nillable="true" ma:displayName="Approved By" ma:list="UserInfo" ma:internalName="ApprovedBy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PublishedBy" ma:index="22" nillable="true" ma:displayName="Published By" ma:list="UserInfo" ma:internalName="PublishedBy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rchivalDate" ma:index="23" nillable="true" ma:displayName="Archival Date" ma:format="DateOnly" ma:internalName="ArchivalDate" ma:readOnly="false">
      <xsd:simpleType>
        <xsd:restriction base="dms:DateTime"/>
      </xsd:simpleType>
    </xsd:element>
    <xsd:element name="ArchivalChoice" ma:index="24" ma:displayName="Archive In" ma:default="3 Years" ma:internalName="ArchivalChoice" ma:readOnly="false">
      <xsd:simpleType>
        <xsd:restriction base="dms:Choice">
          <xsd:enumeration value="3 Months"/>
          <xsd:enumeration value="6 Months"/>
          <xsd:enumeration value="1 Year"/>
          <xsd:enumeration value="2 Years"/>
          <xsd:enumeration value="3 Years"/>
          <xsd:enumeration value="4 Years"/>
          <xsd:enumeration value="5 Years"/>
        </xsd:restriction>
      </xsd:simpleType>
    </xsd:element>
    <xsd:element name="BOEReplicationFlag" ma:index="25" nillable="true" ma:displayName="Replicated" ma:default="1" ma:internalName="Replicated" ma:readOnly="false">
      <xsd:simpleType>
        <xsd:restriction base="dms:Text"/>
      </xsd:simpleType>
    </xsd:element>
    <xsd:element name="BOEReplicateBackwardLinksOnDeployFlag" ma:index="26" nillable="true" ma:displayName="Replicate Backward Links On Deploy" ma:default="0" ma:internalName="Replicate_x0020_Backward_x0020_Links_x0020_On_x0020_Deploy" ma:readOnly="false">
      <xsd:simpleType>
        <xsd:restriction base="dms:Boolean"/>
      </xsd:simpleType>
    </xsd:element>
    <xsd:element name="ContentReviewDate" ma:index="27" ma:displayName="Content Review Date" ma:internalName="ContentReview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7fa5cd-9f58-4c91-ae17-33c31eed239f" elementFormDefault="qualified">
    <xsd:import namespace="http://schemas.microsoft.com/office/2006/documentManagement/types"/>
    <xsd:import namespace="http://schemas.microsoft.com/office/infopath/2007/PartnerControls"/>
    <xsd:element name="BOETaxonomyFieldTaxHTField0" ma:index="13" ma:taxonomy="true" ma:internalName="BOETaxonomyFieldTaxHTField0" ma:taxonomyFieldName="BOETaxonomyField" ma:displayName="Taxonomy" ma:default="" ma:fieldId="{8d0458c1-0fb7-4981-bee1-52d0df01895c}" ma:taxonomyMulti="true" ma:sspId="e7d7e58a-7b41-4cba-85bd-a9b5ca8cc10b" ma:termSetId="cfc9b131-5595-44bb-b00d-4993470fbbfd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fc26e6-6271-400d-888b-6bc5b0598690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description="" ma:hidden="true" ma:list="{1ce4d6b7-b018-4549-b7d2-069325a334df}" ma:internalName="TaxCatchAll" ma:showField="CatchAllData" ma:web="94fc26e6-6271-400d-888b-6bc5b059869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FC26E6-6271-400D-888B-6BC5B0598690" elementFormDefault="qualified">
    <xsd:import namespace="http://schemas.microsoft.com/office/2006/documentManagement/types"/>
    <xsd:import namespace="http://schemas.microsoft.com/office/infopath/2007/PartnerControls"/>
    <xsd:element name="TaxCatchAllLabel" ma:index="15" nillable="true" ma:displayName="Taxonomy Catch All Column1" ma:hidden="true" ma:list="{1ce4d6b7-b018-4549-b7d2-069325a334df}" ma:internalName="TaxCatchAllLabel" ma:readOnly="true" ma:showField="CatchAllDataLabel" ma:web="94fc26e6-6271-400d-888b-6bc5b059869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BOEKeywords" ma:index="16" nillable="true" ma:displayName="Keywords" ma:hidden="true" ma:internalName="BOEKeywords" ma:readOnly="fals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65117-4BBE-4C9C-8465-20A300C4D3E5" elementFormDefault="qualified">
    <xsd:import namespace="http://schemas.microsoft.com/office/2006/documentManagement/types"/>
    <xsd:import namespace="http://schemas.microsoft.com/office/infopath/2007/PartnerControls"/>
    <xsd:element name="BOETwoLevelApprovalUnapprovedUrls" ma:index="20" nillable="true" ma:displayName="Unapproved Urls" ma:internalName="BOETwoLevelApprovalUnapprovedUrls" ma:readOnly="fals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F2BA893-CFF4-4AF1-9D1D-0600F4183E19}"/>
</file>

<file path=customXml/itemProps2.xml><?xml version="1.0" encoding="utf-8"?>
<ds:datastoreItem xmlns:ds="http://schemas.openxmlformats.org/officeDocument/2006/customXml" ds:itemID="{5A747499-D055-4494-BECF-CC0DD689BDE0}"/>
</file>

<file path=customXml/itemProps3.xml><?xml version="1.0" encoding="utf-8"?>
<ds:datastoreItem xmlns:ds="http://schemas.openxmlformats.org/officeDocument/2006/customXml" ds:itemID="{D4A39AD9-F0DF-4C49-B8DC-4830BAFEA464}"/>
</file>

<file path=customXml/itemProps4.xml><?xml version="1.0" encoding="utf-8"?>
<ds:datastoreItem xmlns:ds="http://schemas.openxmlformats.org/officeDocument/2006/customXml" ds:itemID="{EEACDF13-883A-467A-B412-ECB9DAC76702}"/>
</file>

<file path=docProps/app.xml><?xml version="1.0" encoding="utf-8"?>
<Properties xmlns="http://schemas.openxmlformats.org/officeDocument/2006/extended-properties" xmlns:vt="http://schemas.openxmlformats.org/officeDocument/2006/docPropsVTypes">
  <TotalTime>4260</TotalTime>
  <Words>427</Words>
  <Application>Microsoft Office PowerPoint</Application>
  <PresentationFormat>On-screen Show (4:3)</PresentationFormat>
  <Paragraphs>72</Paragraphs>
  <Slides>14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Custom Design</vt:lpstr>
      <vt:lpstr>Inflation Report November 2015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Section 4: costs and prices</dc:title>
  <dc:subject>Cost and prices</dc:subject>
  <dc:creator>Bank of England</dc:creator>
  <cp:keywords/>
  <dc:description/>
  <cp:lastModifiedBy>Hicks, Andrew</cp:lastModifiedBy>
  <cp:revision>1047</cp:revision>
  <cp:lastPrinted>2015-08-05T10:06:59Z</cp:lastPrinted>
  <dcterms:created xsi:type="dcterms:W3CDTF">2012-02-13T16:00:46Z</dcterms:created>
  <dcterms:modified xsi:type="dcterms:W3CDTF">2015-11-04T20:13:36Z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isplay_urn:schemas-microsoft-com:office:office#OwnerGroup">
    <vt:lpwstr/>
  </property>
  <property fmtid="{D5CDD505-2E9C-101B-9397-08002B2CF9AE}" pid="3" name="BOETaxonomyField">
    <vt:lpwstr>51;#Inflation Report|85ffdf28-8245-4936-b838-77bb3e9b17d0</vt:lpwstr>
  </property>
  <property fmtid="{D5CDD505-2E9C-101B-9397-08002B2CF9AE}" pid="4" name="TemplateUrl">
    <vt:lpwstr/>
  </property>
  <property fmtid="{D5CDD505-2E9C-101B-9397-08002B2CF9AE}" pid="5" name="Order">
    <vt:r8>591000</vt:r8>
  </property>
  <property fmtid="{D5CDD505-2E9C-101B-9397-08002B2CF9AE}" pid="6" name="xd_ProgID">
    <vt:lpwstr/>
  </property>
  <property fmtid="{D5CDD505-2E9C-101B-9397-08002B2CF9AE}" pid="7" name="ContentTypeId">
    <vt:lpwstr>0x010100EC4B7A2743FA39468C07943C26AE453C</vt:lpwstr>
  </property>
  <property fmtid="{D5CDD505-2E9C-101B-9397-08002B2CF9AE}" pid="8" name="_SourceUrl">
    <vt:lpwstr/>
  </property>
  <property fmtid="{D5CDD505-2E9C-101B-9397-08002B2CF9AE}" pid="9" name="_SharedFileIndex">
    <vt:lpwstr/>
  </property>
</Properties>
</file>