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34"/>
  </p:notesMasterIdLst>
  <p:sldIdLst>
    <p:sldId id="314" r:id="rId6"/>
    <p:sldId id="339" r:id="rId7"/>
    <p:sldId id="316" r:id="rId8"/>
    <p:sldId id="329" r:id="rId9"/>
    <p:sldId id="318" r:id="rId10"/>
    <p:sldId id="340" r:id="rId11"/>
    <p:sldId id="341" r:id="rId12"/>
    <p:sldId id="319" r:id="rId13"/>
    <p:sldId id="320" r:id="rId14"/>
    <p:sldId id="342" r:id="rId15"/>
    <p:sldId id="321" r:id="rId16"/>
    <p:sldId id="343" r:id="rId17"/>
    <p:sldId id="322" r:id="rId18"/>
    <p:sldId id="323" r:id="rId19"/>
    <p:sldId id="344" r:id="rId20"/>
    <p:sldId id="324" r:id="rId21"/>
    <p:sldId id="325" r:id="rId22"/>
    <p:sldId id="330" r:id="rId23"/>
    <p:sldId id="331" r:id="rId24"/>
    <p:sldId id="345" r:id="rId25"/>
    <p:sldId id="326" r:id="rId26"/>
    <p:sldId id="327" r:id="rId27"/>
    <p:sldId id="332" r:id="rId28"/>
    <p:sldId id="335" r:id="rId29"/>
    <p:sldId id="333" r:id="rId30"/>
    <p:sldId id="334" r:id="rId31"/>
    <p:sldId id="338" r:id="rId32"/>
    <p:sldId id="337" r:id="rId33"/>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100" d="100"/>
          <a:sy n="100" d="100"/>
        </p:scale>
        <p:origin x="-72" y="-240"/>
      </p:cViewPr>
      <p:guideLst>
        <p:guide orient="horz" pos="332"/>
        <p:guide orient="horz" pos="528"/>
        <p:guide orient="horz" pos="3660"/>
        <p:guide orient="horz" pos="864"/>
        <p:guide pos="4610"/>
        <p:guide pos="1122"/>
        <p:guide pos="184"/>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3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960000"/>
                </a:solidFill>
                <a:latin typeface="Arial" panose="020B0604020202020204" pitchFamily="34" charset="0"/>
                <a:cs typeface="Arial" panose="020B0604020202020204" pitchFamily="34" charset="0"/>
              </a:defRPr>
            </a:lvl1pPr>
          </a:lstStyle>
          <a:p>
            <a:r>
              <a:rPr lang="en-US"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p>
            <a:pPr lvl="0"/>
            <a:r>
              <a:rPr lang="en-US" smtClean="0"/>
              <a:t>Click to 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05/11/2015</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3" y="2317750"/>
            <a:ext cx="2932112" cy="777875"/>
          </a:xfrm>
        </p:spPr>
        <p:txBody>
          <a:bodyPr/>
          <a:lstStyle/>
          <a:p>
            <a:r>
              <a:rPr lang="en-GB" dirty="0" smtClean="0"/>
              <a:t>Inflation Report</a:t>
            </a:r>
            <a:br>
              <a:rPr lang="en-GB" dirty="0" smtClean="0"/>
            </a:br>
            <a:r>
              <a:rPr lang="en-GB" dirty="0" smtClean="0"/>
              <a:t>November 2015</a:t>
            </a:r>
          </a:p>
        </p:txBody>
      </p:sp>
      <p:sp>
        <p:nvSpPr>
          <p:cNvPr id="4099" name="Text Placeholder 2"/>
          <p:cNvSpPr>
            <a:spLocks noGrp="1"/>
          </p:cNvSpPr>
          <p:nvPr>
            <p:ph type="body" sz="quarter" idx="13"/>
          </p:nvPr>
        </p:nvSpPr>
        <p:spPr>
          <a:xfrm>
            <a:off x="792163" y="3427413"/>
            <a:ext cx="5335587" cy="473075"/>
          </a:xfrm>
        </p:spPr>
        <p:txBody>
          <a:bodyPr/>
          <a:lstStyle/>
          <a:p>
            <a:pPr lvl="2"/>
            <a:r>
              <a:rPr lang="en-GB" sz="2400" dirty="0"/>
              <a:t>Prospects for inflation</a:t>
            </a:r>
            <a:endParaRPr lang="en-GB" sz="2400" dirty="0" smtClean="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099" y="262800"/>
            <a:ext cx="8519391" cy="882143"/>
          </a:xfrm>
        </p:spPr>
        <p:txBody>
          <a:bodyPr/>
          <a:lstStyle/>
          <a:p>
            <a:pPr lvl="2"/>
            <a:r>
              <a:rPr lang="en-GB" b="1" dirty="0">
                <a:solidFill>
                  <a:srgbClr val="960000"/>
                </a:solidFill>
              </a:rPr>
              <a:t>Table 5.D  </a:t>
            </a:r>
            <a:r>
              <a:rPr lang="en-GB" dirty="0"/>
              <a:t>Indicative projections consistent with the MPC’s modal projections</a:t>
            </a:r>
            <a:r>
              <a:rPr lang="en-GB" baseline="30000" dirty="0"/>
              <a:t>(a</a:t>
            </a:r>
            <a:r>
              <a:rPr lang="en-GB" baseline="30000" dirty="0" smtClean="0"/>
              <a:t>)</a:t>
            </a:r>
            <a:endParaRPr lang="en-GB" baseline="30000" dirty="0"/>
          </a:p>
        </p:txBody>
      </p:sp>
      <p:sp>
        <p:nvSpPr>
          <p:cNvPr id="3" name="Text Placeholder 2"/>
          <p:cNvSpPr>
            <a:spLocks noGrp="1"/>
          </p:cNvSpPr>
          <p:nvPr>
            <p:ph type="body" sz="quarter" idx="16"/>
          </p:nvPr>
        </p:nvSpPr>
        <p:spPr>
          <a:xfrm>
            <a:off x="292100" y="5810250"/>
            <a:ext cx="8745220" cy="1047751"/>
          </a:xfrm>
        </p:spPr>
        <p:txBody>
          <a:bodyPr/>
          <a:lstStyle/>
          <a:p>
            <a:r>
              <a:rPr lang="en-GB" dirty="0" smtClean="0"/>
              <a:t>(</a:t>
            </a:r>
            <a:r>
              <a:rPr lang="en-GB" dirty="0"/>
              <a:t>a)	These projections are produced by Bank staff for the MPC to be consistent with the MPC’s modal projections for GDP growth, CPI inflation and unemployment.  Figures show calendar-year growth rates unless otherwise stated.  Figures in parentheses show the corresponding projections in the August 2015 </a:t>
            </a:r>
            <a:r>
              <a:rPr lang="en-GB" i="1" dirty="0"/>
              <a:t>Inflation Report</a:t>
            </a:r>
            <a:r>
              <a:rPr lang="en-GB" dirty="0"/>
              <a:t>, which were only available to 2017.</a:t>
            </a:r>
          </a:p>
          <a:p>
            <a:r>
              <a:rPr lang="en-GB" dirty="0"/>
              <a:t>(b)	Chained-volume measure.  Includes non-profit institutions serving households. </a:t>
            </a:r>
          </a:p>
          <a:p>
            <a:r>
              <a:rPr lang="en-GB" dirty="0"/>
              <a:t>(c)	Chained-volume measure. </a:t>
            </a:r>
          </a:p>
          <a:p>
            <a:r>
              <a:rPr lang="en-GB" dirty="0"/>
              <a:t>(d)	Chained-volume measure.  Whole-economy measure.  Includes new dwellings, improvements and spending on services associated with the sale and purchase of property. </a:t>
            </a:r>
          </a:p>
          <a:p>
            <a:r>
              <a:rPr lang="en-GB" dirty="0"/>
              <a:t>(e)	Chained-volume measure.  The historical data exclude the impact of missing trader intra-community (MTIC) fraud.  Official MTIC-adjusted data are not available for exports, so headline exports data have been adjusted by Bank staff for MTIC fraud by an amount equal to the ONS import adjustment.  </a:t>
            </a:r>
          </a:p>
          <a:p>
            <a:r>
              <a:rPr lang="en-GB" dirty="0"/>
              <a:t>(f)	Chained-volume measure.  The historical data exclude the impact of MTIC fraud.  </a:t>
            </a:r>
          </a:p>
          <a:p>
            <a:r>
              <a:rPr lang="en-GB" dirty="0"/>
              <a:t>(g)	Total available household resources deflated by the consumer expenditure deflator.  </a:t>
            </a:r>
          </a:p>
          <a:p>
            <a:r>
              <a:rPr lang="en-GB" dirty="0"/>
              <a:t>(h)	Four-quarter growth rate in Q4.  Data have been adjusted for Bank staff’s assumption for population growth as explained in the May 2015 </a:t>
            </a:r>
            <a:r>
              <a:rPr lang="en-GB" i="1" dirty="0"/>
              <a:t>Report</a:t>
            </a:r>
            <a:r>
              <a:rPr lang="en-GB" dirty="0"/>
              <a:t>.</a:t>
            </a:r>
          </a:p>
          <a:p>
            <a:r>
              <a:rPr lang="en-GB" dirty="0"/>
              <a:t>(</a:t>
            </a:r>
            <a:r>
              <a:rPr lang="en-GB" dirty="0" err="1"/>
              <a:t>i</a:t>
            </a:r>
            <a:r>
              <a:rPr lang="en-GB" dirty="0"/>
              <a:t>)	Four-quarter growth in Q4 in whole-economy total pay.  </a:t>
            </a:r>
          </a:p>
        </p:txBody>
      </p:sp>
      <p:pic>
        <p:nvPicPr>
          <p:cNvPr id="18434" name="Picture 2" descr="Q:\Current publications\IR Nov 2015\Section 5\Section 5\POWERPOINT\S5 PNGs\Table 5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8212" y="1208021"/>
            <a:ext cx="7267576" cy="3638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48502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62800"/>
            <a:ext cx="8519391" cy="882143"/>
          </a:xfrm>
        </p:spPr>
        <p:txBody>
          <a:bodyPr/>
          <a:lstStyle/>
          <a:p>
            <a:pPr lvl="2"/>
            <a:r>
              <a:rPr lang="en-GB" b="1" dirty="0">
                <a:solidFill>
                  <a:srgbClr val="960000"/>
                </a:solidFill>
              </a:rPr>
              <a:t>Chart 5.7  </a:t>
            </a:r>
            <a:r>
              <a:rPr lang="en-GB" dirty="0"/>
              <a:t>Unit labour costs</a:t>
            </a:r>
            <a:r>
              <a:rPr lang="en-GB" baseline="30000" dirty="0"/>
              <a:t>(a</a:t>
            </a:r>
            <a:r>
              <a:rPr lang="en-GB" baseline="30000" dirty="0" smtClean="0"/>
              <a:t>)</a:t>
            </a:r>
            <a:endParaRPr lang="en-GB" baseline="30000" dirty="0"/>
          </a:p>
        </p:txBody>
      </p:sp>
      <p:sp>
        <p:nvSpPr>
          <p:cNvPr id="5" name="Text Placeholder 4"/>
          <p:cNvSpPr>
            <a:spLocks noGrp="1"/>
          </p:cNvSpPr>
          <p:nvPr>
            <p:ph type="body" sz="quarter" idx="16"/>
          </p:nvPr>
        </p:nvSpPr>
        <p:spPr/>
        <p:txBody>
          <a:bodyPr/>
          <a:lstStyle/>
          <a:p>
            <a:r>
              <a:rPr lang="en-GB" dirty="0" smtClean="0"/>
              <a:t>Sources</a:t>
            </a:r>
            <a:r>
              <a:rPr lang="en-GB" dirty="0"/>
              <a:t>:  ONS and Bank calculations.</a:t>
            </a:r>
          </a:p>
          <a:p>
            <a:r>
              <a:rPr lang="en-GB" dirty="0"/>
              <a:t> </a:t>
            </a:r>
          </a:p>
          <a:p>
            <a:r>
              <a:rPr lang="en-GB" dirty="0"/>
              <a:t>(a)	Whole-economy total labour costs divided by GDP at market prices, based on the mode of the MPC’s GDP </a:t>
            </a:r>
            <a:r>
              <a:rPr lang="en-GB" dirty="0" err="1"/>
              <a:t>backcast</a:t>
            </a:r>
            <a:r>
              <a:rPr lang="en-GB" dirty="0"/>
              <a:t>.  Total labour costs comprise compensation of employees and the labour share multiplied by mixed income.  The chart shows data to 2015 Q2 and projections for four-quarter growth in Q4 thereafter.  Projections were only available to 2017 at the time of the August </a:t>
            </a:r>
            <a:r>
              <a:rPr lang="en-GB" i="1" dirty="0"/>
              <a:t>Report</a:t>
            </a:r>
            <a:r>
              <a:rPr lang="en-GB" dirty="0" smtClean="0"/>
              <a:t>.</a:t>
            </a:r>
            <a:endParaRPr lang="en-GB" dirty="0"/>
          </a:p>
        </p:txBody>
      </p:sp>
      <p:pic>
        <p:nvPicPr>
          <p:cNvPr id="6146" name="Picture 2" descr="Q:\Current publications\IR Nov 2015\Section 5\Section 5\POWERPOINT\S5 PNGs\Chart 5.7.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81175" y="838200"/>
            <a:ext cx="5344374" cy="50560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7758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099" y="262800"/>
            <a:ext cx="8519391" cy="882143"/>
          </a:xfrm>
        </p:spPr>
        <p:txBody>
          <a:bodyPr/>
          <a:lstStyle/>
          <a:p>
            <a:pPr lvl="2"/>
            <a:r>
              <a:rPr lang="en-GB" b="1" dirty="0">
                <a:solidFill>
                  <a:srgbClr val="960000"/>
                </a:solidFill>
              </a:rPr>
              <a:t>Table 5.E  </a:t>
            </a:r>
            <a:r>
              <a:rPr lang="en-GB" dirty="0"/>
              <a:t>Calendar-year GDP growth rates of the modal, median and mean paths</a:t>
            </a:r>
            <a:r>
              <a:rPr lang="en-GB" baseline="30000" dirty="0"/>
              <a:t>(a</a:t>
            </a:r>
            <a:r>
              <a:rPr lang="en-GB" baseline="30000" dirty="0" smtClean="0"/>
              <a:t>)</a:t>
            </a:r>
            <a:endParaRPr lang="en-GB" baseline="30000" dirty="0"/>
          </a:p>
        </p:txBody>
      </p:sp>
      <p:sp>
        <p:nvSpPr>
          <p:cNvPr id="3" name="Text Placeholder 2"/>
          <p:cNvSpPr>
            <a:spLocks noGrp="1"/>
          </p:cNvSpPr>
          <p:nvPr>
            <p:ph type="body" sz="quarter" idx="16"/>
          </p:nvPr>
        </p:nvSpPr>
        <p:spPr/>
        <p:txBody>
          <a:bodyPr/>
          <a:lstStyle/>
          <a:p>
            <a:r>
              <a:rPr lang="en-GB" dirty="0" smtClean="0"/>
              <a:t>(</a:t>
            </a:r>
            <a:r>
              <a:rPr lang="en-GB" dirty="0"/>
              <a:t>a)	The table shows the projections for calendar-year growth of real GDP consistent with the modal, median and mean projections for four-quarter growth of real GDP implied by the fan chart.  Where growth rates depend in part on the MPC’s </a:t>
            </a:r>
            <a:r>
              <a:rPr lang="en-GB" dirty="0" err="1"/>
              <a:t>backcast</a:t>
            </a:r>
            <a:r>
              <a:rPr lang="en-GB" dirty="0"/>
              <a:t>, revisions to quarterly growth are assumed to be independent of the revisions to previous quarters.  The figures in parentheses show the corresponding projections in the August </a:t>
            </a:r>
            <a:r>
              <a:rPr lang="en-GB" i="1" dirty="0"/>
              <a:t>Inflation Report</a:t>
            </a:r>
            <a:r>
              <a:rPr lang="en-GB" dirty="0"/>
              <a:t>, which were only available to 2017.  The November and August projections have been conditioned on market interest rates, and the assumption that the stock of purchased assets financed by the issuance of central bank reserves remains at £375 billion throughout the forecast period.</a:t>
            </a:r>
          </a:p>
          <a:p>
            <a:r>
              <a:rPr lang="en-GB" dirty="0"/>
              <a:t>(b)	The anticipated revisions to recent estimates of quarterly GDP growth have implications for calendar-year growth in 2015.  Without the anticipated revisions to past GDP growth, the modal path of the Committee’s November projections would imply calendar-year growth of 2.4% in 2015 rather than 2.7</a:t>
            </a:r>
            <a:r>
              <a:rPr lang="en-GB" dirty="0" smtClean="0"/>
              <a:t>%.</a:t>
            </a:r>
            <a:endParaRPr lang="en-GB" dirty="0"/>
          </a:p>
        </p:txBody>
      </p:sp>
      <p:pic>
        <p:nvPicPr>
          <p:cNvPr id="19458" name="Picture 2" descr="Q:\Current publications\IR Nov 2015\Section 5\Section 5\POWERPOINT\S5 PNGs\Table 5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5837" y="1252538"/>
            <a:ext cx="7172326" cy="1762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14110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62800"/>
            <a:ext cx="8519391" cy="882143"/>
          </a:xfrm>
        </p:spPr>
        <p:txBody>
          <a:bodyPr/>
          <a:lstStyle/>
          <a:p>
            <a:pPr lvl="2"/>
            <a:r>
              <a:rPr lang="en-GB" b="1" dirty="0">
                <a:solidFill>
                  <a:srgbClr val="960000"/>
                </a:solidFill>
              </a:rPr>
              <a:t>Chart 5.8  </a:t>
            </a:r>
            <a:r>
              <a:rPr lang="en-GB" dirty="0"/>
              <a:t>Projected probabilities of GDP growth in 2017 Q4 (central 90% of the distribution)</a:t>
            </a:r>
            <a:r>
              <a:rPr lang="en-GB" baseline="30000" dirty="0"/>
              <a:t>(a</a:t>
            </a:r>
            <a:r>
              <a:rPr lang="en-GB" baseline="30000" dirty="0" smtClean="0"/>
              <a:t>)</a:t>
            </a:r>
            <a:endParaRPr lang="en-GB" baseline="30000" dirty="0"/>
          </a:p>
        </p:txBody>
      </p:sp>
      <p:sp>
        <p:nvSpPr>
          <p:cNvPr id="5" name="Text Placeholder 4"/>
          <p:cNvSpPr>
            <a:spLocks noGrp="1"/>
          </p:cNvSpPr>
          <p:nvPr>
            <p:ph type="body" sz="quarter" idx="16"/>
          </p:nvPr>
        </p:nvSpPr>
        <p:spPr/>
        <p:txBody>
          <a:bodyPr/>
          <a:lstStyle/>
          <a:p>
            <a:r>
              <a:rPr lang="en-GB" dirty="0" smtClean="0"/>
              <a:t>(</a:t>
            </a:r>
            <a:r>
              <a:rPr lang="en-GB" dirty="0"/>
              <a:t>a)	</a:t>
            </a:r>
            <a:r>
              <a:rPr lang="en-GB" b="1" dirty="0"/>
              <a:t>Chart 5.8 </a:t>
            </a:r>
            <a:r>
              <a:rPr lang="en-GB" dirty="0"/>
              <a:t>represents the cross-section of the GDP growth fan chart in 2017 Q4 for the market interest rate projection.  It has been conditioned on the assumption that the stock of purchased assets remains at £375 billion throughout the forecast period.  The coloured bands in </a:t>
            </a:r>
            <a:r>
              <a:rPr lang="en-GB" b="1" dirty="0"/>
              <a:t>Chart 5.8 </a:t>
            </a:r>
            <a:r>
              <a:rPr lang="en-GB" dirty="0"/>
              <a:t>have a similar interpretation to those on the fan charts.  Like the fan charts, they portray the central 90% of the probability distribution.  The grey outline represents the corresponding cross-section of the August 2015 </a:t>
            </a:r>
            <a:r>
              <a:rPr lang="en-GB" i="1" dirty="0"/>
              <a:t>Inflation Report</a:t>
            </a:r>
            <a:r>
              <a:rPr lang="en-GB" dirty="0"/>
              <a:t> fan chart, which was conditioned on market interest rates and the same assumption about the stock of purchased assets financed by the issuance of central bank reserves.</a:t>
            </a:r>
          </a:p>
          <a:p>
            <a:r>
              <a:rPr lang="en-GB" dirty="0"/>
              <a:t>(b)	Average probability within each band;  the figures on the y-axis indicate the probability of growth being within ±0.05 percentage points of any given growth rate, specified to one decimal place</a:t>
            </a:r>
            <a:r>
              <a:rPr lang="en-GB" dirty="0" smtClean="0"/>
              <a:t>.</a:t>
            </a:r>
            <a:endParaRPr lang="en-GB" dirty="0"/>
          </a:p>
        </p:txBody>
      </p:sp>
      <p:pic>
        <p:nvPicPr>
          <p:cNvPr id="7170" name="Picture 2" descr="Q:\Current publications\IR Nov 2015\Section 5\Section 5\POWERPOINT\S5 PNGs\Chart 5.8.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81175" y="1090612"/>
            <a:ext cx="5317552" cy="45061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0498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62800"/>
            <a:ext cx="8519391" cy="882143"/>
          </a:xfrm>
        </p:spPr>
        <p:txBody>
          <a:bodyPr/>
          <a:lstStyle/>
          <a:p>
            <a:pPr lvl="2"/>
            <a:r>
              <a:rPr lang="en-GB" b="1" dirty="0">
                <a:solidFill>
                  <a:srgbClr val="960000"/>
                </a:solidFill>
              </a:rPr>
              <a:t>Chart 5.9  </a:t>
            </a:r>
            <a:r>
              <a:rPr lang="en-GB" dirty="0"/>
              <a:t>Unemployment projection based on market interest rate expectations and £375 billion purchased </a:t>
            </a:r>
            <a:r>
              <a:rPr lang="en-GB" dirty="0" smtClean="0"/>
              <a:t>assets</a:t>
            </a:r>
            <a:endParaRPr lang="en-GB" dirty="0"/>
          </a:p>
        </p:txBody>
      </p:sp>
      <p:sp>
        <p:nvSpPr>
          <p:cNvPr id="5" name="Text Placeholder 4"/>
          <p:cNvSpPr>
            <a:spLocks noGrp="1"/>
          </p:cNvSpPr>
          <p:nvPr>
            <p:ph type="body" sz="quarter" idx="16"/>
          </p:nvPr>
        </p:nvSpPr>
        <p:spPr/>
        <p:txBody>
          <a:bodyPr/>
          <a:lstStyle/>
          <a:p>
            <a:pPr marL="0" indent="0"/>
            <a:r>
              <a:rPr lang="en-GB" dirty="0" smtClean="0"/>
              <a:t>The </a:t>
            </a:r>
            <a:r>
              <a:rPr lang="en-GB" dirty="0"/>
              <a:t>fan chart depicts the probability of various outcomes for LFS unemployment.  It has been conditioned on the assumption that the stock of purchased assets financed by the issuance of central bank reserves remains at £375 billion throughout the forecast period.  The coloured bands have the same interpretation as in </a:t>
            </a:r>
            <a:r>
              <a:rPr lang="en-GB" b="1" dirty="0"/>
              <a:t>Chart 5.2</a:t>
            </a:r>
            <a:r>
              <a:rPr lang="en-GB" dirty="0"/>
              <a:t>, and portray 90% of the probability distribution.  The calibration of this fan chart takes account of the likely path dependency of the economy, where, for example, it is judged that shocks to unemployment in one quarter will continue to have some effect on unemployment in successive quarters.  The fan begins in 2015 Q3, a quarter earlier than the fan for CPI inflation.  That is because Q3 is a staff projection for the unemployment rate, based in part on data for July and August.  The unemployment rate was 5.4% in the three months to August, and is projected to be 5.4% in Q3 as a whole.  In the later part of the forecast period, a significant proportion of this distribution lies below Bank staff’s current estimate of the long-term equilibrium unemployment rate.  There is therefore uncertainty about the precise calibration of this fan chart</a:t>
            </a:r>
            <a:r>
              <a:rPr lang="en-GB" dirty="0" smtClean="0"/>
              <a:t>.</a:t>
            </a:r>
            <a:endParaRPr lang="en-GB" dirty="0"/>
          </a:p>
        </p:txBody>
      </p:sp>
      <p:pic>
        <p:nvPicPr>
          <p:cNvPr id="8194" name="Picture 2" descr="Q:\Current publications\IR Nov 2015\Section 5\Section 5\POWERPOINT\S5 PNGs\Chart 5.9.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81175" y="1143000"/>
            <a:ext cx="5317552" cy="4418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37978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099" y="262800"/>
            <a:ext cx="8519391" cy="882143"/>
          </a:xfrm>
        </p:spPr>
        <p:txBody>
          <a:bodyPr/>
          <a:lstStyle/>
          <a:p>
            <a:pPr lvl="2"/>
            <a:r>
              <a:rPr lang="en-GB" b="1" dirty="0">
                <a:solidFill>
                  <a:srgbClr val="960000"/>
                </a:solidFill>
              </a:rPr>
              <a:t>Table 5.F  </a:t>
            </a:r>
            <a:r>
              <a:rPr lang="en-GB" dirty="0"/>
              <a:t>Q4 CPI </a:t>
            </a:r>
            <a:r>
              <a:rPr lang="en-GB" dirty="0" smtClean="0"/>
              <a:t>inflation</a:t>
            </a:r>
            <a:endParaRPr lang="en-GB" dirty="0"/>
          </a:p>
        </p:txBody>
      </p:sp>
      <p:sp>
        <p:nvSpPr>
          <p:cNvPr id="3" name="Text Placeholder 2"/>
          <p:cNvSpPr>
            <a:spLocks noGrp="1"/>
          </p:cNvSpPr>
          <p:nvPr>
            <p:ph type="body" sz="quarter" idx="16"/>
          </p:nvPr>
        </p:nvSpPr>
        <p:spPr>
          <a:xfrm>
            <a:off x="292099" y="5810250"/>
            <a:ext cx="8632826" cy="1047751"/>
          </a:xfrm>
        </p:spPr>
        <p:txBody>
          <a:bodyPr/>
          <a:lstStyle/>
          <a:p>
            <a:pPr marL="0" indent="0"/>
            <a:r>
              <a:rPr lang="en-GB" dirty="0" smtClean="0"/>
              <a:t>The </a:t>
            </a:r>
            <a:r>
              <a:rPr lang="en-GB" dirty="0"/>
              <a:t>table shows projections for Q4 four-quarter CPI inflation.  The figures in parentheses show the corresponding projections in the August </a:t>
            </a:r>
            <a:r>
              <a:rPr lang="en-GB" i="1" dirty="0"/>
              <a:t>Inflation Report</a:t>
            </a:r>
            <a:r>
              <a:rPr lang="en-GB" dirty="0"/>
              <a:t>, which were only available to 2017.  The November and August projections have been conditioned on market interest rates, and the assumption that the stock of purchased assets financed by the issuance of central bank reserves remains at £375 billion throughout the forecast period</a:t>
            </a:r>
            <a:r>
              <a:rPr lang="en-GB" dirty="0" smtClean="0"/>
              <a:t>.</a:t>
            </a:r>
            <a:endParaRPr lang="en-GB" dirty="0"/>
          </a:p>
        </p:txBody>
      </p:sp>
      <p:pic>
        <p:nvPicPr>
          <p:cNvPr id="20482" name="Picture 2" descr="Q:\Current publications\IR Nov 2015\Section 5\Section 5\POWERPOINT\S5 PNGs\Table 5F.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7737" y="1219200"/>
            <a:ext cx="7248526" cy="1866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78585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62800"/>
            <a:ext cx="8519391" cy="882143"/>
          </a:xfrm>
        </p:spPr>
        <p:txBody>
          <a:bodyPr/>
          <a:lstStyle/>
          <a:p>
            <a:pPr lvl="2"/>
            <a:r>
              <a:rPr lang="en-GB" b="1" dirty="0">
                <a:solidFill>
                  <a:srgbClr val="960000"/>
                </a:solidFill>
              </a:rPr>
              <a:t>Chart 5.10  </a:t>
            </a:r>
            <a:r>
              <a:rPr lang="en-GB" dirty="0"/>
              <a:t>Projected probabilities of CPI inflation in 2016 Q4 (central 90% of the distribution)</a:t>
            </a:r>
            <a:r>
              <a:rPr lang="en-GB" baseline="30000" dirty="0"/>
              <a:t>(a</a:t>
            </a:r>
            <a:r>
              <a:rPr lang="en-GB" baseline="30000" dirty="0" smtClean="0"/>
              <a:t>)</a:t>
            </a:r>
            <a:endParaRPr lang="en-GB" baseline="30000" dirty="0"/>
          </a:p>
        </p:txBody>
      </p:sp>
      <p:sp>
        <p:nvSpPr>
          <p:cNvPr id="5" name="Text Placeholder 4"/>
          <p:cNvSpPr>
            <a:spLocks noGrp="1"/>
          </p:cNvSpPr>
          <p:nvPr>
            <p:ph type="body" sz="quarter" idx="16"/>
          </p:nvPr>
        </p:nvSpPr>
        <p:spPr/>
        <p:txBody>
          <a:bodyPr/>
          <a:lstStyle/>
          <a:p>
            <a:r>
              <a:rPr lang="en-GB" dirty="0" smtClean="0"/>
              <a:t>(</a:t>
            </a:r>
            <a:r>
              <a:rPr lang="en-GB" dirty="0"/>
              <a:t>a)	</a:t>
            </a:r>
            <a:r>
              <a:rPr lang="en-GB" b="1" dirty="0"/>
              <a:t>Chart 5.10 </a:t>
            </a:r>
            <a:r>
              <a:rPr lang="en-GB" dirty="0"/>
              <a:t>represents the cross-section of the CPI inflation fan chart in 2016 Q4 for the market interest rate projection.  It has been conditioned on the assumption that the stock of purchased assets remains at £375 billion throughout the forecast period.  The coloured bands in </a:t>
            </a:r>
            <a:r>
              <a:rPr lang="en-GB" b="1" dirty="0"/>
              <a:t>Chart 5.10 </a:t>
            </a:r>
            <a:r>
              <a:rPr lang="en-GB" dirty="0"/>
              <a:t>have a similar interpretation to those on the fan charts.  Like the fan charts, they portray the central 90% of the probability distribution.  The grey outline represents the corresponding cross-section of the August 2015 </a:t>
            </a:r>
            <a:r>
              <a:rPr lang="en-GB" i="1" dirty="0"/>
              <a:t>Inflation Report </a:t>
            </a:r>
            <a:r>
              <a:rPr lang="en-GB" dirty="0"/>
              <a:t>fan chart, which was conditioned on market interest rates and the same assumption about the stock of purchased assets.</a:t>
            </a:r>
          </a:p>
          <a:p>
            <a:r>
              <a:rPr lang="en-GB" dirty="0"/>
              <a:t>(b)	Average probability within each band;  the figures on the y-axis indicate the probability of inflation being within ±0.05 percentage points of any given inflation rate, specified to one decimal place</a:t>
            </a:r>
            <a:r>
              <a:rPr lang="en-GB" dirty="0" smtClean="0"/>
              <a:t>.</a:t>
            </a:r>
            <a:endParaRPr lang="en-GB" dirty="0"/>
          </a:p>
        </p:txBody>
      </p:sp>
      <p:pic>
        <p:nvPicPr>
          <p:cNvPr id="9218" name="Picture 2" descr="Q:\Current publications\IR Nov 2015\Section 5\Section 5\POWERPOINT\S5 PNGs\Chart 5.1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81175" y="1084263"/>
            <a:ext cx="5324257" cy="44927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09363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62800"/>
            <a:ext cx="8519391" cy="882143"/>
          </a:xfrm>
        </p:spPr>
        <p:txBody>
          <a:bodyPr/>
          <a:lstStyle/>
          <a:p>
            <a:pPr lvl="2"/>
            <a:r>
              <a:rPr lang="en-GB" b="1" dirty="0">
                <a:solidFill>
                  <a:srgbClr val="960000"/>
                </a:solidFill>
              </a:rPr>
              <a:t>Chart 5.11  </a:t>
            </a:r>
            <a:r>
              <a:rPr lang="en-GB" dirty="0"/>
              <a:t>GDP projection based on constant nominal interest rates at 0.5% and £375 billion purchased assets</a:t>
            </a:r>
          </a:p>
        </p:txBody>
      </p:sp>
      <p:sp>
        <p:nvSpPr>
          <p:cNvPr id="5" name="Text Placeholder 4"/>
          <p:cNvSpPr>
            <a:spLocks noGrp="1"/>
          </p:cNvSpPr>
          <p:nvPr>
            <p:ph type="body" sz="quarter" idx="16"/>
          </p:nvPr>
        </p:nvSpPr>
        <p:spPr/>
        <p:txBody>
          <a:bodyPr/>
          <a:lstStyle/>
          <a:p>
            <a:r>
              <a:rPr lang="en-GB" dirty="0" smtClean="0"/>
              <a:t>See </a:t>
            </a:r>
            <a:r>
              <a:rPr lang="en-GB" dirty="0"/>
              <a:t>footnote to </a:t>
            </a:r>
            <a:r>
              <a:rPr lang="en-GB" b="1" dirty="0"/>
              <a:t>Chart 5.1</a:t>
            </a:r>
            <a:r>
              <a:rPr lang="en-GB" dirty="0" smtClean="0"/>
              <a:t>.</a:t>
            </a:r>
            <a:endParaRPr lang="en-GB" dirty="0"/>
          </a:p>
        </p:txBody>
      </p:sp>
      <p:pic>
        <p:nvPicPr>
          <p:cNvPr id="6" name="Picture 2" descr="D:\IR Nov 15\Section 5\Section 5\POWERPOINT\S5 PNGs\Chart 5.1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146493"/>
            <a:ext cx="5344374" cy="44122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98106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62800"/>
            <a:ext cx="8519391" cy="882143"/>
          </a:xfrm>
        </p:spPr>
        <p:txBody>
          <a:bodyPr/>
          <a:lstStyle/>
          <a:p>
            <a:pPr lvl="2"/>
            <a:r>
              <a:rPr lang="en-GB" b="1" dirty="0">
                <a:solidFill>
                  <a:srgbClr val="960000"/>
                </a:solidFill>
              </a:rPr>
              <a:t>Chart 5.12  </a:t>
            </a:r>
            <a:r>
              <a:rPr lang="en-GB" dirty="0"/>
              <a:t>CPI inflation projection based on constant nominal interest rates at 0.5% and £375 billion purchased assets</a:t>
            </a:r>
          </a:p>
        </p:txBody>
      </p:sp>
      <p:sp>
        <p:nvSpPr>
          <p:cNvPr id="5" name="Text Placeholder 4"/>
          <p:cNvSpPr>
            <a:spLocks noGrp="1"/>
          </p:cNvSpPr>
          <p:nvPr>
            <p:ph type="body" sz="quarter" idx="16"/>
          </p:nvPr>
        </p:nvSpPr>
        <p:spPr/>
        <p:txBody>
          <a:bodyPr/>
          <a:lstStyle/>
          <a:p>
            <a:r>
              <a:rPr lang="en-GB" dirty="0" smtClean="0"/>
              <a:t>See </a:t>
            </a:r>
            <a:r>
              <a:rPr lang="en-GB" dirty="0"/>
              <a:t>footnote to </a:t>
            </a:r>
            <a:r>
              <a:rPr lang="en-GB" b="1" dirty="0"/>
              <a:t>Chart </a:t>
            </a:r>
            <a:r>
              <a:rPr lang="en-GB" b="1" dirty="0" smtClean="0"/>
              <a:t>5.2</a:t>
            </a:r>
            <a:r>
              <a:rPr lang="en-GB" dirty="0" smtClean="0"/>
              <a:t>.</a:t>
            </a:r>
            <a:endParaRPr lang="en-GB" dirty="0"/>
          </a:p>
        </p:txBody>
      </p:sp>
      <p:pic>
        <p:nvPicPr>
          <p:cNvPr id="1027" name="Picture 3" descr="D:\IR Nov 15\Section 5\Section 5\POWERPOINT\S5 PNGs\Chart 5.1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147640"/>
            <a:ext cx="5351080" cy="44257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24314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a:solidFill>
                  <a:srgbClr val="960000"/>
                </a:solidFill>
                <a:latin typeface="Arial" pitchFamily="34" charset="0"/>
                <a:cs typeface="Arial" pitchFamily="34" charset="0"/>
              </a:rPr>
              <a:t>Other forecasters’ expectations</a:t>
            </a:r>
          </a:p>
        </p:txBody>
      </p:sp>
    </p:spTree>
    <p:extLst>
      <p:ext uri="{BB962C8B-B14F-4D97-AF65-F5344CB8AC3E}">
        <p14:creationId xmlns:p14="http://schemas.microsoft.com/office/powerpoint/2010/main" val="40076010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099" y="264321"/>
            <a:ext cx="8519391" cy="882143"/>
          </a:xfrm>
        </p:spPr>
        <p:txBody>
          <a:bodyPr/>
          <a:lstStyle/>
          <a:p>
            <a:pPr lvl="2"/>
            <a:r>
              <a:rPr lang="en-GB" b="1" dirty="0">
                <a:solidFill>
                  <a:srgbClr val="960000"/>
                </a:solidFill>
              </a:rPr>
              <a:t>Table 5.A  </a:t>
            </a:r>
            <a:r>
              <a:rPr lang="en-GB" dirty="0"/>
              <a:t>Conditioning path for Bank Rate implied by forward market interest rates</a:t>
            </a:r>
            <a:r>
              <a:rPr lang="en-GB" sz="2400" baseline="30000" dirty="0"/>
              <a:t>(a)</a:t>
            </a:r>
          </a:p>
        </p:txBody>
      </p:sp>
      <p:sp>
        <p:nvSpPr>
          <p:cNvPr id="3" name="Text Placeholder 2"/>
          <p:cNvSpPr>
            <a:spLocks noGrp="1"/>
          </p:cNvSpPr>
          <p:nvPr>
            <p:ph type="body" sz="quarter" idx="16"/>
          </p:nvPr>
        </p:nvSpPr>
        <p:spPr/>
        <p:txBody>
          <a:bodyPr/>
          <a:lstStyle/>
          <a:p>
            <a:r>
              <a:rPr lang="en-GB" dirty="0" smtClean="0"/>
              <a:t>(</a:t>
            </a:r>
            <a:r>
              <a:rPr lang="en-GB" dirty="0"/>
              <a:t>a)	The data are fifteen working day averages of one-day forward rates to 28 October 2015 and 29 July 2015 respectively.  The curve is based on overnight index swap rates.</a:t>
            </a:r>
          </a:p>
          <a:p>
            <a:r>
              <a:rPr lang="en-GB" dirty="0"/>
              <a:t>(b)	November figure for 2015 Q4 is an average of realised spot rates to 28 October 2015, and forward rates thereafter</a:t>
            </a:r>
            <a:r>
              <a:rPr lang="en-GB" dirty="0" smtClean="0"/>
              <a:t>.</a:t>
            </a:r>
            <a:endParaRPr lang="en-GB" dirty="0"/>
          </a:p>
        </p:txBody>
      </p:sp>
      <p:pic>
        <p:nvPicPr>
          <p:cNvPr id="15362" name="Picture 2" descr="Q:\Current publications\IR Nov 2015\Section 5\Section 5\POWERPOINT\S5 PNGs\Table 5A.png"/>
          <p:cNvPicPr>
            <a:picLocks noChangeAspect="1" noChangeArrowheads="1"/>
          </p:cNvPicPr>
          <p:nvPr/>
        </p:nvPicPr>
        <p:blipFill rotWithShape="1">
          <a:blip r:embed="rId2">
            <a:extLst>
              <a:ext uri="{28A0092B-C50C-407E-A947-70E740481C1C}">
                <a14:useLocalDpi xmlns:a14="http://schemas.microsoft.com/office/drawing/2010/main" val="0"/>
              </a:ext>
            </a:extLst>
          </a:blip>
          <a:srcRect b="35623"/>
          <a:stretch/>
        </p:blipFill>
        <p:spPr bwMode="auto">
          <a:xfrm>
            <a:off x="881062" y="1271588"/>
            <a:ext cx="7381876" cy="19192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03628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099" y="262800"/>
            <a:ext cx="8519391" cy="882143"/>
          </a:xfrm>
        </p:spPr>
        <p:txBody>
          <a:bodyPr/>
          <a:lstStyle/>
          <a:p>
            <a:pPr lvl="2"/>
            <a:r>
              <a:rPr lang="en-GB" b="1" dirty="0">
                <a:solidFill>
                  <a:srgbClr val="960000"/>
                </a:solidFill>
              </a:rPr>
              <a:t>Table 1  </a:t>
            </a:r>
            <a:r>
              <a:rPr lang="en-GB" dirty="0"/>
              <a:t>Averages of other forecasters’ central projections</a:t>
            </a:r>
            <a:r>
              <a:rPr lang="en-GB" baseline="30000" dirty="0"/>
              <a:t>(a</a:t>
            </a:r>
            <a:r>
              <a:rPr lang="en-GB" baseline="30000" dirty="0" smtClean="0"/>
              <a:t>)</a:t>
            </a:r>
            <a:endParaRPr lang="en-GB" baseline="30000" dirty="0"/>
          </a:p>
        </p:txBody>
      </p:sp>
      <p:sp>
        <p:nvSpPr>
          <p:cNvPr id="3" name="Text Placeholder 2"/>
          <p:cNvSpPr>
            <a:spLocks noGrp="1"/>
          </p:cNvSpPr>
          <p:nvPr>
            <p:ph type="body" sz="quarter" idx="16"/>
          </p:nvPr>
        </p:nvSpPr>
        <p:spPr/>
        <p:txBody>
          <a:bodyPr/>
          <a:lstStyle/>
          <a:p>
            <a:r>
              <a:rPr lang="en-GB" dirty="0" smtClean="0"/>
              <a:t>Source</a:t>
            </a:r>
            <a:r>
              <a:rPr lang="en-GB" dirty="0"/>
              <a:t>:  Projections of outside forecasters as of 29 October 2015.</a:t>
            </a:r>
          </a:p>
          <a:p>
            <a:r>
              <a:rPr lang="en-GB" dirty="0"/>
              <a:t> </a:t>
            </a:r>
          </a:p>
          <a:p>
            <a:r>
              <a:rPr lang="en-GB" dirty="0"/>
              <a:t>(a)	For 2016 Q4, there were 28 forecasts for CPI inflation and GDP growth, 27 for Bank Rate and the unemployment rate, 19 for the stock of purchased assets and 10 for the sterling ERI.  For 2017 Q4, there were 24 forecasts for CPI inflation and GDP growth, 25 for Bank Rate, 23 for the unemployment rate, 17 for the stock of purchased assets and 10 for the sterling ERI.  For 2018 Q4, there were 21 forecasts for CPI inflation, GDP growth and Bank Rate, 20 for the unemployment rate, 14 for the stock of purchased assets and 10 for the sterling ERI.</a:t>
            </a:r>
          </a:p>
          <a:p>
            <a:r>
              <a:rPr lang="en-GB" dirty="0"/>
              <a:t>(b)	Twelve-month rate.</a:t>
            </a:r>
          </a:p>
          <a:p>
            <a:r>
              <a:rPr lang="en-GB" dirty="0"/>
              <a:t>(c)	Four-quarter percentage change.</a:t>
            </a:r>
          </a:p>
          <a:p>
            <a:r>
              <a:rPr lang="en-GB" dirty="0"/>
              <a:t>(d)	Original purchase value.  Purchased via the creation of central bank reserves</a:t>
            </a:r>
            <a:r>
              <a:rPr lang="en-GB" dirty="0" smtClean="0"/>
              <a:t>.</a:t>
            </a:r>
            <a:endParaRPr lang="en-GB" dirty="0"/>
          </a:p>
        </p:txBody>
      </p:sp>
      <p:pic>
        <p:nvPicPr>
          <p:cNvPr id="21506" name="Picture 2" descr="Q:\Current publications\IR Nov 2015\Section 5\Section 5\POWERPOINT\S5 PNGs\Table 1 OF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3450" y="1238250"/>
            <a:ext cx="7277100" cy="2505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38188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  </a:t>
            </a:r>
            <a:r>
              <a:rPr lang="en-GB" dirty="0"/>
              <a:t>The range of external forecasters’ GDP growth expectations has widened</a:t>
            </a:r>
          </a:p>
          <a:p>
            <a:pPr lvl="2"/>
            <a:r>
              <a:rPr lang="en-GB" dirty="0"/>
              <a:t>Forecasters’ central projections of two year ahead GDP </a:t>
            </a:r>
            <a:r>
              <a:rPr lang="en-GB" dirty="0" smtClean="0"/>
              <a:t>growth</a:t>
            </a:r>
            <a:endParaRPr lang="en-GB" dirty="0"/>
          </a:p>
        </p:txBody>
      </p:sp>
      <p:sp>
        <p:nvSpPr>
          <p:cNvPr id="5" name="Text Placeholder 4"/>
          <p:cNvSpPr>
            <a:spLocks noGrp="1"/>
          </p:cNvSpPr>
          <p:nvPr>
            <p:ph type="body" sz="quarter" idx="16"/>
          </p:nvPr>
        </p:nvSpPr>
        <p:spPr/>
        <p:txBody>
          <a:bodyPr/>
          <a:lstStyle/>
          <a:p>
            <a:r>
              <a:rPr lang="en-GB" dirty="0" smtClean="0"/>
              <a:t>Source</a:t>
            </a:r>
            <a:r>
              <a:rPr lang="en-GB" dirty="0"/>
              <a:t>:  Projections of outside forecasters provided for </a:t>
            </a:r>
            <a:r>
              <a:rPr lang="en-GB" i="1" dirty="0"/>
              <a:t>Inflation Reports </a:t>
            </a:r>
            <a:r>
              <a:rPr lang="en-GB" dirty="0"/>
              <a:t>between February 2010 and November 2015</a:t>
            </a:r>
            <a:r>
              <a:rPr lang="en-GB" dirty="0" smtClean="0"/>
              <a:t>.</a:t>
            </a:r>
            <a:endParaRPr lang="en-GB" dirty="0"/>
          </a:p>
        </p:txBody>
      </p:sp>
      <p:pic>
        <p:nvPicPr>
          <p:cNvPr id="10242" name="Picture 2" descr="Q:\Current publications\IR Nov 2015\Section 5\Section 5\POWERPOINT\S5 PNGs\Chart A (Other forecasters box).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81175" y="1628775"/>
            <a:ext cx="5451664" cy="4405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2282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B  </a:t>
            </a:r>
            <a:r>
              <a:rPr lang="en-GB" dirty="0"/>
              <a:t>Most external forecasters expect inflation to be around the target in two and three years’ time</a:t>
            </a:r>
          </a:p>
          <a:p>
            <a:pPr lvl="2"/>
            <a:r>
              <a:rPr lang="en-GB" dirty="0"/>
              <a:t>Forecasters’ central projections of CPI </a:t>
            </a:r>
            <a:r>
              <a:rPr lang="en-GB" dirty="0" smtClean="0"/>
              <a:t>inflation</a:t>
            </a:r>
            <a:endParaRPr lang="en-GB" dirty="0"/>
          </a:p>
        </p:txBody>
      </p:sp>
      <p:sp>
        <p:nvSpPr>
          <p:cNvPr id="5" name="Text Placeholder 4"/>
          <p:cNvSpPr>
            <a:spLocks noGrp="1"/>
          </p:cNvSpPr>
          <p:nvPr>
            <p:ph type="body" sz="quarter" idx="16"/>
          </p:nvPr>
        </p:nvSpPr>
        <p:spPr/>
        <p:txBody>
          <a:bodyPr/>
          <a:lstStyle/>
          <a:p>
            <a:r>
              <a:rPr lang="en-GB" dirty="0" smtClean="0"/>
              <a:t>Source</a:t>
            </a:r>
            <a:r>
              <a:rPr lang="en-GB" dirty="0"/>
              <a:t>:  Projections of outside forecasters as of 29 October 2015</a:t>
            </a:r>
            <a:r>
              <a:rPr lang="en-GB" dirty="0" smtClean="0"/>
              <a:t>.</a:t>
            </a:r>
            <a:endParaRPr lang="en-GB" dirty="0"/>
          </a:p>
        </p:txBody>
      </p:sp>
      <p:pic>
        <p:nvPicPr>
          <p:cNvPr id="11266" name="Picture 2" descr="Q:\Current publications\IR Nov 2015\Section 5\Section 5\POWERPOINT\S5 PNGs\Chart B (Other forecasters box).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81175" y="1617663"/>
            <a:ext cx="5458369" cy="44122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25466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C  </a:t>
            </a:r>
            <a:r>
              <a:rPr lang="en-GB" dirty="0"/>
              <a:t>Forecasters expect a broadly higher path for Bank Rate than that implied by market prices</a:t>
            </a:r>
          </a:p>
          <a:p>
            <a:pPr lvl="2"/>
            <a:r>
              <a:rPr lang="en-GB" dirty="0"/>
              <a:t>Forecasters’ central projections of Bank Rate, and forward interest </a:t>
            </a:r>
            <a:r>
              <a:rPr lang="en-GB" dirty="0" smtClean="0"/>
              <a:t>rates</a:t>
            </a:r>
            <a:endParaRPr lang="en-GB" dirty="0"/>
          </a:p>
        </p:txBody>
      </p:sp>
      <p:sp>
        <p:nvSpPr>
          <p:cNvPr id="5" name="Text Placeholder 4"/>
          <p:cNvSpPr>
            <a:spLocks noGrp="1"/>
          </p:cNvSpPr>
          <p:nvPr>
            <p:ph type="body" sz="quarter" idx="16"/>
          </p:nvPr>
        </p:nvSpPr>
        <p:spPr/>
        <p:txBody>
          <a:bodyPr/>
          <a:lstStyle/>
          <a:p>
            <a:r>
              <a:rPr lang="en-GB" dirty="0" smtClean="0"/>
              <a:t>Source</a:t>
            </a:r>
            <a:r>
              <a:rPr lang="en-GB" dirty="0"/>
              <a:t>:  Projections of outside forecasters as of 29 October 2015, Bloomberg and Bank calculations</a:t>
            </a:r>
            <a:r>
              <a:rPr lang="en-GB" dirty="0" smtClean="0"/>
              <a:t>.</a:t>
            </a:r>
          </a:p>
          <a:p>
            <a:endParaRPr lang="en-GB" dirty="0"/>
          </a:p>
          <a:p>
            <a:r>
              <a:rPr lang="en-GB" dirty="0"/>
              <a:t>(a)	Estimated using instantaneous forward overnight index swap rates in the fifteen working days to 28 October</a:t>
            </a:r>
            <a:r>
              <a:rPr lang="en-GB" dirty="0" smtClean="0"/>
              <a:t>.</a:t>
            </a:r>
            <a:endParaRPr lang="en-GB" dirty="0"/>
          </a:p>
        </p:txBody>
      </p:sp>
      <p:pic>
        <p:nvPicPr>
          <p:cNvPr id="2051" name="Picture 3" descr="Q:\Current publications\IR Nov 2015\Section 5\Section 5\POWERPOINT\S5 PNGs\Chart C (Other forecasters box).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617663"/>
            <a:ext cx="5451664" cy="44122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67576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2400" b="1" dirty="0">
                <a:solidFill>
                  <a:srgbClr val="960000"/>
                </a:solidFill>
                <a:latin typeface="Arial" pitchFamily="34" charset="0"/>
                <a:cs typeface="Arial" pitchFamily="34" charset="0"/>
              </a:rPr>
              <a:t>How has the economy evolved relative to the August 2014 </a:t>
            </a:r>
            <a:r>
              <a:rPr lang="en-US" sz="2400" b="1" i="1" dirty="0">
                <a:solidFill>
                  <a:srgbClr val="960000"/>
                </a:solidFill>
                <a:latin typeface="Arial" pitchFamily="34" charset="0"/>
                <a:cs typeface="Arial" pitchFamily="34" charset="0"/>
              </a:rPr>
              <a:t>Report</a:t>
            </a:r>
            <a:r>
              <a:rPr lang="en-US" sz="2400" b="1" dirty="0">
                <a:solidFill>
                  <a:srgbClr val="960000"/>
                </a:solidFill>
                <a:latin typeface="Arial" pitchFamily="34" charset="0"/>
                <a:cs typeface="Arial" pitchFamily="34" charset="0"/>
              </a:rPr>
              <a:t>?</a:t>
            </a:r>
            <a:endParaRPr lang="en-GB" sz="2400" b="1" dirty="0">
              <a:solidFill>
                <a:srgbClr val="960000"/>
              </a:solidFill>
              <a:latin typeface="Arial" pitchFamily="34" charset="0"/>
              <a:cs typeface="Arial" pitchFamily="34" charset="0"/>
            </a:endParaRPr>
          </a:p>
        </p:txBody>
      </p:sp>
    </p:spTree>
    <p:extLst>
      <p:ext uri="{BB962C8B-B14F-4D97-AF65-F5344CB8AC3E}">
        <p14:creationId xmlns:p14="http://schemas.microsoft.com/office/powerpoint/2010/main" val="21054368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  </a:t>
            </a:r>
            <a:r>
              <a:rPr lang="en-GB" dirty="0"/>
              <a:t>Inflation has fallen much more than projected</a:t>
            </a:r>
          </a:p>
          <a:p>
            <a:pPr lvl="2"/>
            <a:r>
              <a:rPr lang="en-GB" dirty="0"/>
              <a:t>CPI inflation outturn and projection in the August 2014 </a:t>
            </a:r>
            <a:r>
              <a:rPr lang="en-GB" i="1" dirty="0" smtClean="0"/>
              <a:t>Report</a:t>
            </a:r>
            <a:endParaRPr lang="en-GB" i="1" dirty="0"/>
          </a:p>
        </p:txBody>
      </p:sp>
      <p:sp>
        <p:nvSpPr>
          <p:cNvPr id="5" name="Text Placeholder 4"/>
          <p:cNvSpPr>
            <a:spLocks noGrp="1"/>
          </p:cNvSpPr>
          <p:nvPr>
            <p:ph type="body" sz="quarter" idx="16"/>
          </p:nvPr>
        </p:nvSpPr>
        <p:spPr/>
        <p:txBody>
          <a:bodyPr/>
          <a:lstStyle/>
          <a:p>
            <a:r>
              <a:rPr lang="en-GB" dirty="0" smtClean="0"/>
              <a:t>(</a:t>
            </a:r>
            <a:r>
              <a:rPr lang="en-GB" dirty="0"/>
              <a:t>a)	Based on market interest rate expectations and the assumption that the stock of purchased assets remained at £375 billion throughout the forecast period.  See footnote to Chart 5.2 in the August 2014 </a:t>
            </a:r>
            <a:r>
              <a:rPr lang="en-GB" i="1" dirty="0"/>
              <a:t>Report</a:t>
            </a:r>
            <a:r>
              <a:rPr lang="en-GB" dirty="0"/>
              <a:t> for information on how to interpret the fan chart</a:t>
            </a:r>
            <a:r>
              <a:rPr lang="en-GB" dirty="0" smtClean="0"/>
              <a:t>.</a:t>
            </a:r>
            <a:endParaRPr lang="en-GB" dirty="0"/>
          </a:p>
        </p:txBody>
      </p:sp>
      <p:pic>
        <p:nvPicPr>
          <p:cNvPr id="13314" name="Picture 2" descr="Q:\Current publications\IR Nov 2015\Section 5\Section 5\POWERPOINT\S5 PNGs\Chart A (Economy evolved box).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81175" y="1138238"/>
            <a:ext cx="5351080" cy="44257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74256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B  </a:t>
            </a:r>
            <a:r>
              <a:rPr lang="en-GB" dirty="0"/>
              <a:t>GDP growth moderated as anticipated</a:t>
            </a:r>
          </a:p>
          <a:p>
            <a:pPr lvl="2"/>
            <a:r>
              <a:rPr lang="en-GB" dirty="0"/>
              <a:t>GDP outturn and projection in the August 2014 </a:t>
            </a:r>
            <a:r>
              <a:rPr lang="en-GB" i="1" dirty="0" smtClean="0"/>
              <a:t>Report</a:t>
            </a:r>
            <a:endParaRPr lang="en-GB" i="1" dirty="0"/>
          </a:p>
        </p:txBody>
      </p:sp>
      <p:sp>
        <p:nvSpPr>
          <p:cNvPr id="5" name="Text Placeholder 4"/>
          <p:cNvSpPr>
            <a:spLocks noGrp="1"/>
          </p:cNvSpPr>
          <p:nvPr>
            <p:ph type="body" sz="quarter" idx="16"/>
          </p:nvPr>
        </p:nvSpPr>
        <p:spPr/>
        <p:txBody>
          <a:bodyPr/>
          <a:lstStyle/>
          <a:p>
            <a:r>
              <a:rPr lang="en-GB" dirty="0" smtClean="0"/>
              <a:t>(</a:t>
            </a:r>
            <a:r>
              <a:rPr lang="en-GB" dirty="0"/>
              <a:t>a)	Based on market interest rate expectations and the assumption that the stock of purchased assets remained at £375 billion throughout the forecast period.  See footnote to Chart 5.1 in the August 2014 </a:t>
            </a:r>
            <a:r>
              <a:rPr lang="en-GB" i="1" dirty="0"/>
              <a:t>Report</a:t>
            </a:r>
            <a:r>
              <a:rPr lang="en-GB" dirty="0"/>
              <a:t> for information on how to interpret the fan chart.</a:t>
            </a:r>
          </a:p>
          <a:p>
            <a:r>
              <a:rPr lang="en-GB" dirty="0"/>
              <a:t>(b)	The latest </a:t>
            </a:r>
            <a:r>
              <a:rPr lang="en-GB" dirty="0" err="1"/>
              <a:t>backcast</a:t>
            </a:r>
            <a:r>
              <a:rPr lang="en-GB" dirty="0"/>
              <a:t> is a judgement about the path for GDP in the mature estimate of the data</a:t>
            </a:r>
            <a:r>
              <a:rPr lang="en-GB" dirty="0" smtClean="0"/>
              <a:t>.</a:t>
            </a:r>
            <a:endParaRPr lang="en-GB" dirty="0"/>
          </a:p>
        </p:txBody>
      </p:sp>
      <p:pic>
        <p:nvPicPr>
          <p:cNvPr id="12291" name="Picture 3" descr="Q:\Current publications\IR Nov 2015\Section 5\Section 5\POWERPOINT\S5 PNGs\Chart B REDRAW (Economy evolved box).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81175" y="1139825"/>
            <a:ext cx="5357785" cy="4418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19896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62800"/>
            <a:ext cx="8519391" cy="882143"/>
          </a:xfrm>
        </p:spPr>
        <p:txBody>
          <a:bodyPr/>
          <a:lstStyle/>
          <a:p>
            <a:pPr lvl="2"/>
            <a:r>
              <a:rPr lang="en-GB" b="1" dirty="0">
                <a:solidFill>
                  <a:srgbClr val="960000"/>
                </a:solidFill>
              </a:rPr>
              <a:t>Table 1  </a:t>
            </a:r>
            <a:r>
              <a:rPr lang="en-GB" dirty="0"/>
              <a:t>Assessing the key judgements from the August 2014 </a:t>
            </a:r>
            <a:r>
              <a:rPr lang="en-GB" i="1" dirty="0" smtClean="0"/>
              <a:t>Report</a:t>
            </a:r>
            <a:endParaRPr lang="en-GB" i="1" dirty="0"/>
          </a:p>
        </p:txBody>
      </p:sp>
      <p:sp>
        <p:nvSpPr>
          <p:cNvPr id="5" name="Text Placeholder 4"/>
          <p:cNvSpPr>
            <a:spLocks noGrp="1"/>
          </p:cNvSpPr>
          <p:nvPr>
            <p:ph type="body" sz="quarter" idx="16"/>
          </p:nvPr>
        </p:nvSpPr>
        <p:spPr>
          <a:xfrm>
            <a:off x="6248400" y="600074"/>
            <a:ext cx="2678113" cy="4295776"/>
          </a:xfrm>
        </p:spPr>
        <p:txBody>
          <a:bodyPr/>
          <a:lstStyle/>
          <a:p>
            <a:pPr marL="0" indent="0"/>
            <a:r>
              <a:rPr lang="en-GB" dirty="0" smtClean="0"/>
              <a:t>Sources</a:t>
            </a:r>
            <a:r>
              <a:rPr lang="en-GB" dirty="0"/>
              <a:t>:  Bank of England, BDRC Continental </a:t>
            </a:r>
            <a:r>
              <a:rPr lang="en-GB" i="1" dirty="0"/>
              <a:t>SME Finance Monitor</a:t>
            </a:r>
            <a:r>
              <a:rPr lang="en-GB" dirty="0"/>
              <a:t>, Bloomberg, </a:t>
            </a:r>
            <a:r>
              <a:rPr lang="en-GB" dirty="0" err="1"/>
              <a:t>BofA</a:t>
            </a:r>
            <a:r>
              <a:rPr lang="en-GB" dirty="0"/>
              <a:t> Merrill Lynch Global Research, British Household Panel Survey, Department for Business, Innovation and Skills, IMF </a:t>
            </a:r>
            <a:r>
              <a:rPr lang="en-GB" i="1" dirty="0"/>
              <a:t>World Economic Outlook</a:t>
            </a:r>
            <a:r>
              <a:rPr lang="en-GB" dirty="0"/>
              <a:t>, ONS and Bank calculations.</a:t>
            </a:r>
          </a:p>
          <a:p>
            <a:r>
              <a:rPr lang="en-GB" dirty="0"/>
              <a:t> </a:t>
            </a:r>
          </a:p>
          <a:p>
            <a:r>
              <a:rPr lang="en-GB" dirty="0"/>
              <a:t>(a)	Average level in 2015 Q2, per cent.</a:t>
            </a:r>
          </a:p>
          <a:p>
            <a:r>
              <a:rPr lang="en-GB" dirty="0"/>
              <a:t>(b)	Index:  January 2005 = 100.</a:t>
            </a:r>
          </a:p>
          <a:p>
            <a:r>
              <a:rPr lang="en-GB" dirty="0"/>
              <a:t>(c)	See footnote (c) to </a:t>
            </a:r>
            <a:r>
              <a:rPr lang="en-GB" b="1" dirty="0"/>
              <a:t>Table </a:t>
            </a:r>
            <a:r>
              <a:rPr lang="en-GB" b="1" dirty="0" smtClean="0"/>
              <a:t>5.B </a:t>
            </a:r>
            <a:r>
              <a:rPr lang="en-GB" dirty="0"/>
              <a:t>for information on how world GDP is calculated.</a:t>
            </a:r>
          </a:p>
          <a:p>
            <a:r>
              <a:rPr lang="en-GB" dirty="0"/>
              <a:t>(d)	Percentage point change between 2014 Q2 and 2015 Q2.  See footnote (k) to </a:t>
            </a:r>
            <a:r>
              <a:rPr lang="en-GB" b="1" dirty="0"/>
              <a:t>Table </a:t>
            </a:r>
            <a:r>
              <a:rPr lang="en-GB" b="1" dirty="0" smtClean="0"/>
              <a:t>5.B </a:t>
            </a:r>
            <a:r>
              <a:rPr lang="en-GB" dirty="0"/>
              <a:t>for a definition of credit spreads.</a:t>
            </a:r>
          </a:p>
          <a:p>
            <a:r>
              <a:rPr lang="en-GB" dirty="0"/>
              <a:t>(e)	Percentage point change in the household saving ratio.</a:t>
            </a:r>
          </a:p>
          <a:p>
            <a:r>
              <a:rPr lang="en-GB" dirty="0"/>
              <a:t>(f)	Chained-volume business investment.</a:t>
            </a:r>
          </a:p>
          <a:p>
            <a:r>
              <a:rPr lang="en-GB" dirty="0"/>
              <a:t>(g)	GDP per hour worked.  GDP at market prices is based on the mode of the MPC’s </a:t>
            </a:r>
            <a:r>
              <a:rPr lang="en-GB" dirty="0" err="1"/>
              <a:t>backcast</a:t>
            </a:r>
            <a:r>
              <a:rPr lang="en-GB" dirty="0"/>
              <a:t>.</a:t>
            </a:r>
          </a:p>
          <a:p>
            <a:r>
              <a:rPr lang="en-GB" dirty="0"/>
              <a:t>(h)	Percentage of 16+ population.</a:t>
            </a:r>
          </a:p>
          <a:p>
            <a:r>
              <a:rPr lang="en-GB" dirty="0"/>
              <a:t>(</a:t>
            </a:r>
            <a:r>
              <a:rPr lang="en-GB" dirty="0" err="1"/>
              <a:t>i</a:t>
            </a:r>
            <a:r>
              <a:rPr lang="en-GB" dirty="0"/>
              <a:t>)	Average weekly hours worked in main job and second job.</a:t>
            </a:r>
          </a:p>
          <a:p>
            <a:r>
              <a:rPr lang="en-GB" dirty="0"/>
              <a:t>(j)	Excludes the impact of missing trader intra-community fraud.  As advised by the ONS in the notice released on 2 November 2015 and discussed on pages 25–26, the observation for 2015 Q2 shows the price index for goods excluding oil and </a:t>
            </a:r>
            <a:r>
              <a:rPr lang="en-GB" dirty="0" err="1"/>
              <a:t>erratics</a:t>
            </a:r>
            <a:r>
              <a:rPr lang="en-GB" dirty="0"/>
              <a:t>, as defined in footnote 1 on page 26, weighted together with the services import price deflator.</a:t>
            </a:r>
          </a:p>
          <a:p>
            <a:r>
              <a:rPr lang="en-GB" dirty="0"/>
              <a:t>(k)	Employee wages and salaries and household mixed income divided by GDP at market prices based on the mode of the MPC’s </a:t>
            </a:r>
            <a:r>
              <a:rPr lang="en-GB" dirty="0" err="1"/>
              <a:t>backcast</a:t>
            </a:r>
            <a:r>
              <a:rPr lang="en-GB" dirty="0" smtClean="0"/>
              <a:t>.</a:t>
            </a:r>
            <a:endParaRPr lang="en-GB" dirty="0"/>
          </a:p>
        </p:txBody>
      </p:sp>
      <p:pic>
        <p:nvPicPr>
          <p:cNvPr id="22530" name="Picture 2" descr="Q:\Current publications\IR Nov 2015\Section 5\Section 5\POWERPOINT\S5 PNGs\Table 1 ECON E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356" y="732227"/>
            <a:ext cx="5403576" cy="53256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59416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C  </a:t>
            </a:r>
            <a:r>
              <a:rPr lang="en-GB" dirty="0"/>
              <a:t>Hourly productivity has risen by more than projected</a:t>
            </a:r>
          </a:p>
          <a:p>
            <a:pPr lvl="2"/>
            <a:r>
              <a:rPr lang="en-GB" dirty="0"/>
              <a:t>Productivity growth outturn and projection in the August 2014 </a:t>
            </a:r>
            <a:r>
              <a:rPr lang="en-GB" i="1" dirty="0"/>
              <a:t>Report</a:t>
            </a:r>
            <a:r>
              <a:rPr lang="en-GB" baseline="30000" dirty="0"/>
              <a:t>(a</a:t>
            </a:r>
            <a:r>
              <a:rPr lang="en-GB" baseline="30000" dirty="0" smtClean="0"/>
              <a:t>)</a:t>
            </a:r>
            <a:endParaRPr lang="en-GB" baseline="30000" dirty="0"/>
          </a:p>
        </p:txBody>
      </p:sp>
      <p:sp>
        <p:nvSpPr>
          <p:cNvPr id="5" name="Text Placeholder 4"/>
          <p:cNvSpPr>
            <a:spLocks noGrp="1"/>
          </p:cNvSpPr>
          <p:nvPr>
            <p:ph type="body" sz="quarter" idx="16"/>
          </p:nvPr>
        </p:nvSpPr>
        <p:spPr/>
        <p:txBody>
          <a:bodyPr/>
          <a:lstStyle/>
          <a:p>
            <a:r>
              <a:rPr lang="en-GB" dirty="0" smtClean="0"/>
              <a:t>(a)	GDP </a:t>
            </a:r>
            <a:r>
              <a:rPr lang="en-GB" dirty="0"/>
              <a:t>at market prices per hour worked.  GDP is based on the mode of the MPC’s </a:t>
            </a:r>
            <a:r>
              <a:rPr lang="en-GB" dirty="0" err="1"/>
              <a:t>backcast</a:t>
            </a:r>
            <a:r>
              <a:rPr lang="en-GB" dirty="0"/>
              <a:t>.  Hours worked are based on Bank staff’s assumption for population growth, as explained in the May 2015 </a:t>
            </a:r>
            <a:r>
              <a:rPr lang="en-GB" i="1" dirty="0"/>
              <a:t>Report</a:t>
            </a:r>
            <a:r>
              <a:rPr lang="en-GB" dirty="0" smtClean="0"/>
              <a:t>.</a:t>
            </a:r>
            <a:endParaRPr lang="en-GB" dirty="0"/>
          </a:p>
        </p:txBody>
      </p:sp>
      <p:pic>
        <p:nvPicPr>
          <p:cNvPr id="14338" name="Picture 2" descr="Q:\Current publications\IR Nov 2015\Section 5\Section 5\POWERPOINT\S5 PNGs\Chart C (Economy evolved box).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81175" y="1138238"/>
            <a:ext cx="5465075" cy="44257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43456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64321"/>
            <a:ext cx="8519391" cy="882143"/>
          </a:xfrm>
        </p:spPr>
        <p:txBody>
          <a:bodyPr/>
          <a:lstStyle/>
          <a:p>
            <a:pPr lvl="2"/>
            <a:r>
              <a:rPr lang="en-GB" b="1" dirty="0">
                <a:solidFill>
                  <a:srgbClr val="960000"/>
                </a:solidFill>
              </a:rPr>
              <a:t>Chart 5.1  </a:t>
            </a:r>
            <a:r>
              <a:rPr lang="en-GB" dirty="0"/>
              <a:t>GDP projection based on market interest rate expectations and £375 billion purchased assets</a:t>
            </a:r>
          </a:p>
          <a:p>
            <a:endParaRPr lang="en-GB" dirty="0"/>
          </a:p>
        </p:txBody>
      </p:sp>
      <p:sp>
        <p:nvSpPr>
          <p:cNvPr id="5" name="Text Placeholder 4"/>
          <p:cNvSpPr>
            <a:spLocks noGrp="1"/>
          </p:cNvSpPr>
          <p:nvPr>
            <p:ph type="body" sz="quarter" idx="16"/>
          </p:nvPr>
        </p:nvSpPr>
        <p:spPr>
          <a:xfrm>
            <a:off x="292100" y="5429250"/>
            <a:ext cx="8491538" cy="1428751"/>
          </a:xfrm>
        </p:spPr>
        <p:txBody>
          <a:bodyPr/>
          <a:lstStyle/>
          <a:p>
            <a:pPr marL="0" indent="0"/>
            <a:r>
              <a:rPr lang="en-GB" dirty="0" smtClean="0"/>
              <a:t>The </a:t>
            </a:r>
            <a:r>
              <a:rPr lang="en-GB" dirty="0"/>
              <a:t>fan chart depicts the probability of various outcomes for GDP growth.  It has been conditioned on the assumption that the stock of purchased assets financed by the issuance of central bank reserves remains at £375 billion throughout the forecast period.  To the left of the vertical dashed line, the distribution reflects the likelihood of revisions to the data over the past;  to the right, it reflects uncertainty over the evolution of GDP growth in the future.  If economic circumstances identical to today’s were to prevail on 100 occasions, the MPC’s best collective judgement is that the mature estimate of GDP growth would lie within the darkest central band on only 30 of those occasions.  The fan chart is constructed so that outturns are also expected to lie within each pair of the lighter green areas on 30 occasions.  In any particular quarter of the forecast period, GDP growth is therefore expected to lie somewhere within the fan on 90 out of 100 occasions.  And on the remaining 10 out of 100 occasions GDP growth can fall anywhere outside the green area of the fan chart.  Over the forecast period, this has been depicted by the light grey background.  See the box on page 39 of the November 2007 </a:t>
            </a:r>
            <a:r>
              <a:rPr lang="en-GB" i="1" dirty="0"/>
              <a:t>Inflation Report </a:t>
            </a:r>
            <a:r>
              <a:rPr lang="en-GB" dirty="0"/>
              <a:t>for a fuller description of the fan chart and what it represents</a:t>
            </a:r>
            <a:r>
              <a:rPr lang="en-GB" dirty="0" smtClean="0"/>
              <a:t>.</a:t>
            </a:r>
            <a:endParaRPr lang="en-GB" dirty="0"/>
          </a:p>
        </p:txBody>
      </p:sp>
      <p:pic>
        <p:nvPicPr>
          <p:cNvPr id="2050" name="Picture 2" descr="Q:\Current publications\IR Nov 2015\Section 5\Section 5\POWERPOINT\S5 PNGs\Chart 5.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81175" y="1141413"/>
            <a:ext cx="5344374" cy="44122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39734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100" y="264321"/>
            <a:ext cx="4003676" cy="882143"/>
          </a:xfrm>
        </p:spPr>
        <p:txBody>
          <a:bodyPr/>
          <a:lstStyle/>
          <a:p>
            <a:pPr lvl="2"/>
            <a:r>
              <a:rPr lang="en-GB" b="1" dirty="0">
                <a:solidFill>
                  <a:srgbClr val="960000"/>
                </a:solidFill>
              </a:rPr>
              <a:t>Chart 5.2  </a:t>
            </a:r>
            <a:r>
              <a:rPr lang="en-GB" dirty="0"/>
              <a:t>CPI inflation projection based on market interest rate expectations and £375 billion purchased assets</a:t>
            </a:r>
          </a:p>
        </p:txBody>
      </p:sp>
      <p:sp>
        <p:nvSpPr>
          <p:cNvPr id="3" name="Text Placeholder 2"/>
          <p:cNvSpPr>
            <a:spLocks noGrp="1"/>
          </p:cNvSpPr>
          <p:nvPr>
            <p:ph type="body" sz="quarter" idx="16"/>
          </p:nvPr>
        </p:nvSpPr>
        <p:spPr/>
        <p:txBody>
          <a:bodyPr/>
          <a:lstStyle/>
          <a:p>
            <a:pPr lvl="3"/>
            <a:r>
              <a:rPr lang="en-US" b="1" dirty="0"/>
              <a:t>Charts 5.2 </a:t>
            </a:r>
            <a:r>
              <a:rPr lang="en-US" dirty="0"/>
              <a:t>and </a:t>
            </a:r>
            <a:r>
              <a:rPr lang="en-US" b="1" dirty="0"/>
              <a:t>5.3</a:t>
            </a:r>
            <a:r>
              <a:rPr lang="en-US" dirty="0"/>
              <a:t> depict the probability of various outcomes for CPI inflation in the future.  They have been conditioned on the assumption that the stock of purchased assets financed by the issuance of central bank reserves remains at £375 billion throughout the forecast period.  If economic circumstances identical to today’s were to prevail on 100 occasions, the MPC’s best collective </a:t>
            </a:r>
            <a:r>
              <a:rPr lang="en-US" dirty="0" err="1"/>
              <a:t>judgement</a:t>
            </a:r>
            <a:r>
              <a:rPr lang="en-US" dirty="0"/>
              <a:t> is that inflation in any particular quarter would lie within the darkest central band on only 30 of those occasions.  The fan charts are constructed so that outturns of inflation are also expected to lie within each pair of the lighter red areas on 30 occasions.  In any particular quarter of the forecast period, inflation is therefore expected to lie somewhere within the fans on 90 out of 100 occasions.  And on the remaining 10 out of 100 occasions inflation can fall anywhere outside the red area of the fan chart.  Over the forecast period, this has been depicted by the light grey background.  See the box on pages 48–49 of the May 2002 </a:t>
            </a:r>
            <a:r>
              <a:rPr lang="en-US" i="1" dirty="0"/>
              <a:t>Inflation Report </a:t>
            </a:r>
            <a:r>
              <a:rPr lang="en-US" dirty="0"/>
              <a:t>for a fuller description of the fan chart and what it represents.</a:t>
            </a:r>
            <a:endParaRPr lang="en-GB" dirty="0"/>
          </a:p>
        </p:txBody>
      </p:sp>
      <p:sp>
        <p:nvSpPr>
          <p:cNvPr id="4" name="Text Placeholder 1"/>
          <p:cNvSpPr txBox="1">
            <a:spLocks/>
          </p:cNvSpPr>
          <p:nvPr/>
        </p:nvSpPr>
        <p:spPr bwMode="auto">
          <a:xfrm>
            <a:off x="4587874" y="264900"/>
            <a:ext cx="4403725" cy="882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1"/>
            <a:r>
              <a:rPr lang="en-GB" sz="2000" b="1" dirty="0" smtClean="0"/>
              <a:t>Chart 5.3</a:t>
            </a:r>
            <a:r>
              <a:rPr lang="en-GB" sz="2000" dirty="0" smtClean="0"/>
              <a:t>  </a:t>
            </a:r>
            <a:r>
              <a:rPr lang="en-US" sz="2000" dirty="0">
                <a:solidFill>
                  <a:schemeClr val="tx1"/>
                </a:solidFill>
              </a:rPr>
              <a:t>CPI inflation projection in August based on market interest rate expectations and £375 billion purchased assets</a:t>
            </a:r>
            <a:endParaRPr lang="en-GB" sz="2000" dirty="0">
              <a:solidFill>
                <a:schemeClr val="tx1"/>
              </a:solidFill>
            </a:endParaRPr>
          </a:p>
        </p:txBody>
      </p:sp>
      <p:pic>
        <p:nvPicPr>
          <p:cNvPr id="1026" name="Picture 2" descr="Q:\Current publications\IR Nov 2015\Section 5\Section 5\POWERPOINT\S5 PNGs\Chart 5.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2100" y="1800000"/>
            <a:ext cx="4013310" cy="33192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Q:\Current publications\IR Nov 2015\Section 5\Section 5\POWERPOINT\S5 PNGs\Chart 5.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7874" y="1724562"/>
            <a:ext cx="4023368" cy="33947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06871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64321"/>
            <a:ext cx="8519391" cy="882143"/>
          </a:xfrm>
        </p:spPr>
        <p:txBody>
          <a:bodyPr/>
          <a:lstStyle/>
          <a:p>
            <a:pPr lvl="2"/>
            <a:r>
              <a:rPr lang="en-GB" b="1" dirty="0">
                <a:solidFill>
                  <a:srgbClr val="960000"/>
                </a:solidFill>
              </a:rPr>
              <a:t>Chart 5.4  </a:t>
            </a:r>
            <a:r>
              <a:rPr lang="en-GB" dirty="0"/>
              <a:t>Inflation probabilities relative to the </a:t>
            </a:r>
            <a:r>
              <a:rPr lang="en-GB" dirty="0" smtClean="0"/>
              <a:t>target</a:t>
            </a:r>
            <a:endParaRPr lang="en-GB" dirty="0"/>
          </a:p>
        </p:txBody>
      </p:sp>
      <p:sp>
        <p:nvSpPr>
          <p:cNvPr id="5" name="Text Placeholder 4"/>
          <p:cNvSpPr>
            <a:spLocks noGrp="1"/>
          </p:cNvSpPr>
          <p:nvPr>
            <p:ph type="body" sz="quarter" idx="16"/>
          </p:nvPr>
        </p:nvSpPr>
        <p:spPr/>
        <p:txBody>
          <a:bodyPr/>
          <a:lstStyle/>
          <a:p>
            <a:pPr marL="0" indent="0"/>
            <a:r>
              <a:rPr lang="en-GB" dirty="0"/>
              <a:t>The November and August swathes in this chart are derived from the same distributions as </a:t>
            </a:r>
            <a:r>
              <a:rPr lang="en-GB" b="1" dirty="0"/>
              <a:t>Charts 5.2 </a:t>
            </a:r>
            <a:r>
              <a:rPr lang="en-GB" dirty="0"/>
              <a:t>and </a:t>
            </a:r>
            <a:r>
              <a:rPr lang="en-GB" b="1" dirty="0"/>
              <a:t>5.3 </a:t>
            </a:r>
            <a:r>
              <a:rPr lang="en-GB" dirty="0"/>
              <a:t>respectively.  They indicate the assessed probability of inflation relative to the target in each quarter of the forecast period.  The 5 percentage points width of the swathes reflects the fact that there is uncertainty about the precise probability in any given quarter, but they should not be interpreted as confidence intervals</a:t>
            </a:r>
            <a:r>
              <a:rPr lang="en-GB" dirty="0" smtClean="0"/>
              <a:t>.</a:t>
            </a:r>
            <a:endParaRPr lang="en-GB" dirty="0"/>
          </a:p>
        </p:txBody>
      </p:sp>
      <p:pic>
        <p:nvPicPr>
          <p:cNvPr id="3074" name="Picture 2" descr="Q:\Current publications\IR Nov 2015\Section 5\Section 5\POWERPOINT\S5 PNGs\Chart 5.4.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49211" y="953634"/>
            <a:ext cx="5840589" cy="48280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67664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64321"/>
            <a:ext cx="8519391" cy="882143"/>
          </a:xfrm>
        </p:spPr>
        <p:txBody>
          <a:bodyPr/>
          <a:lstStyle/>
          <a:p>
            <a:pPr lvl="2"/>
            <a:r>
              <a:rPr lang="en-GB" b="1" dirty="0">
                <a:solidFill>
                  <a:srgbClr val="960000"/>
                </a:solidFill>
              </a:rPr>
              <a:t>Table 5.B  </a:t>
            </a:r>
            <a:r>
              <a:rPr lang="en-GB" dirty="0"/>
              <a:t>MPC key judgements</a:t>
            </a:r>
            <a:r>
              <a:rPr lang="en-GB" baseline="30000" dirty="0"/>
              <a:t>(a)(b)</a:t>
            </a:r>
          </a:p>
        </p:txBody>
      </p:sp>
      <p:sp>
        <p:nvSpPr>
          <p:cNvPr id="5" name="Text Placeholder 4"/>
          <p:cNvSpPr>
            <a:spLocks noGrp="1"/>
          </p:cNvSpPr>
          <p:nvPr>
            <p:ph type="body" sz="quarter" idx="16"/>
          </p:nvPr>
        </p:nvSpPr>
        <p:spPr>
          <a:xfrm>
            <a:off x="4943475" y="590550"/>
            <a:ext cx="3840163" cy="5772152"/>
          </a:xfrm>
        </p:spPr>
        <p:txBody>
          <a:bodyPr/>
          <a:lstStyle/>
          <a:p>
            <a:pPr marL="0" indent="0"/>
            <a:r>
              <a:rPr lang="en-GB" dirty="0" smtClean="0"/>
              <a:t>Sources</a:t>
            </a:r>
            <a:r>
              <a:rPr lang="en-GB" dirty="0"/>
              <a:t>:  Bank of England, BDRC Continental </a:t>
            </a:r>
            <a:r>
              <a:rPr lang="en-GB" i="1" dirty="0"/>
              <a:t>SME Finance Monitor</a:t>
            </a:r>
            <a:r>
              <a:rPr lang="en-GB" dirty="0"/>
              <a:t>, Bloomberg, </a:t>
            </a:r>
            <a:r>
              <a:rPr lang="en-GB" dirty="0" err="1"/>
              <a:t>BofA</a:t>
            </a:r>
            <a:r>
              <a:rPr lang="en-GB" dirty="0"/>
              <a:t> Merrill Lynch Global Research, British Household Panel Survey, Department for Business, Innovation and Skills, Eurostat, IMF </a:t>
            </a:r>
            <a:r>
              <a:rPr lang="en-GB" i="1" dirty="0"/>
              <a:t>World Economic Outlook </a:t>
            </a:r>
            <a:r>
              <a:rPr lang="en-GB" dirty="0"/>
              <a:t>(</a:t>
            </a:r>
            <a:r>
              <a:rPr lang="en-GB" i="1" dirty="0"/>
              <a:t>WEO</a:t>
            </a:r>
            <a:r>
              <a:rPr lang="en-GB" dirty="0"/>
              <a:t>), ONS, US Bureau of Economic Analysis and Bank calculations.</a:t>
            </a:r>
          </a:p>
          <a:p>
            <a:r>
              <a:rPr lang="en-GB" dirty="0"/>
              <a:t> </a:t>
            </a:r>
          </a:p>
          <a:p>
            <a:r>
              <a:rPr lang="en-GB" dirty="0"/>
              <a:t>(a)	The MPC’s projections for GDP growth, CPI inflation and unemployment (as presented in the fan charts) are underpinned by four key judgements.  The mapping from the key judgements to individual variables is not precise, but the profiles in the table should be viewed as broadly consistent with the MPC’s key judgements.</a:t>
            </a:r>
          </a:p>
          <a:p>
            <a:r>
              <a:rPr lang="en-GB" dirty="0"/>
              <a:t>(b)	Figures show calendar-year growth rates unless otherwise stated.  Figures in parentheses show the corresponding projections in the August 2015 </a:t>
            </a:r>
            <a:r>
              <a:rPr lang="en-GB" i="1" dirty="0"/>
              <a:t>Inflation Report</a:t>
            </a:r>
            <a:r>
              <a:rPr lang="en-GB" dirty="0"/>
              <a:t>, which were only available to 2017.</a:t>
            </a:r>
          </a:p>
          <a:p>
            <a:r>
              <a:rPr lang="en-GB" dirty="0"/>
              <a:t>(c)	Chained-volume measure.  Constructed using real GDP growth rates of 146 countries weighted according to their shares in UK exports.</a:t>
            </a:r>
          </a:p>
          <a:p>
            <a:r>
              <a:rPr lang="en-GB" dirty="0"/>
              <a:t>(d)	Chained-volume measure.  Constructed using real GDP growth rates of 147 countries weighted according to their shares in world GDP using the IMF's purchasing power parity (PPP) weights.</a:t>
            </a:r>
          </a:p>
          <a:p>
            <a:r>
              <a:rPr lang="en-GB" dirty="0"/>
              <a:t>(e)	Chained-volume measure.</a:t>
            </a:r>
          </a:p>
          <a:p>
            <a:r>
              <a:rPr lang="en-GB" dirty="0"/>
              <a:t>(f)	Chained-volume measure.</a:t>
            </a:r>
          </a:p>
          <a:p>
            <a:r>
              <a:rPr lang="en-GB" dirty="0"/>
              <a:t>(g)	Average level in Q4.  Dollars per barrel.  Projection based on monthly Brent futures prices.</a:t>
            </a:r>
          </a:p>
          <a:p>
            <a:r>
              <a:rPr lang="en-GB" dirty="0"/>
              <a:t>(h)	GDP per hour worked.  GDP at market prices is based on the mode of the MPC’s </a:t>
            </a:r>
            <a:r>
              <a:rPr lang="en-GB" dirty="0" err="1"/>
              <a:t>backcast</a:t>
            </a:r>
            <a:r>
              <a:rPr lang="en-GB" dirty="0"/>
              <a:t>.  Hours worked are based on Bank staff’s assumption for population growth, as explained in the May 2015 </a:t>
            </a:r>
            <a:r>
              <a:rPr lang="en-GB" i="1" dirty="0"/>
              <a:t>Report</a:t>
            </a:r>
            <a:r>
              <a:rPr lang="en-GB" dirty="0"/>
              <a:t>.</a:t>
            </a:r>
          </a:p>
          <a:p>
            <a:r>
              <a:rPr lang="en-GB" dirty="0"/>
              <a:t>(</a:t>
            </a:r>
            <a:r>
              <a:rPr lang="en-GB" dirty="0" err="1"/>
              <a:t>i</a:t>
            </a:r>
            <a:r>
              <a:rPr lang="en-GB" dirty="0"/>
              <a:t>)	Level in Q4.  Percentage of the 16+ population.</a:t>
            </a:r>
          </a:p>
          <a:p>
            <a:r>
              <a:rPr lang="en-GB" dirty="0"/>
              <a:t>(j)	Level in Q4.  Average weekly hours worked, in main job and second job.</a:t>
            </a:r>
          </a:p>
          <a:p>
            <a:r>
              <a:rPr lang="en-GB" dirty="0"/>
              <a:t>(k)	Level in Q4.  Percentage point spread over reference rates.  Based on a weighted average of household and corporate loan and deposit spreads over appropriate risk-free rates.  Indexed to equal zero in 2007 Q3.</a:t>
            </a:r>
          </a:p>
          <a:p>
            <a:r>
              <a:rPr lang="en-GB" dirty="0"/>
              <a:t>(l)	Based on the weighted average of spreads for households and large companies over 2003 and 2004 relative to the level in 2007 Q3.  Data used to construct the SME spread are not available for that period.  The period is chosen as broadly representative of one where spreads were neither unusually tight nor unusually loose.</a:t>
            </a:r>
          </a:p>
          <a:p>
            <a:r>
              <a:rPr lang="en-GB" dirty="0"/>
              <a:t>(m)	Calendar-year average.  Percentage of total available household resources.</a:t>
            </a:r>
          </a:p>
          <a:p>
            <a:r>
              <a:rPr lang="en-GB" dirty="0"/>
              <a:t>(n)	Calendar-year average.  Chained-volume business investment as a percentage of GDP.</a:t>
            </a:r>
          </a:p>
          <a:p>
            <a:r>
              <a:rPr lang="en-GB" dirty="0"/>
              <a:t>(o)	Four-quarter inflation rate in Q4.  Excludes the impact of missing trader </a:t>
            </a:r>
            <a:r>
              <a:rPr lang="en-GB" dirty="0" smtClean="0"/>
              <a:t/>
            </a:r>
            <a:br>
              <a:rPr lang="en-GB" dirty="0" smtClean="0"/>
            </a:br>
            <a:r>
              <a:rPr lang="en-GB" dirty="0" smtClean="0"/>
              <a:t>intra-community </a:t>
            </a:r>
            <a:r>
              <a:rPr lang="en-GB" dirty="0"/>
              <a:t>fraud.  </a:t>
            </a:r>
          </a:p>
          <a:p>
            <a:r>
              <a:rPr lang="en-GB" dirty="0"/>
              <a:t>(p)	Four-quarter growth in unit labour costs in Q4.  Whole-economy total labour costs divided by GDP at market prices, based on the mode of the MPC's GDP </a:t>
            </a:r>
            <a:r>
              <a:rPr lang="en-GB" dirty="0" err="1"/>
              <a:t>backcast</a:t>
            </a:r>
            <a:r>
              <a:rPr lang="en-GB" dirty="0"/>
              <a:t>.  Total labour costs comprise compensation of employees and the labour share multiplied by mixed income</a:t>
            </a:r>
            <a:r>
              <a:rPr lang="en-GB" dirty="0" smtClean="0"/>
              <a:t>.</a:t>
            </a:r>
            <a:endParaRPr lang="en-GB" dirty="0"/>
          </a:p>
        </p:txBody>
      </p:sp>
      <p:pic>
        <p:nvPicPr>
          <p:cNvPr id="16386" name="Picture 2" descr="Q:\Current publications\IR Nov 2015\Section 5\Section 5\POWERPOINT\S5 PNGs\Table 5B.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4475" y="790575"/>
            <a:ext cx="3822700" cy="5866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07434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099" y="262800"/>
            <a:ext cx="8519391" cy="882143"/>
          </a:xfrm>
        </p:spPr>
        <p:txBody>
          <a:bodyPr/>
          <a:lstStyle/>
          <a:p>
            <a:pPr lvl="2"/>
            <a:r>
              <a:rPr lang="en-GB" b="1" dirty="0">
                <a:solidFill>
                  <a:srgbClr val="960000"/>
                </a:solidFill>
              </a:rPr>
              <a:t>Table 5.C  </a:t>
            </a:r>
            <a:r>
              <a:rPr lang="en-GB" dirty="0"/>
              <a:t>Monitoring risks to the Committee’s key </a:t>
            </a:r>
            <a:r>
              <a:rPr lang="en-GB" dirty="0" smtClean="0"/>
              <a:t>judgements</a:t>
            </a:r>
            <a:endParaRPr lang="en-GB" dirty="0"/>
          </a:p>
        </p:txBody>
      </p:sp>
      <p:sp>
        <p:nvSpPr>
          <p:cNvPr id="3" name="Text Placeholder 2"/>
          <p:cNvSpPr>
            <a:spLocks noGrp="1"/>
          </p:cNvSpPr>
          <p:nvPr>
            <p:ph type="body" sz="quarter" idx="16"/>
          </p:nvPr>
        </p:nvSpPr>
        <p:spPr/>
        <p:txBody>
          <a:bodyPr/>
          <a:lstStyle/>
          <a:p>
            <a:endParaRPr lang="en-GB"/>
          </a:p>
        </p:txBody>
      </p:sp>
      <p:pic>
        <p:nvPicPr>
          <p:cNvPr id="17410" name="Picture 2" descr="Q:\Current publications\IR Nov 2015\Section 5\Section 5\POWERPOINT\S5 PNGs\Table 5C.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2475" y="768447"/>
            <a:ext cx="7486650" cy="57211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91234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62800"/>
            <a:ext cx="8519391" cy="882143"/>
          </a:xfrm>
        </p:spPr>
        <p:txBody>
          <a:bodyPr/>
          <a:lstStyle/>
          <a:p>
            <a:pPr lvl="2"/>
            <a:r>
              <a:rPr lang="en-GB" b="1" dirty="0">
                <a:solidFill>
                  <a:srgbClr val="960000"/>
                </a:solidFill>
              </a:rPr>
              <a:t>Chart 5.5  </a:t>
            </a:r>
            <a:r>
              <a:rPr lang="en-GB" dirty="0"/>
              <a:t>World GDP (UK-weighted)</a:t>
            </a:r>
            <a:r>
              <a:rPr lang="en-GB" baseline="30000" dirty="0"/>
              <a:t>(a</a:t>
            </a:r>
            <a:r>
              <a:rPr lang="en-GB" baseline="30000" dirty="0" smtClean="0"/>
              <a:t>)</a:t>
            </a:r>
            <a:endParaRPr lang="en-GB" baseline="30000" dirty="0"/>
          </a:p>
        </p:txBody>
      </p:sp>
      <p:sp>
        <p:nvSpPr>
          <p:cNvPr id="5" name="Text Placeholder 4"/>
          <p:cNvSpPr>
            <a:spLocks noGrp="1"/>
          </p:cNvSpPr>
          <p:nvPr>
            <p:ph type="body" sz="quarter" idx="16"/>
          </p:nvPr>
        </p:nvSpPr>
        <p:spPr/>
        <p:txBody>
          <a:bodyPr/>
          <a:lstStyle/>
          <a:p>
            <a:r>
              <a:rPr lang="en-GB" dirty="0" smtClean="0"/>
              <a:t>Sources:  IMF </a:t>
            </a:r>
            <a:r>
              <a:rPr lang="en-GB" i="1" dirty="0" smtClean="0"/>
              <a:t>World Economic Outlook </a:t>
            </a:r>
            <a:r>
              <a:rPr lang="en-GB" dirty="0" smtClean="0"/>
              <a:t>and Bank calculations.</a:t>
            </a:r>
          </a:p>
          <a:p>
            <a:r>
              <a:rPr lang="en-GB" dirty="0" smtClean="0"/>
              <a:t> </a:t>
            </a:r>
            <a:endParaRPr lang="en-GB" dirty="0"/>
          </a:p>
          <a:p>
            <a:r>
              <a:rPr lang="en-GB" dirty="0"/>
              <a:t>(a)	Calendar-year growth rates.  Chained-volume measure.  Constructed using real GDP growth rates of 146 countries weighted according to their shares in UK exports.  Projections were only available to 2017 at the time of the August </a:t>
            </a:r>
            <a:r>
              <a:rPr lang="en-GB" i="1" dirty="0"/>
              <a:t>Report</a:t>
            </a:r>
            <a:r>
              <a:rPr lang="en-GB" dirty="0" smtClean="0"/>
              <a:t>.</a:t>
            </a:r>
            <a:endParaRPr lang="en-GB" dirty="0"/>
          </a:p>
        </p:txBody>
      </p:sp>
      <p:pic>
        <p:nvPicPr>
          <p:cNvPr id="4098" name="Picture 2" descr="Q:\Current publications\IR Nov 2015\Section 5\Section 5\POWERPOINT\S5 PNGs\Chart 5.5 - SECTION 5.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81175" y="838200"/>
            <a:ext cx="5344374" cy="50560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09300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62800"/>
            <a:ext cx="8519391" cy="882143"/>
          </a:xfrm>
        </p:spPr>
        <p:txBody>
          <a:bodyPr/>
          <a:lstStyle/>
          <a:p>
            <a:pPr lvl="2"/>
            <a:r>
              <a:rPr lang="en-GB" b="1" dirty="0">
                <a:solidFill>
                  <a:srgbClr val="960000"/>
                </a:solidFill>
              </a:rPr>
              <a:t>Chart 5.6  </a:t>
            </a:r>
            <a:r>
              <a:rPr lang="en-GB" dirty="0"/>
              <a:t>Productivity</a:t>
            </a:r>
            <a:r>
              <a:rPr lang="en-GB" baseline="30000" dirty="0"/>
              <a:t>(a</a:t>
            </a:r>
            <a:r>
              <a:rPr lang="en-GB" baseline="30000" dirty="0" smtClean="0"/>
              <a:t>)</a:t>
            </a:r>
            <a:endParaRPr lang="en-GB" baseline="30000" dirty="0"/>
          </a:p>
        </p:txBody>
      </p:sp>
      <p:sp>
        <p:nvSpPr>
          <p:cNvPr id="5" name="Text Placeholder 4"/>
          <p:cNvSpPr>
            <a:spLocks noGrp="1"/>
          </p:cNvSpPr>
          <p:nvPr>
            <p:ph type="body" sz="quarter" idx="16"/>
          </p:nvPr>
        </p:nvSpPr>
        <p:spPr/>
        <p:txBody>
          <a:bodyPr/>
          <a:lstStyle/>
          <a:p>
            <a:r>
              <a:rPr lang="en-GB" dirty="0" smtClean="0"/>
              <a:t>Sources</a:t>
            </a:r>
            <a:r>
              <a:rPr lang="en-GB" dirty="0"/>
              <a:t>:  ONS and Bank calculations.</a:t>
            </a:r>
          </a:p>
          <a:p>
            <a:r>
              <a:rPr lang="en-GB" dirty="0"/>
              <a:t> </a:t>
            </a:r>
          </a:p>
          <a:p>
            <a:r>
              <a:rPr lang="en-GB" dirty="0"/>
              <a:t>(a)	Calendar-year growth rates.  GDP per hour worked.  GDP is at market prices and projections are based on the mode of the MPC’s </a:t>
            </a:r>
            <a:r>
              <a:rPr lang="en-GB" dirty="0" err="1"/>
              <a:t>backcast</a:t>
            </a:r>
            <a:r>
              <a:rPr lang="en-GB" dirty="0"/>
              <a:t>.  Hours worked are based on Bank staff’s assumption for population growth, as explained in the May 2015 </a:t>
            </a:r>
            <a:r>
              <a:rPr lang="en-GB" i="1" dirty="0"/>
              <a:t>Report</a:t>
            </a:r>
            <a:r>
              <a:rPr lang="en-GB" dirty="0"/>
              <a:t>.  Projections were only available to 2017 at the time of the August </a:t>
            </a:r>
            <a:r>
              <a:rPr lang="en-GB" i="1" dirty="0"/>
              <a:t>Report</a:t>
            </a:r>
            <a:r>
              <a:rPr lang="en-GB" dirty="0"/>
              <a:t>.</a:t>
            </a:r>
          </a:p>
          <a:p>
            <a:endParaRPr lang="en-GB" dirty="0"/>
          </a:p>
        </p:txBody>
      </p:sp>
      <p:pic>
        <p:nvPicPr>
          <p:cNvPr id="5122" name="Picture 2" descr="Q:\Current publications\IR Nov 2015\Section 5\Section 5\POWERPOINT\S5 PNGs\Chart 5.6.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81175" y="838200"/>
            <a:ext cx="5344374" cy="50560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7823421"/>
      </p:ext>
    </p:extLst>
  </p:cSld>
  <p:clrMapOvr>
    <a:masterClrMapping/>
  </p:clrMapOvr>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LongProperties xmlns="http://schemas.microsoft.com/office/2006/metadata/long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C4B7A2743FA39468C07943C26AE453C" ma:contentTypeVersion="1077" ma:contentTypeDescription="Create a new document." ma:contentTypeScope="" ma:versionID="9819b03dd5116c63d2a27c8c9b045816">
  <xsd:schema xmlns:xsd="http://www.w3.org/2001/XMLSchema" xmlns:xs="http://www.w3.org/2001/XMLSchema" xmlns:p="http://schemas.microsoft.com/office/2006/metadata/properties" xmlns:ns1="http://schemas.microsoft.com/sharepoint/v3" xmlns:ns2="b67fa5cd-9f58-4c91-ae17-33c31eed239f" xmlns:ns3="94fc26e6-6271-400d-888b-6bc5b0598690" xmlns:ns4="94FC26E6-6271-400D-888B-6BC5B0598690" xmlns:ns5="http://schemas.microsoft.com/sharepoint/v3/fields" xmlns:ns6="CEE65117-4BBE-4C9C-8465-20A300C4D3E5" targetNamespace="http://schemas.microsoft.com/office/2006/metadata/properties" ma:root="true" ma:fieldsID="e7c1edf619b3eee50116984578190360" ns1:_="" ns2:_="" ns3:_="" ns4:_="" ns5:_="" ns6:_="">
    <xsd:import namespace="http://schemas.microsoft.com/sharepoint/v3"/>
    <xsd:import namespace="b67fa5cd-9f58-4c91-ae17-33c31eed239f"/>
    <xsd:import namespace="94fc26e6-6271-400d-888b-6bc5b0598690"/>
    <xsd:import namespace="94FC26E6-6271-400D-888B-6BC5B0598690"/>
    <xsd:import namespace="http://schemas.microsoft.com/sharepoint/v3/fields"/>
    <xsd:import namespace="CEE65117-4BBE-4C9C-8465-20A300C4D3E5"/>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ArchivalChoice"/>
                <xsd:element ref="ns1:BOEReplicationFlag" minOccurs="0"/>
                <xsd:element ref="ns1:BOEReplicateBackwardLinksOnDeployFlag" minOccurs="0"/>
                <xsd:element ref="ns1:ContentReviewDate"/>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ArchivalChoice" ma:index="24"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BOEReplicationFlag" ma:index="25" nillable="true" ma:displayName="Replicated" ma:default="1" ma:internalName="Replicated" ma:readOnly="false">
      <xsd:simpleType>
        <xsd:restriction base="dms:Text"/>
      </xsd:simpleType>
    </xsd:element>
    <xsd:element name="BOEReplicateBackwardLinksOnDeployFlag" ma:index="26" nillable="true" ma:displayName="Replicate Backward Links On Deploy" ma:default="0" ma:internalName="Replicate_x0020_Backward_x0020_Links_x0020_On_x0020_Deploy" ma:readOnly="false">
      <xsd:simpleType>
        <xsd:restriction base="dms:Boolean"/>
      </xsd:simpleType>
    </xsd:element>
    <xsd:element name="ContentReviewDate" ma:index="27" ma:displayName="Content Review Date" ma:internalName="ContentReview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e7d7e58a-7b41-4cba-85bd-a9b5ca8cc10b" ma:termSetId="cfc9b131-5595-44bb-b00d-4993470fbbf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1ce4d6b7-b018-4549-b7d2-069325a334df}" ma:internalName="TaxCatchAll" ma:showField="CatchAllData"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1ce4d6b7-b018-4549-b7d2-069325a334df}" ma:internalName="TaxCatchAllLabel" ma:readOnly="true" ma:showField="CatchAllDataLabel"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E65117-4BBE-4C9C-8465-20A300C4D3E5"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BOEReplicationFlag xmlns="http://schemas.microsoft.com/sharepoint/v3">0</BOEReplicationFlag>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85ffdf28-8245-4936-b838-77bb3e9b17d0</TermId>
        </TermInfo>
      </Terms>
    </BOETaxonomyFieldTaxHTField0>
    <BOEReplicateBackwardLinksOnDeployFlag xmlns="http://schemas.microsoft.com/sharepoint/v3">false</BOEReplicateBackwardLinksOnDeployFlag>
    <PublishDate xmlns="http://schemas.microsoft.com/sharepoint/v3">2015-11-05T00:00:00+00:00</PublishDate>
    <PublishingExpirationDate xmlns="http://schemas.microsoft.com/sharepoint/v3" xsi:nil="true"/>
    <IncludeContentsInIndex xmlns="http://schemas.microsoft.com/sharepoint/v3">true</IncludeContentsInIndex>
    <PublishingStartDate xmlns="http://schemas.microsoft.com/sharepoint/v3" xsi:nil="true"/>
    <BOEKeywords xmlns="http://schemas.microsoft.com/sharepoint/v3/fields" xsi:nil="true"/>
    <OwnerGroup xmlns="http://schemas.microsoft.com/sharepoint/v3">
      <UserInfo>
        <DisplayName/>
        <AccountId>177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ContentReviewDate xmlns="http://schemas.microsoft.com/sharepoint/v3">1900-01-01T00:00:00+00:00</ContentReviewDate>
    <TaxCatchAll xmlns="94fc26e6-6271-400d-888b-6bc5b0598690">
      <Value>51</Value>
    </TaxCatchAll>
    <BOETwoLevelApprovalUnapprovedUrls xmlns="CEE65117-4BBE-4C9C-8465-20A300C4D3E5" xsi:nil="true"/>
  </documentManagement>
</p:properties>
</file>

<file path=customXml/itemProps1.xml><?xml version="1.0" encoding="utf-8"?>
<ds:datastoreItem xmlns:ds="http://schemas.openxmlformats.org/officeDocument/2006/customXml" ds:itemID="{4F2BA893-CFF4-4AF1-9D1D-0600F4183E19}"/>
</file>

<file path=customXml/itemProps2.xml><?xml version="1.0" encoding="utf-8"?>
<ds:datastoreItem xmlns:ds="http://schemas.openxmlformats.org/officeDocument/2006/customXml" ds:itemID="{5A747499-D055-4494-BECF-CC0DD689BDE0}"/>
</file>

<file path=customXml/itemProps3.xml><?xml version="1.0" encoding="utf-8"?>
<ds:datastoreItem xmlns:ds="http://schemas.openxmlformats.org/officeDocument/2006/customXml" ds:itemID="{38E13864-8CDE-415A-B17C-C6E251676FC2}"/>
</file>

<file path=customXml/itemProps4.xml><?xml version="1.0" encoding="utf-8"?>
<ds:datastoreItem xmlns:ds="http://schemas.openxmlformats.org/officeDocument/2006/customXml" ds:itemID="{D4A39AD9-F0DF-4C49-B8DC-4830BAFEA464}"/>
</file>

<file path=docProps/app.xml><?xml version="1.0" encoding="utf-8"?>
<Properties xmlns="http://schemas.openxmlformats.org/officeDocument/2006/extended-properties" xmlns:vt="http://schemas.openxmlformats.org/officeDocument/2006/docPropsVTypes">
  <Template>IR POWERPOINT TEMPLATE</Template>
  <TotalTime>87</TotalTime>
  <Words>613</Words>
  <Application>Microsoft Office PowerPoint</Application>
  <PresentationFormat>On-screen Show (4:3)</PresentationFormat>
  <Paragraphs>115</Paragraphs>
  <Slides>28</Slides>
  <Notes>2</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IR POWERPOINT TEMPLATE</vt:lpstr>
      <vt:lpstr>Inflation Report November 2015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5: prospects for inflation</dc:title>
  <dc:subject>Prospects for inflation</dc:subject>
  <dc:creator>Bank of England</dc:creator>
  <cp:keywords/>
  <dc:description/>
  <cp:lastModifiedBy>Cottis, Michelle</cp:lastModifiedBy>
  <cp:revision>16</cp:revision>
  <cp:lastPrinted>2014-02-11T15:04:13Z</cp:lastPrinted>
  <dcterms:created xsi:type="dcterms:W3CDTF">2015-11-04T18:07:24Z</dcterms:created>
  <dcterms:modified xsi:type="dcterms:W3CDTF">2015-11-05T10:48:54Z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51;#Inflation Report|85ffdf28-8245-4936-b838-77bb3e9b17d0</vt:lpwstr>
  </property>
  <property fmtid="{D5CDD505-2E9C-101B-9397-08002B2CF9AE}" pid="4" name="TemplateUrl">
    <vt:lpwstr/>
  </property>
  <property fmtid="{D5CDD505-2E9C-101B-9397-08002B2CF9AE}" pid="5" name="Order">
    <vt:r8>591000</vt:r8>
  </property>
  <property fmtid="{D5CDD505-2E9C-101B-9397-08002B2CF9AE}" pid="6" name="xd_ProgID">
    <vt:lpwstr/>
  </property>
  <property fmtid="{D5CDD505-2E9C-101B-9397-08002B2CF9AE}" pid="7" name="ContentTypeId">
    <vt:lpwstr>0x010100EC4B7A2743FA39468C07943C26AE453C</vt:lpwstr>
  </property>
  <property fmtid="{D5CDD505-2E9C-101B-9397-08002B2CF9AE}" pid="8" name="_SourceUrl">
    <vt:lpwstr/>
  </property>
  <property fmtid="{D5CDD505-2E9C-101B-9397-08002B2CF9AE}" pid="9" name="_SharedFileIndex">
    <vt:lpwstr/>
  </property>
</Properties>
</file>