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8"/>
  </p:notesMasterIdLst>
  <p:handoutMasterIdLst>
    <p:handoutMasterId r:id="rId29"/>
  </p:handoutMasterIdLst>
  <p:sldIdLst>
    <p:sldId id="283" r:id="rId6"/>
    <p:sldId id="281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31" r:id="rId21"/>
    <p:sldId id="284" r:id="rId22"/>
    <p:sldId id="313" r:id="rId23"/>
    <p:sldId id="401" r:id="rId24"/>
    <p:sldId id="432" r:id="rId25"/>
    <p:sldId id="433" r:id="rId26"/>
    <p:sldId id="434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32" y="-462"/>
      </p:cViewPr>
      <p:guideLst>
        <p:guide orient="horz" pos="432"/>
        <p:guide orient="horz" pos="600"/>
        <p:guide orient="horz" pos="3652"/>
        <p:guide orient="horz" pos="864"/>
        <p:guide pos="460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426" y="-90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65278D-FE2D-4DE3-9962-E659367F6FFB}" type="datetimeFigureOut">
              <a:rPr lang="en-GB"/>
              <a:pPr>
                <a:defRPr/>
              </a:pPr>
              <a:t>04/11/2015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D52FCD0-ECDA-4F3A-A51A-B3185CDE2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1200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992FE38-4175-4DAC-A584-A93B9EC623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24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charset="0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0861210-D93B-4F91-B235-742F74A028CC}" type="slidenum">
              <a:rPr lang="en-US" sz="1200" smtClean="0">
                <a:latin typeface="Times" pitchFamily="-84" charset="0"/>
              </a:rPr>
              <a:pPr/>
              <a:t>1</a:t>
            </a:fld>
            <a:endParaRPr lang="en-US" sz="1200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10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11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12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13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14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15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16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CEA19A98-B629-465A-8C68-55A906668DE0}" type="slidenum">
              <a:rPr lang="en-US" sz="1200" smtClean="0">
                <a:latin typeface="Times" pitchFamily="-84" charset="0"/>
              </a:rPr>
              <a:pPr/>
              <a:t>18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CCAB60A-F1FC-4441-BC54-2888386558C3}" type="slidenum">
              <a:rPr lang="en-US" sz="1200" smtClean="0">
                <a:latin typeface="Times" pitchFamily="-84" charset="0"/>
              </a:rPr>
              <a:pPr/>
              <a:t>19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2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21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1CCAB60A-F1FC-4441-BC54-2888386558C3}" type="slidenum">
              <a:rPr lang="en-US" sz="1200" smtClean="0">
                <a:latin typeface="Times" pitchFamily="-84" charset="0"/>
              </a:rPr>
              <a:pPr/>
              <a:t>22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3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4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5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6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7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8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fld id="{0EF992F0-4A56-4BFA-A288-1EECFB9B04D9}" type="slidenum">
              <a:rPr lang="en-US" sz="1200" smtClean="0">
                <a:latin typeface="Times" pitchFamily="-84" charset="0"/>
              </a:rPr>
              <a:pPr/>
              <a:t>9</a:t>
            </a:fld>
            <a:endParaRPr lang="en-US" sz="1200" smtClean="0">
              <a:latin typeface="Times" pitchFamily="-8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smtClean="0">
              <a:latin typeface="Times" pitchFamily="-8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DD143-9280-4A8B-AA00-3BACF2B3F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61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6502-75AA-4D34-B258-3735FBF1FD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628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9921B-F31A-41E4-A84E-917B54F877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25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4F288-EC51-421B-8559-9630648C97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49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C6A16-206A-4A64-97CC-012909748E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83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335DA-541D-4EAE-93A5-881855D54D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044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ED2BA-8B49-4B8C-B94A-1B9163706B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11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5D03D-F80A-45B9-970D-22213A9C5E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926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2D87E-60B0-4345-9507-4C340CBC15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57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C05F0-23C9-4FE5-B256-B8500FE3BE4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32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EDF70-FF92-4C42-AE13-CFF435CD02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75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F3C3B424-E5BA-45C6-886B-540A388CEE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charset="0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MS PGothic" charset="0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charset="0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charset="0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charset="0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charset="0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charset="0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Inflation Report </a:t>
            </a:r>
            <a:b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</a:b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November 2015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141663"/>
            <a:ext cx="7772400" cy="719137"/>
          </a:xfrm>
        </p:spPr>
        <p:txBody>
          <a:bodyPr/>
          <a:lstStyle/>
          <a:p>
            <a:pPr algn="l" eaLnBrk="1" hangingPunct="1"/>
            <a:r>
              <a:rPr lang="en-US" sz="2400" dirty="0">
                <a:latin typeface="Arial" pitchFamily="34" charset="0"/>
                <a:ea typeface="MS PGothic" pitchFamily="34" charset="-128"/>
                <a:cs typeface="Arial" pitchFamily="34" charset="0"/>
              </a:rPr>
              <a:t>Global economic and </a:t>
            </a:r>
            <a:r>
              <a:rPr lang="en-US" sz="24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financial developments</a:t>
            </a:r>
            <a:endParaRPr lang="en-GB" sz="2400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1.9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Both supply and demand factors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have weighed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on oil prices over the past year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Asset price based decomposition of oil </a:t>
            </a:r>
            <a:r>
              <a:rPr lang="en-US" sz="2000" dirty="0" smtClean="0"/>
              <a:t>prices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9218" name="Picture 2" descr="Y:\Current publications\IR Nov 2015\Section 1\PNGs etc\Chart 1.9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305931"/>
            <a:ext cx="5398019" cy="490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6266674"/>
            <a:ext cx="8740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Sources: </a:t>
            </a:r>
            <a:r>
              <a:rPr lang="en-US" sz="800" dirty="0" smtClean="0"/>
              <a:t> Thomson </a:t>
            </a:r>
            <a:r>
              <a:rPr lang="en-US" sz="800" dirty="0"/>
              <a:t>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calculations.</a:t>
            </a:r>
          </a:p>
          <a:p>
            <a:pPr marL="216000" indent="-216000"/>
            <a:endParaRPr lang="en-US" sz="800" dirty="0" smtClean="0"/>
          </a:p>
          <a:p>
            <a:pPr marL="216000" indent="-216000"/>
            <a:r>
              <a:rPr lang="en-US" sz="800" dirty="0" smtClean="0"/>
              <a:t>(a)	Decomposition </a:t>
            </a:r>
            <a:r>
              <a:rPr lang="en-US" sz="800" dirty="0"/>
              <a:t>is constructed using partial least squares analysis of movements in </a:t>
            </a:r>
            <a:r>
              <a:rPr lang="en-US" sz="800" dirty="0" smtClean="0"/>
              <a:t>over </a:t>
            </a:r>
            <a:r>
              <a:rPr lang="en-GB" sz="800" dirty="0" smtClean="0"/>
              <a:t>200 </a:t>
            </a:r>
            <a:r>
              <a:rPr lang="en-GB" sz="800" dirty="0"/>
              <a:t>international asset prices.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Change </a:t>
            </a:r>
            <a:r>
              <a:rPr lang="en-US" sz="800" dirty="0"/>
              <a:t>in US dollar Brent crude oil prices since 19 June 2014.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1.10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UK-focused companies’ equity prices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have been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relatively resilient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Constituents of the FTSE All-Share by geographical </a:t>
            </a:r>
            <a:r>
              <a:rPr lang="en-US" sz="2000" dirty="0" smtClean="0"/>
              <a:t>focus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0242" name="Picture 2" descr="Y:\Current publications\IR Nov 2015\Section 1\PNGs etc\Chart 1.10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431982"/>
            <a:ext cx="5061295" cy="430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5775985"/>
            <a:ext cx="86540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Sources: </a:t>
            </a:r>
            <a:r>
              <a:rPr lang="en-US" sz="800" dirty="0" smtClean="0"/>
              <a:t> Thomson </a:t>
            </a:r>
            <a:r>
              <a:rPr lang="en-US" sz="800" dirty="0"/>
              <a:t>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Companies </a:t>
            </a:r>
            <a:r>
              <a:rPr lang="en-US" sz="800" dirty="0"/>
              <a:t>are </a:t>
            </a:r>
            <a:r>
              <a:rPr lang="en-US" sz="800" dirty="0" err="1"/>
              <a:t>categorised</a:t>
            </a:r>
            <a:r>
              <a:rPr lang="en-US" sz="800" dirty="0"/>
              <a:t> using annual financial accounts data on their geographic </a:t>
            </a:r>
            <a:r>
              <a:rPr lang="en-US" sz="800" dirty="0" smtClean="0"/>
              <a:t>revenue breakdown</a:t>
            </a:r>
            <a:r>
              <a:rPr lang="en-US" sz="800" dirty="0"/>
              <a:t>. </a:t>
            </a:r>
            <a:r>
              <a:rPr lang="en-US" sz="800" dirty="0" smtClean="0"/>
              <a:t> The </a:t>
            </a:r>
            <a:r>
              <a:rPr lang="en-US" sz="800" dirty="0"/>
              <a:t>share of market </a:t>
            </a:r>
            <a:r>
              <a:rPr lang="en-US" sz="800" dirty="0" err="1"/>
              <a:t>capitalisation</a:t>
            </a:r>
            <a:r>
              <a:rPr lang="en-US" sz="800" dirty="0"/>
              <a:t> of each category is shown in parentheses.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Companies </a:t>
            </a:r>
            <a:r>
              <a:rPr lang="en-US" sz="800" dirty="0"/>
              <a:t>that generate 40% or more of their revenues in the United States or Europe.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Companies </a:t>
            </a:r>
            <a:r>
              <a:rPr lang="en-US" sz="800" dirty="0"/>
              <a:t>that generate at least 70% of their revenues in the United Kingdom.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Companies </a:t>
            </a:r>
            <a:r>
              <a:rPr lang="en-US" sz="800" dirty="0"/>
              <a:t>that have not been assigned a primary geographic revenue source.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e)	Companies </a:t>
            </a:r>
            <a:r>
              <a:rPr lang="en-US" sz="800" dirty="0"/>
              <a:t>that generate 30% or more of their revenues in the Asia-Pacific region.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1.11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Corporate bond spreads have widened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International corporate bond </a:t>
            </a:r>
            <a:r>
              <a:rPr lang="en-US" sz="2000" dirty="0" smtClean="0"/>
              <a:t>spreads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1266" name="Picture 2" descr="Y:\Current publications\IR Nov 2015\Section 1\PNGs etc\Chart 1.11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00" y="1371600"/>
            <a:ext cx="5364491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6133978"/>
            <a:ext cx="87403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Source: </a:t>
            </a:r>
            <a:r>
              <a:rPr lang="en-US" sz="800" dirty="0" smtClean="0"/>
              <a:t> </a:t>
            </a:r>
            <a:r>
              <a:rPr lang="en-US" sz="800" dirty="0" err="1" smtClean="0"/>
              <a:t>BofA</a:t>
            </a:r>
            <a:r>
              <a:rPr lang="en-US" sz="800" dirty="0" smtClean="0"/>
              <a:t> </a:t>
            </a:r>
            <a:r>
              <a:rPr lang="en-US" sz="800" dirty="0"/>
              <a:t>Merrill Lynch Global Research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Spreads </a:t>
            </a:r>
            <a:r>
              <a:rPr lang="en-US" sz="800" dirty="0"/>
              <a:t>on government bond yields. </a:t>
            </a:r>
            <a:r>
              <a:rPr lang="en-US" sz="800" dirty="0" smtClean="0"/>
              <a:t> Investment-grade </a:t>
            </a:r>
            <a:r>
              <a:rPr lang="en-US" sz="800" dirty="0"/>
              <a:t>bond spreads are calculated using </a:t>
            </a:r>
            <a:r>
              <a:rPr lang="en-US" sz="800" dirty="0" smtClean="0"/>
              <a:t>an index </a:t>
            </a:r>
            <a:r>
              <a:rPr lang="en-US" sz="800" dirty="0"/>
              <a:t>of bonds with a rating of BBB3 or above. </a:t>
            </a:r>
            <a:r>
              <a:rPr lang="en-US" sz="800" dirty="0" smtClean="0"/>
              <a:t> High-yield </a:t>
            </a:r>
            <a:r>
              <a:rPr lang="en-US" sz="800" dirty="0"/>
              <a:t>corporate bond spreads </a:t>
            </a:r>
            <a:r>
              <a:rPr lang="en-US" sz="800" dirty="0" smtClean="0"/>
              <a:t>are calculated </a:t>
            </a:r>
            <a:r>
              <a:rPr lang="en-US" sz="800" dirty="0"/>
              <a:t>using aggregate indices of bonds rated lower than BBB3. </a:t>
            </a:r>
            <a:r>
              <a:rPr lang="en-US" sz="800" dirty="0" smtClean="0"/>
              <a:t> Due </a:t>
            </a:r>
            <a:r>
              <a:rPr lang="en-US" sz="800" dirty="0"/>
              <a:t>to monthly </a:t>
            </a:r>
            <a:r>
              <a:rPr lang="en-US" sz="800" dirty="0" smtClean="0"/>
              <a:t>index rebalancing</a:t>
            </a:r>
            <a:r>
              <a:rPr lang="en-US" sz="800" dirty="0"/>
              <a:t>, movements in spreads at the end of each month might reflect changes in </a:t>
            </a:r>
            <a:r>
              <a:rPr lang="en-US" sz="800" dirty="0" smtClean="0"/>
              <a:t>the population </a:t>
            </a:r>
            <a:r>
              <a:rPr lang="en-US" sz="800" dirty="0"/>
              <a:t>of securities within the indices.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1.12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Some bank funding spreads have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risen slightly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over the past three months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UK banks’ indicative long-term funding </a:t>
            </a:r>
            <a:r>
              <a:rPr lang="en-US" sz="2000" dirty="0" smtClean="0"/>
              <a:t>spreads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2290" name="Picture 2" descr="Y:\Current publications\IR Nov 2015\Section 1\PNGs etc\Chart 1.12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6" y="1388852"/>
            <a:ext cx="5112010" cy="434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5912357"/>
            <a:ext cx="89646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Bank of England, Bloomberg, </a:t>
            </a:r>
            <a:r>
              <a:rPr lang="en-US" sz="800" dirty="0" err="1"/>
              <a:t>Markit</a:t>
            </a:r>
            <a:r>
              <a:rPr lang="en-US" sz="800" dirty="0"/>
              <a:t> Group Limited and Bank calculations.</a:t>
            </a:r>
          </a:p>
          <a:p>
            <a:pPr marL="216000" indent="-216000"/>
            <a:endParaRPr lang="en-US" sz="800" dirty="0" smtClean="0"/>
          </a:p>
          <a:p>
            <a:pPr marL="216000" indent="-216000"/>
            <a:r>
              <a:rPr lang="en-US" sz="800" dirty="0" smtClean="0"/>
              <a:t>(a)	Constant-maturity </a:t>
            </a:r>
            <a:r>
              <a:rPr lang="en-US" sz="800" dirty="0" err="1"/>
              <a:t>unweighted</a:t>
            </a:r>
            <a:r>
              <a:rPr lang="en-US" sz="800" dirty="0"/>
              <a:t> average of secondary market spreads to mid-swaps for </a:t>
            </a:r>
            <a:r>
              <a:rPr lang="en-US" sz="800" dirty="0" smtClean="0"/>
              <a:t>the major </a:t>
            </a:r>
            <a:r>
              <a:rPr lang="en-US" sz="800" dirty="0"/>
              <a:t>UK lenders’ five-year euro senior unsecured bonds or a suitable proxy </a:t>
            </a:r>
            <a:r>
              <a:rPr lang="en-US" sz="800" dirty="0" smtClean="0"/>
              <a:t>when </a:t>
            </a:r>
            <a:r>
              <a:rPr lang="en-GB" sz="800" dirty="0" smtClean="0"/>
              <a:t>unavailable</a:t>
            </a:r>
            <a:r>
              <a:rPr lang="en-GB" sz="800" dirty="0"/>
              <a:t>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</a:t>
            </a:r>
            <a:r>
              <a:rPr lang="en-US" sz="800" dirty="0" err="1" smtClean="0"/>
              <a:t>Unweighted</a:t>
            </a:r>
            <a:r>
              <a:rPr lang="en-US" sz="800" dirty="0" smtClean="0"/>
              <a:t> </a:t>
            </a:r>
            <a:r>
              <a:rPr lang="en-US" sz="800" dirty="0"/>
              <a:t>average of spreads for two-year and three-year sterling fixed-rate retail </a:t>
            </a:r>
            <a:r>
              <a:rPr lang="en-US" sz="800" dirty="0" smtClean="0"/>
              <a:t>bonds over </a:t>
            </a:r>
            <a:r>
              <a:rPr lang="en-US" sz="800" dirty="0"/>
              <a:t>equivalent-maturity swaps. </a:t>
            </a:r>
            <a:r>
              <a:rPr lang="en-US" sz="800" dirty="0" smtClean="0"/>
              <a:t> Bond </a:t>
            </a:r>
            <a:r>
              <a:rPr lang="en-US" sz="800" dirty="0"/>
              <a:t>rates are end-month rates and swap rates </a:t>
            </a:r>
            <a:r>
              <a:rPr lang="en-US" sz="800" dirty="0" smtClean="0"/>
              <a:t>are monthly </a:t>
            </a:r>
            <a:r>
              <a:rPr lang="en-US" sz="800" dirty="0"/>
              <a:t>averages of daily rates. Bond rates data for October are flash estimates.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</a:t>
            </a:r>
            <a:r>
              <a:rPr lang="en-US" sz="800" dirty="0" err="1" smtClean="0"/>
              <a:t>Unweighted</a:t>
            </a:r>
            <a:r>
              <a:rPr lang="en-US" sz="800" dirty="0" smtClean="0"/>
              <a:t> </a:t>
            </a:r>
            <a:r>
              <a:rPr lang="en-US" sz="800" dirty="0"/>
              <a:t>average of the five-year senior CDS </a:t>
            </a:r>
            <a:r>
              <a:rPr lang="en-US" sz="800" dirty="0" err="1"/>
              <a:t>premia</a:t>
            </a:r>
            <a:r>
              <a:rPr lang="en-US" sz="800" dirty="0"/>
              <a:t> for the major UK lenders.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Constant-maturity </a:t>
            </a:r>
            <a:r>
              <a:rPr lang="en-US" sz="800" dirty="0" err="1"/>
              <a:t>unweighted</a:t>
            </a:r>
            <a:r>
              <a:rPr lang="en-US" sz="800" dirty="0"/>
              <a:t> average of secondary market spreads to swaps for the </a:t>
            </a:r>
            <a:r>
              <a:rPr lang="en-US" sz="800" dirty="0" smtClean="0"/>
              <a:t>major UK </a:t>
            </a:r>
            <a:r>
              <a:rPr lang="en-US" sz="800" dirty="0"/>
              <a:t>lenders’ five-year euro-denominated covered bonds or a suitable proxy.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1.13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Market prices imply lower interest rates in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three years’ time than they did in August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International forward interest </a:t>
            </a:r>
            <a:r>
              <a:rPr lang="en-US" sz="2000" dirty="0" smtClean="0"/>
              <a:t>rates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3314" name="Picture 2" descr="Y:\Current publications\IR Nov 2015\Section 1\PNGs etc\Chart 1.13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60" y="1602827"/>
            <a:ext cx="5438253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6" y="6246627"/>
            <a:ext cx="8714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457200"/>
            <a:r>
              <a:rPr lang="en-US" sz="800" dirty="0"/>
              <a:t>Sources: </a:t>
            </a:r>
            <a:r>
              <a:rPr lang="en-US" sz="800" dirty="0" smtClean="0"/>
              <a:t> Bank </a:t>
            </a:r>
            <a:r>
              <a:rPr lang="en-US" sz="800" dirty="0"/>
              <a:t>of England, Bloomberg, ECB and Federal Reserve</a:t>
            </a:r>
            <a:r>
              <a:rPr lang="en-US" sz="800" dirty="0" smtClean="0"/>
              <a:t>.</a:t>
            </a:r>
          </a:p>
          <a:p>
            <a:pPr marL="216000" indent="-457200"/>
            <a:endParaRPr lang="en-US" sz="800" dirty="0"/>
          </a:p>
          <a:p>
            <a:pPr marL="216000" indent="-457200"/>
            <a:r>
              <a:rPr lang="en-US" sz="800" dirty="0"/>
              <a:t>(</a:t>
            </a:r>
            <a:r>
              <a:rPr lang="en-US" sz="800" dirty="0" smtClean="0"/>
              <a:t>a)	The </a:t>
            </a:r>
            <a:r>
              <a:rPr lang="en-US" sz="800" dirty="0"/>
              <a:t>November 2015 and August 2015 curves are estimated using instantaneous </a:t>
            </a:r>
            <a:r>
              <a:rPr lang="en-US" sz="800" dirty="0" smtClean="0"/>
              <a:t>forward overnight </a:t>
            </a:r>
            <a:r>
              <a:rPr lang="en-US" sz="800" dirty="0"/>
              <a:t>index swap rates in the fifteen working days to 28 October and 29 </a:t>
            </a:r>
            <a:r>
              <a:rPr lang="en-US" sz="800" dirty="0" smtClean="0"/>
              <a:t>July respectively</a:t>
            </a:r>
            <a:r>
              <a:rPr lang="en-US" sz="800" dirty="0"/>
              <a:t>.</a:t>
            </a:r>
          </a:p>
          <a:p>
            <a:pPr marL="216000" indent="-457200"/>
            <a:r>
              <a:rPr lang="en-US" sz="800" dirty="0"/>
              <a:t>(</a:t>
            </a:r>
            <a:r>
              <a:rPr lang="en-US" sz="800" dirty="0" smtClean="0"/>
              <a:t>b)	Upper </a:t>
            </a:r>
            <a:r>
              <a:rPr lang="en-US" sz="800" dirty="0"/>
              <a:t>bound of the target range of 0% to 0.25%.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1.14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UK, US and euro-area long-term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interest rates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lower than in August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International ten-year government bond </a:t>
            </a:r>
            <a:r>
              <a:rPr lang="en-US" sz="2000" dirty="0" smtClean="0"/>
              <a:t>yields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4338" name="Picture 2" descr="Y:\Current publications\IR Nov 2015\Section 1\PNGs etc\Chart 1.14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179" y="1602827"/>
            <a:ext cx="5310846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623069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6000" indent="-216000"/>
            <a:r>
              <a:rPr lang="en-US" sz="800" dirty="0"/>
              <a:t>Sources: </a:t>
            </a:r>
            <a:r>
              <a:rPr lang="en-US" sz="800" dirty="0" smtClean="0"/>
              <a:t> Bloomberg </a:t>
            </a:r>
            <a:r>
              <a:rPr lang="en-US" sz="800" dirty="0"/>
              <a:t>and Bank calculations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Zero-coupon </a:t>
            </a:r>
            <a:r>
              <a:rPr lang="en-US" sz="800" dirty="0"/>
              <a:t>yields on ten-year benchmark government bonds.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An </a:t>
            </a:r>
            <a:r>
              <a:rPr lang="en-US" sz="800" dirty="0"/>
              <a:t>estimate based on French and German government bonds.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1.15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Euro ERI higher and dollar and sterling ERI</a:t>
            </a:r>
          </a:p>
          <a:p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lower than in August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Effective exchange </a:t>
            </a:r>
            <a:r>
              <a:rPr lang="en-US" sz="2000" dirty="0" smtClean="0"/>
              <a:t>rates</a:t>
            </a:r>
            <a:endParaRPr lang="en-US" sz="2000" baseline="30000" dirty="0" smtClean="0"/>
          </a:p>
        </p:txBody>
      </p:sp>
      <p:pic>
        <p:nvPicPr>
          <p:cNvPr id="15362" name="Picture 2" descr="Y:\Current publications\IR Nov 2015\Section 1\PNGs etc\Chart 1.15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612382"/>
            <a:ext cx="5438253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GB" sz="2400" b="1">
                <a:solidFill>
                  <a:srgbClr val="960000"/>
                </a:solidFill>
                <a:cs typeface="Arial" pitchFamily="34" charset="0"/>
              </a:rPr>
              <a:t>Tables</a:t>
            </a:r>
            <a:endParaRPr lang="en-GB" sz="240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79388" y="179388"/>
            <a:ext cx="68694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960000"/>
                </a:solidFill>
              </a:rPr>
              <a:t>Table 1.A  </a:t>
            </a:r>
            <a:r>
              <a:rPr lang="en-US" sz="2400" dirty="0"/>
              <a:t>Monitoring the MPC’s key </a:t>
            </a:r>
            <a:r>
              <a:rPr lang="en-US" sz="2400" dirty="0" err="1"/>
              <a:t>judgements</a:t>
            </a:r>
            <a:endParaRPr lang="en-US" sz="2400" baseline="30000" dirty="0">
              <a:solidFill>
                <a:srgbClr val="231F2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860425"/>
            <a:ext cx="646747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64833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60000"/>
                </a:solidFill>
              </a:rPr>
              <a:t>Table 1.B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Mixed pattern of GDP growth in Q2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GDP in selected countries and </a:t>
            </a:r>
            <a:r>
              <a:rPr lang="en-US" sz="2000" dirty="0" smtClean="0"/>
              <a:t>regions</a:t>
            </a:r>
            <a:r>
              <a:rPr lang="en-US" sz="2000" baseline="30000" dirty="0" smtClean="0"/>
              <a:t>(a</a:t>
            </a:r>
            <a:r>
              <a:rPr lang="en-US" sz="2000" baseline="30000" dirty="0"/>
              <a:t>)</a:t>
            </a:r>
            <a:endParaRPr lang="en-US" sz="2000" baseline="30000" dirty="0">
              <a:solidFill>
                <a:srgbClr val="231F2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0000" y="5883275"/>
            <a:ext cx="8670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IMF </a:t>
            </a:r>
            <a:r>
              <a:rPr lang="en-US" sz="800" i="1" dirty="0"/>
              <a:t>WEO</a:t>
            </a:r>
            <a:r>
              <a:rPr lang="en-US" sz="800" dirty="0"/>
              <a:t> October 2015, OECD, Thomson 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Real </a:t>
            </a:r>
            <a:r>
              <a:rPr lang="en-US" sz="800" dirty="0"/>
              <a:t>GDP measures. </a:t>
            </a:r>
            <a:r>
              <a:rPr lang="en-US" sz="800" dirty="0" smtClean="0"/>
              <a:t> Figures </a:t>
            </a:r>
            <a:r>
              <a:rPr lang="en-US" sz="800" dirty="0"/>
              <a:t>in parentheses are shares in UK goods and services exports in 2013 from </a:t>
            </a:r>
            <a:r>
              <a:rPr lang="en-US" sz="800" dirty="0" smtClean="0"/>
              <a:t>the 2014 </a:t>
            </a:r>
            <a:r>
              <a:rPr lang="en-US" sz="800" i="1" dirty="0"/>
              <a:t>Pink Book</a:t>
            </a:r>
            <a:r>
              <a:rPr lang="en-US" sz="800" dirty="0"/>
              <a:t>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Data </a:t>
            </a:r>
            <a:r>
              <a:rPr lang="en-US" sz="800" dirty="0"/>
              <a:t>are four-quarter growth</a:t>
            </a:r>
            <a:r>
              <a:rPr lang="en-US" sz="800" dirty="0" smtClean="0"/>
              <a:t>.  </a:t>
            </a:r>
            <a:r>
              <a:rPr lang="en-US" sz="800" dirty="0"/>
              <a:t>The earliest observation for China is 2000 Q1 and for India is 2012 Q2.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The </a:t>
            </a:r>
            <a:r>
              <a:rPr lang="en-US" sz="800" dirty="0"/>
              <a:t>earliest observation for Russia is 2003 Q1.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Constructed </a:t>
            </a:r>
            <a:r>
              <a:rPr lang="en-US" sz="800" dirty="0"/>
              <a:t>using data for real GDP growth rates of 146 countries weighted according to their shares </a:t>
            </a:r>
            <a:r>
              <a:rPr lang="en-US" sz="800" dirty="0" smtClean="0"/>
              <a:t>in UK </a:t>
            </a:r>
            <a:r>
              <a:rPr lang="en-US" sz="800" dirty="0"/>
              <a:t>exports. </a:t>
            </a:r>
            <a:r>
              <a:rPr lang="en-US" sz="800" dirty="0" smtClean="0"/>
              <a:t> For </a:t>
            </a:r>
            <a:r>
              <a:rPr lang="en-US" sz="800" dirty="0"/>
              <a:t>the vast majority of countries, the latest observation is 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2015 </a:t>
            </a:r>
            <a:r>
              <a:rPr lang="en-US" sz="800" dirty="0"/>
              <a:t>Q2</a:t>
            </a:r>
            <a:r>
              <a:rPr lang="en-US" sz="800" dirty="0" smtClean="0"/>
              <a:t>.  </a:t>
            </a:r>
            <a:r>
              <a:rPr lang="en-US" sz="800" dirty="0"/>
              <a:t>For those countries </a:t>
            </a:r>
            <a:r>
              <a:rPr lang="en-US" sz="800" dirty="0" smtClean="0"/>
              <a:t>where data </a:t>
            </a:r>
            <a:r>
              <a:rPr lang="en-US" sz="800" dirty="0"/>
              <a:t>for 2015 Q2 are not yet available, data are assumed to be consistent with projections in the IMF </a:t>
            </a:r>
            <a:r>
              <a:rPr lang="en-US" sz="800" i="1" dirty="0" smtClean="0"/>
              <a:t>WEO </a:t>
            </a:r>
            <a:r>
              <a:rPr lang="en-US" sz="800" dirty="0" smtClean="0"/>
              <a:t>October </a:t>
            </a:r>
            <a:r>
              <a:rPr lang="en-US" sz="800" dirty="0"/>
              <a:t>2015.</a:t>
            </a:r>
            <a:endParaRPr lang="en-GB" sz="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8" y="1196624"/>
            <a:ext cx="7252089" cy="375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1.1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Global equity prices are lower than in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the run-up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to the August </a:t>
            </a:r>
            <a:r>
              <a:rPr lang="en-US" sz="2400" i="1" dirty="0">
                <a:solidFill>
                  <a:srgbClr val="960000"/>
                </a:solidFill>
                <a:cs typeface="Arial" pitchFamily="34" charset="0"/>
              </a:rPr>
              <a:t>Report</a:t>
            </a:r>
            <a:endParaRPr lang="en-GB" sz="2400" i="1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GB" sz="2000" dirty="0"/>
              <a:t>International equity </a:t>
            </a:r>
            <a:r>
              <a:rPr lang="en-GB" sz="2000" dirty="0" smtClean="0"/>
              <a:t>prices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1026" name="Picture 2" descr="Y:\Current publications\IR Nov 2015\Section 1\PNGs etc\Chart 1.1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55" y="1597029"/>
            <a:ext cx="5807061" cy="465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9387" y="6334625"/>
            <a:ext cx="878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Sources: </a:t>
            </a:r>
            <a:r>
              <a:rPr lang="en-US" sz="800" dirty="0" smtClean="0"/>
              <a:t> Thomson </a:t>
            </a:r>
            <a:r>
              <a:rPr lang="en-US" sz="800" dirty="0"/>
              <a:t>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In </a:t>
            </a:r>
            <a:r>
              <a:rPr lang="en-US" sz="800" dirty="0"/>
              <a:t>local currency terms, except for MSCI Emerging Markets, which is in US dollar terms.</a:t>
            </a:r>
            <a:endParaRPr lang="en-GB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cs typeface="Arial" pitchFamily="34" charset="0"/>
              </a:rPr>
              <a:t>How would a slowdown in China affect the</a:t>
            </a:r>
          </a:p>
          <a:p>
            <a:pPr algn="ctr"/>
            <a:r>
              <a:rPr lang="en-US" sz="2400" b="1" dirty="0">
                <a:solidFill>
                  <a:srgbClr val="960000"/>
                </a:solidFill>
                <a:cs typeface="Arial" pitchFamily="34" charset="0"/>
              </a:rPr>
              <a:t>UK economy?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2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A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China’s trade links are significant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International trade </a:t>
            </a:r>
            <a:r>
              <a:rPr lang="en-US" sz="2000" dirty="0" smtClean="0"/>
              <a:t>flows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3" name="Picture 2" descr="Y:\Current publications\IR Nov 2015\Section 1\PNGs etc\Chart A China Box (Nov 2015) extra lin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07" y="1250334"/>
            <a:ext cx="6135637" cy="41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5882182"/>
            <a:ext cx="88217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IMF Direction of Trade Statistics, Thomson 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</a:t>
            </a:r>
            <a:r>
              <a:rPr lang="en-US" sz="800" dirty="0" smtClean="0"/>
              <a:t>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The </a:t>
            </a:r>
            <a:r>
              <a:rPr lang="en-US" sz="800" dirty="0"/>
              <a:t>size of the circle illustrates each country’s or region’s relative export share in global </a:t>
            </a:r>
            <a:r>
              <a:rPr lang="en-US" sz="800" dirty="0" smtClean="0"/>
              <a:t>goods trade</a:t>
            </a:r>
            <a:r>
              <a:rPr lang="en-US" sz="800" dirty="0"/>
              <a:t>. </a:t>
            </a:r>
            <a:r>
              <a:rPr lang="en-US" sz="800" dirty="0" smtClean="0"/>
              <a:t> The </a:t>
            </a:r>
            <a:r>
              <a:rPr lang="en-US" sz="800" dirty="0"/>
              <a:t>thickness of the line indicates the size of total goods trade between countries (</a:t>
            </a:r>
            <a:r>
              <a:rPr lang="en-US" sz="800" dirty="0" smtClean="0"/>
              <a:t>or regions</a:t>
            </a:r>
            <a:r>
              <a:rPr lang="en-US" sz="800" dirty="0"/>
              <a:t>). </a:t>
            </a:r>
            <a:r>
              <a:rPr lang="en-US" sz="800" dirty="0" smtClean="0"/>
              <a:t> Both </a:t>
            </a:r>
            <a:r>
              <a:rPr lang="en-US" sz="800" dirty="0"/>
              <a:t>the circles and the lines are based on nominal trade data, in US dollars, for 2014.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Non-Asian </a:t>
            </a:r>
            <a:r>
              <a:rPr lang="en-US" sz="800" dirty="0"/>
              <a:t>commodity exporters, including Argentina, Australia, Brazil, Canada, Chile, Norway</a:t>
            </a:r>
            <a:r>
              <a:rPr lang="en-US" sz="800" dirty="0" smtClean="0"/>
              <a:t>, Peru</a:t>
            </a:r>
            <a:r>
              <a:rPr lang="en-US" sz="800" dirty="0"/>
              <a:t>, Saudi Arabia and South Africa.</a:t>
            </a:r>
          </a:p>
          <a:p>
            <a:pPr marL="216000" indent="-216000"/>
            <a:r>
              <a:rPr lang="en-US" sz="800" dirty="0"/>
              <a:t>(c</a:t>
            </a:r>
            <a:r>
              <a:rPr lang="en-US" sz="800" dirty="0" smtClean="0"/>
              <a:t>)	Includes </a:t>
            </a:r>
            <a:r>
              <a:rPr lang="en-US" sz="800" dirty="0"/>
              <a:t>Austria, Belgium, Finland, France, Italy, the Netherlands, Spain, Sweden and Switzerland.</a:t>
            </a:r>
          </a:p>
          <a:p>
            <a:pPr marL="216000" indent="-216000"/>
            <a:r>
              <a:rPr lang="en-US" sz="800" dirty="0"/>
              <a:t>(d</a:t>
            </a:r>
            <a:r>
              <a:rPr lang="en-US" sz="800" dirty="0" smtClean="0"/>
              <a:t>)	Includes </a:t>
            </a:r>
            <a:r>
              <a:rPr lang="en-US" sz="800" dirty="0"/>
              <a:t>India, Indonesia, Japan, Korea, Malaysia, the Philippines, Singapore and Thailand.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91069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85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60000"/>
                </a:solidFill>
              </a:rPr>
              <a:t>Table 1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A slowing in China would weigh on the UK economy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Impact of a 3% fall in Chinese GDP on UK </a:t>
            </a:r>
            <a:r>
              <a:rPr lang="en-US" sz="2000" dirty="0" smtClean="0"/>
              <a:t>GDP</a:t>
            </a:r>
            <a:r>
              <a:rPr lang="en-US" sz="2000" baseline="30000" dirty="0" smtClean="0"/>
              <a:t>(a</a:t>
            </a:r>
            <a:r>
              <a:rPr lang="en-US" sz="2000" baseline="30000" dirty="0"/>
              <a:t>)</a:t>
            </a:r>
            <a:endParaRPr lang="en-US" sz="2000" baseline="30000" dirty="0">
              <a:solidFill>
                <a:srgbClr val="231F2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00" y="1154796"/>
            <a:ext cx="7304328" cy="2552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2900" y="6537052"/>
            <a:ext cx="780214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Shows </a:t>
            </a:r>
            <a:r>
              <a:rPr lang="en-US" sz="800" dirty="0"/>
              <a:t>the estimated impact on UK GDP of an unanticipated shock that leaves Chinese GDP 3% below </a:t>
            </a:r>
            <a:r>
              <a:rPr lang="en-US" sz="800" dirty="0" smtClean="0"/>
              <a:t>its long-run </a:t>
            </a:r>
            <a:r>
              <a:rPr lang="en-US" sz="800" dirty="0"/>
              <a:t>trend after five years.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349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1.2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Emerging-economy growth has slowed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by more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than expected in recent years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Outturns and IMF forecasts for calendar-year GDP growth </a:t>
            </a:r>
            <a:r>
              <a:rPr lang="en-US" sz="2000" dirty="0" smtClean="0"/>
              <a:t>in emerging </a:t>
            </a:r>
            <a:r>
              <a:rPr lang="en-US" sz="2000" dirty="0"/>
              <a:t>and advanced </a:t>
            </a:r>
            <a:r>
              <a:rPr lang="en-US" sz="2000" dirty="0" smtClean="0"/>
              <a:t>economies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2050" name="Picture 2" descr="Y:\Current publications\IR Nov 2015\Section 1\PNGs etc\Chart 1.2 (Nov 2015) 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6" y="1755235"/>
            <a:ext cx="4756160" cy="424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001" y="6160368"/>
            <a:ext cx="8765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</a:t>
            </a:r>
            <a:r>
              <a:rPr lang="en-US" sz="800" dirty="0" smtClean="0"/>
              <a:t>:  </a:t>
            </a:r>
            <a:r>
              <a:rPr lang="en-US" sz="800" dirty="0"/>
              <a:t>IMF </a:t>
            </a:r>
            <a:r>
              <a:rPr lang="en-US" sz="800" i="1" dirty="0"/>
              <a:t>World Economic Outlook </a:t>
            </a:r>
            <a:r>
              <a:rPr lang="en-US" sz="800" dirty="0"/>
              <a:t>(</a:t>
            </a:r>
            <a:r>
              <a:rPr lang="en-US" sz="800" i="1" dirty="0"/>
              <a:t>WEO</a:t>
            </a:r>
            <a:r>
              <a:rPr lang="en-US" sz="800" dirty="0" smtClean="0"/>
              <a:t>).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Shows </a:t>
            </a:r>
            <a:r>
              <a:rPr lang="en-US" sz="800" dirty="0"/>
              <a:t>growth outturns and projections for advanced economies and emerging market </a:t>
            </a:r>
            <a:r>
              <a:rPr lang="en-US" sz="800" dirty="0" smtClean="0"/>
              <a:t>and developing </a:t>
            </a:r>
            <a:r>
              <a:rPr lang="en-US" sz="800" dirty="0"/>
              <a:t>economies, as grouped by the IMF. </a:t>
            </a:r>
            <a:r>
              <a:rPr lang="en-US" sz="800" dirty="0" smtClean="0"/>
              <a:t> Each </a:t>
            </a:r>
            <a:r>
              <a:rPr lang="en-US" sz="800" dirty="0"/>
              <a:t>line shows how forecasts for a </a:t>
            </a:r>
            <a:r>
              <a:rPr lang="en-US" sz="800" dirty="0" smtClean="0"/>
              <a:t>particular calendar </a:t>
            </a:r>
            <a:r>
              <a:rPr lang="en-US" sz="800" dirty="0"/>
              <a:t>year have evolved over time. </a:t>
            </a:r>
            <a:r>
              <a:rPr lang="en-US" sz="800" dirty="0" smtClean="0"/>
              <a:t> The </a:t>
            </a:r>
            <a:r>
              <a:rPr lang="en-US" sz="800" dirty="0"/>
              <a:t>diamond shows the eventual outturn, </a:t>
            </a:r>
            <a:r>
              <a:rPr lang="en-US" sz="800" dirty="0" smtClean="0"/>
              <a:t>as published </a:t>
            </a:r>
            <a:r>
              <a:rPr lang="en-US" sz="800" dirty="0"/>
              <a:t>in the October 2015 </a:t>
            </a:r>
            <a:r>
              <a:rPr lang="en-US" sz="800" i="1" dirty="0"/>
              <a:t>WEO</a:t>
            </a:r>
            <a:r>
              <a:rPr lang="en-US" sz="800" dirty="0"/>
              <a:t>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1.3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Slowing GDP growth in China has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been associated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with slowing industrial activity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Chinese activity </a:t>
            </a:r>
            <a:r>
              <a:rPr lang="en-US" sz="2000" dirty="0" smtClean="0"/>
              <a:t>indicators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2" name="Picture 2" descr="Y:\Current publications\IR Nov 2015\Section 1\PNGs etc\Chart 1.3 (Nov 2015) was 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378544"/>
            <a:ext cx="3844501" cy="42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0000" y="5768152"/>
            <a:ext cx="8722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CEIC, Chinese National Bureau of Statistics, Thomson Reuters </a:t>
            </a:r>
            <a:r>
              <a:rPr lang="en-US" sz="800" dirty="0" err="1"/>
              <a:t>Datastream</a:t>
            </a:r>
            <a:r>
              <a:rPr lang="en-US" sz="800" dirty="0"/>
              <a:t> and </a:t>
            </a:r>
            <a:r>
              <a:rPr lang="en-US" sz="800" dirty="0" smtClean="0"/>
              <a:t>Bank </a:t>
            </a:r>
            <a:r>
              <a:rPr lang="en-GB" sz="800" dirty="0" smtClean="0"/>
              <a:t>calculations</a:t>
            </a:r>
            <a:r>
              <a:rPr lang="en-GB" sz="800" dirty="0"/>
              <a:t>.</a:t>
            </a:r>
          </a:p>
          <a:p>
            <a:pPr marL="216000" indent="-216000"/>
            <a:endParaRPr lang="en-US" sz="800" dirty="0" smtClean="0"/>
          </a:p>
          <a:p>
            <a:pPr marL="216000" indent="-216000"/>
            <a:r>
              <a:rPr lang="en-US" sz="800" dirty="0" smtClean="0"/>
              <a:t>(a)	Annual </a:t>
            </a:r>
            <a:r>
              <a:rPr lang="en-US" sz="800" dirty="0"/>
              <a:t>growth in activity indicators has been scaled so that they have the same mean </a:t>
            </a:r>
            <a:r>
              <a:rPr lang="en-US" sz="800" dirty="0" smtClean="0"/>
              <a:t>and variance </a:t>
            </a:r>
            <a:r>
              <a:rPr lang="en-US" sz="800" dirty="0"/>
              <a:t>as annual GDP growth over the period 1998 Q2 to 2015 Q3, except for </a:t>
            </a:r>
            <a:r>
              <a:rPr lang="en-US" sz="800" dirty="0" smtClean="0"/>
              <a:t>car production</a:t>
            </a:r>
            <a:r>
              <a:rPr lang="en-US" sz="800" dirty="0"/>
              <a:t>, which is scaled to the period 2001 Q1 to 2015 Q3, and the PMI, which is </a:t>
            </a:r>
            <a:r>
              <a:rPr lang="en-US" sz="800" dirty="0" smtClean="0"/>
              <a:t>scaled to </a:t>
            </a:r>
            <a:r>
              <a:rPr lang="en-US" sz="800" dirty="0"/>
              <a:t>the period 2007 Q1 to 2015 Q3.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Deflated </a:t>
            </a:r>
            <a:r>
              <a:rPr lang="en-US" sz="800" dirty="0"/>
              <a:t>using the consumer price index.</a:t>
            </a:r>
          </a:p>
          <a:p>
            <a:pPr marL="216000" indent="-216000"/>
            <a:r>
              <a:rPr lang="en-US" sz="800" dirty="0"/>
              <a:t>(c</a:t>
            </a:r>
            <a:r>
              <a:rPr lang="en-US" sz="800" dirty="0" smtClean="0"/>
              <a:t>)	Data </a:t>
            </a:r>
            <a:r>
              <a:rPr lang="en-US" sz="800" dirty="0"/>
              <a:t>are for fixed asset investment.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National </a:t>
            </a:r>
            <a:r>
              <a:rPr lang="en-US" sz="800" dirty="0"/>
              <a:t>Bureau of Statistics headline PMI data</a:t>
            </a:r>
            <a:r>
              <a:rPr lang="en-US" sz="800" dirty="0" smtClean="0"/>
              <a:t>.  </a:t>
            </a:r>
            <a:r>
              <a:rPr lang="en-US" sz="800" dirty="0"/>
              <a:t>Manufacturing and </a:t>
            </a:r>
            <a:r>
              <a:rPr lang="en-US" sz="800" dirty="0" smtClean="0"/>
              <a:t>non-manufacturing indices </a:t>
            </a:r>
            <a:r>
              <a:rPr lang="en-US" sz="800" dirty="0"/>
              <a:t>are weighted together using weights in gross value added</a:t>
            </a:r>
            <a:r>
              <a:rPr lang="en-US" sz="800" dirty="0" smtClean="0"/>
              <a:t>.  </a:t>
            </a:r>
            <a:r>
              <a:rPr lang="en-US" sz="800" dirty="0"/>
              <a:t>The diamond shows </a:t>
            </a:r>
            <a:r>
              <a:rPr lang="en-US" sz="800" dirty="0" smtClean="0"/>
              <a:t>the </a:t>
            </a:r>
            <a:r>
              <a:rPr lang="en-GB" sz="800" dirty="0" smtClean="0"/>
              <a:t>average </a:t>
            </a:r>
            <a:r>
              <a:rPr lang="en-GB" sz="800" dirty="0"/>
              <a:t>for 2007.</a:t>
            </a:r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1.4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The </a:t>
            </a:r>
            <a:r>
              <a:rPr lang="en-US" sz="2400" dirty="0" err="1">
                <a:solidFill>
                  <a:srgbClr val="960000"/>
                </a:solidFill>
                <a:cs typeface="Arial" pitchFamily="34" charset="0"/>
              </a:rPr>
              <a:t>renminbi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 depreciated against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the US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dollar in early August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 err="1"/>
              <a:t>Renminbi</a:t>
            </a:r>
            <a:r>
              <a:rPr lang="en-US" sz="2000" dirty="0"/>
              <a:t>-US dollar exchange </a:t>
            </a:r>
            <a:r>
              <a:rPr lang="en-US" sz="2000" dirty="0" smtClean="0"/>
              <a:t>rate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4098" name="Picture 2" descr="Y:\Current publications\IR Nov 2015\Section 1\PNGs etc\Chart 1.4 (Nov 2015) was 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604843"/>
            <a:ext cx="5451664" cy="466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1.5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PMIs in Russia and Brazil remained weak in Q3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Composite PMIs in selected </a:t>
            </a:r>
            <a:r>
              <a:rPr lang="en-US" sz="2000" dirty="0" smtClean="0"/>
              <a:t>countries</a:t>
            </a:r>
            <a:r>
              <a:rPr lang="en-US" sz="2000" baseline="30000" dirty="0" smtClean="0"/>
              <a:t>(a)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5122" name="Picture 2" descr="Y:\Current publications\IR Nov 2015\Section 1\PNGs etc\Chart 1.5 (Nov 2015) was 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151246"/>
            <a:ext cx="5431547" cy="442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000" y="5887487"/>
            <a:ext cx="84625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Sources: </a:t>
            </a:r>
            <a:r>
              <a:rPr lang="en-US" sz="800" dirty="0" smtClean="0"/>
              <a:t> Chinese </a:t>
            </a:r>
            <a:r>
              <a:rPr lang="en-US" sz="800" dirty="0"/>
              <a:t>National Bureau of Statistics, </a:t>
            </a:r>
            <a:r>
              <a:rPr lang="en-US" sz="800" dirty="0" err="1"/>
              <a:t>Markit</a:t>
            </a:r>
            <a:r>
              <a:rPr lang="en-US" sz="800" dirty="0"/>
              <a:t> Economics and Thomson </a:t>
            </a:r>
            <a:r>
              <a:rPr lang="en-US" sz="800" dirty="0" smtClean="0"/>
              <a:t>Reuters </a:t>
            </a:r>
            <a:r>
              <a:rPr lang="en-GB" sz="800" dirty="0" err="1" smtClean="0"/>
              <a:t>Datastream</a:t>
            </a:r>
            <a:r>
              <a:rPr lang="en-GB" sz="800" dirty="0"/>
              <a:t>.</a:t>
            </a:r>
          </a:p>
          <a:p>
            <a:pPr marL="216000" indent="-216000"/>
            <a:endParaRPr lang="en-US" sz="800" dirty="0" smtClean="0"/>
          </a:p>
          <a:p>
            <a:pPr marL="216000" indent="-216000"/>
            <a:r>
              <a:rPr lang="en-US" sz="800" dirty="0" smtClean="0"/>
              <a:t>(a)	Shows </a:t>
            </a:r>
            <a:r>
              <a:rPr lang="en-US" sz="800" dirty="0"/>
              <a:t>composite output indices unless otherwise stated. </a:t>
            </a:r>
            <a:r>
              <a:rPr lang="en-US" sz="800" dirty="0" smtClean="0"/>
              <a:t> A </a:t>
            </a:r>
            <a:r>
              <a:rPr lang="en-US" sz="800" dirty="0"/>
              <a:t>reading of above 50 </a:t>
            </a:r>
            <a:r>
              <a:rPr lang="en-US" sz="800" dirty="0" smtClean="0"/>
              <a:t>indicates increasing </a:t>
            </a:r>
            <a:r>
              <a:rPr lang="en-US" sz="800" dirty="0"/>
              <a:t>output and a reading below 50 indicates decreasing output. </a:t>
            </a:r>
            <a:r>
              <a:rPr lang="en-US" sz="800" dirty="0" smtClean="0"/>
              <a:t> Data </a:t>
            </a:r>
            <a:r>
              <a:rPr lang="en-US" sz="800" dirty="0"/>
              <a:t>are </a:t>
            </a:r>
            <a:r>
              <a:rPr lang="en-US" sz="800" dirty="0" smtClean="0"/>
              <a:t>to </a:t>
            </a:r>
            <a:r>
              <a:rPr lang="en-GB" sz="800" dirty="0" smtClean="0"/>
              <a:t>September </a:t>
            </a:r>
            <a:r>
              <a:rPr lang="en-GB" sz="800" dirty="0"/>
              <a:t>2015.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Manufacturing </a:t>
            </a:r>
            <a:r>
              <a:rPr lang="en-US" sz="800" dirty="0"/>
              <a:t>and non-manufacturing indices are weighted together using shares </a:t>
            </a:r>
            <a:r>
              <a:rPr lang="en-US" sz="800" dirty="0" smtClean="0"/>
              <a:t>in </a:t>
            </a:r>
            <a:r>
              <a:rPr lang="en-GB" sz="800" dirty="0" smtClean="0"/>
              <a:t>nominal </a:t>
            </a:r>
            <a:r>
              <a:rPr lang="en-GB" sz="800" dirty="0"/>
              <a:t>value added.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c)	Non-manufacturing </a:t>
            </a:r>
            <a:r>
              <a:rPr lang="en-US" sz="800" dirty="0"/>
              <a:t>indices are non seasonally adjusted.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d)	Shows </a:t>
            </a:r>
            <a:r>
              <a:rPr lang="en-US" sz="800" dirty="0"/>
              <a:t>the National Bureau of Statistics headline index.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1.6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US unemployment rate close to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pre-crisis rates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; euro-area rate remains elevated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Euro-area and US unemployment </a:t>
            </a:r>
            <a:r>
              <a:rPr lang="en-US" sz="2000" dirty="0" smtClean="0"/>
              <a:t>rates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6146" name="Picture 2" descr="Y:\Current publications\IR Nov 2015\Section 1\PNGs etc\Chart 1.6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602819"/>
            <a:ext cx="5384608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6607092"/>
            <a:ext cx="2648482" cy="18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Eurostat and US Bureau of Labor Statistics.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1.7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Equity price implied volatility picked up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in August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before falling back</a:t>
            </a:r>
            <a:endParaRPr lang="en-GB" sz="2400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Implied volatilities for equity prices and interest rates in </a:t>
            </a:r>
            <a:r>
              <a:rPr lang="en-US" sz="2000" dirty="0" smtClean="0"/>
              <a:t>the United States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7170" name="Picture 2" descr="Y:\Current publications\IR Nov 2015\Section 1\PNGs etc\Chart 1.7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93" y="1387169"/>
            <a:ext cx="5344374" cy="464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0000" y="6232557"/>
            <a:ext cx="8561653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/>
              <a:t>Source: </a:t>
            </a:r>
            <a:r>
              <a:rPr lang="en-US" sz="800" dirty="0" smtClean="0"/>
              <a:t>  Bloomberg.</a:t>
            </a:r>
          </a:p>
          <a:p>
            <a:pPr marL="216000" indent="-216000"/>
            <a:endParaRPr lang="en-US" sz="800" dirty="0"/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a)	VIX </a:t>
            </a:r>
            <a:r>
              <a:rPr lang="en-US" sz="800" dirty="0"/>
              <a:t>measure of 30-day implied volatility of the S&amp;P 500 equity index.</a:t>
            </a:r>
          </a:p>
          <a:p>
            <a:pPr marL="216000" indent="-216000"/>
            <a:r>
              <a:rPr lang="en-US" sz="800" dirty="0"/>
              <a:t>(</a:t>
            </a:r>
            <a:r>
              <a:rPr lang="en-US" sz="800" dirty="0" smtClean="0"/>
              <a:t>b)	Merrill </a:t>
            </a:r>
            <a:r>
              <a:rPr lang="en-US" sz="800" dirty="0"/>
              <a:t>Option Volatility Estimate (MOVE) index, a yield curve weighted index of </a:t>
            </a:r>
            <a:r>
              <a:rPr lang="en-US" sz="800" dirty="0" smtClean="0"/>
              <a:t>the </a:t>
            </a:r>
            <a:r>
              <a:rPr lang="en-US" sz="800" dirty="0" err="1" smtClean="0"/>
              <a:t>normalised</a:t>
            </a:r>
            <a:r>
              <a:rPr lang="en-US" sz="800" dirty="0" smtClean="0"/>
              <a:t> </a:t>
            </a:r>
            <a:r>
              <a:rPr lang="en-US" sz="800" dirty="0"/>
              <a:t>implied volatility on one-month Treasury options.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55517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1.8 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Commodity prices are lower than in </a:t>
            </a:r>
            <a:r>
              <a:rPr lang="en-US" sz="2400" dirty="0" smtClean="0">
                <a:solidFill>
                  <a:srgbClr val="960000"/>
                </a:solidFill>
                <a:cs typeface="Arial" pitchFamily="34" charset="0"/>
              </a:rPr>
              <a:t>the run-up </a:t>
            </a:r>
            <a:r>
              <a:rPr lang="en-US" sz="2400" dirty="0">
                <a:solidFill>
                  <a:srgbClr val="960000"/>
                </a:solidFill>
                <a:cs typeface="Arial" pitchFamily="34" charset="0"/>
              </a:rPr>
              <a:t>to the August </a:t>
            </a:r>
            <a:r>
              <a:rPr lang="en-US" sz="2400" i="1" dirty="0">
                <a:solidFill>
                  <a:srgbClr val="960000"/>
                </a:solidFill>
                <a:cs typeface="Arial" pitchFamily="34" charset="0"/>
              </a:rPr>
              <a:t>Report</a:t>
            </a:r>
            <a:endParaRPr lang="en-GB" sz="2400" i="1" dirty="0" smtClean="0">
              <a:solidFill>
                <a:srgbClr val="960000"/>
              </a:solidFill>
              <a:cs typeface="Arial" pitchFamily="34" charset="0"/>
            </a:endParaRPr>
          </a:p>
          <a:p>
            <a:r>
              <a:rPr lang="en-US" sz="2000" dirty="0"/>
              <a:t>US dollar oil and commodity </a:t>
            </a:r>
            <a:r>
              <a:rPr lang="en-US" sz="2000" dirty="0" smtClean="0"/>
              <a:t>prices</a:t>
            </a:r>
            <a:endParaRPr lang="en-US" sz="2000" baseline="30000" dirty="0">
              <a:solidFill>
                <a:srgbClr val="960000"/>
              </a:solidFill>
            </a:endParaRPr>
          </a:p>
        </p:txBody>
      </p:sp>
      <p:pic>
        <p:nvPicPr>
          <p:cNvPr id="8194" name="Picture 2" descr="Y:\Current publications\IR Nov 2015\Section 1\PNGs etc\Chart 1.8 (Nov 2015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371600"/>
            <a:ext cx="5451664" cy="465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387" y="61226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6000" indent="-457200"/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Bloomberg, S&amp;P indices, Thomson Reuters </a:t>
            </a:r>
            <a:r>
              <a:rPr lang="en-US" sz="800" dirty="0" err="1"/>
              <a:t>Datastream</a:t>
            </a:r>
            <a:r>
              <a:rPr lang="en-US" sz="800" dirty="0"/>
              <a:t> and Bank calculations.</a:t>
            </a:r>
          </a:p>
          <a:p>
            <a:pPr marL="216000" indent="-457200"/>
            <a:endParaRPr lang="en-US" sz="800" dirty="0" smtClean="0"/>
          </a:p>
          <a:p>
            <a:pPr marL="216000" indent="-457200"/>
            <a:r>
              <a:rPr lang="en-US" sz="800" dirty="0" smtClean="0"/>
              <a:t>(a)	Calculated </a:t>
            </a:r>
            <a:r>
              <a:rPr lang="en-US" sz="800" dirty="0"/>
              <a:t>using S&amp;P GSCI US dollar commodity price indices.</a:t>
            </a:r>
          </a:p>
          <a:p>
            <a:pPr marL="216000" indent="-457200"/>
            <a:r>
              <a:rPr lang="en-US" sz="800" dirty="0"/>
              <a:t>(</a:t>
            </a:r>
            <a:r>
              <a:rPr lang="en-US" sz="800" dirty="0" smtClean="0"/>
              <a:t>b)	Total </a:t>
            </a:r>
            <a:r>
              <a:rPr lang="en-US" sz="800" dirty="0"/>
              <a:t>agricultural and livestock S&amp;P GSCI commodity index.</a:t>
            </a:r>
          </a:p>
          <a:p>
            <a:pPr marL="216000" indent="-457200"/>
            <a:r>
              <a:rPr lang="en-US" sz="800" dirty="0"/>
              <a:t>(</a:t>
            </a:r>
            <a:r>
              <a:rPr lang="en-US" sz="800" dirty="0" smtClean="0"/>
              <a:t>c)	US </a:t>
            </a:r>
            <a:r>
              <a:rPr lang="en-US" sz="800" dirty="0"/>
              <a:t>dollar Brent forward prices for delivery in 10–25 days’ time.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3203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2015-11-05T00:00:00+00:00</PublishDate>
    <ContentReviewDate xmlns="http://schemas.microsoft.com/sharepoint/v3">1900-01-01T00:00:00+00:00</ContentReview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2015-11-05T12:05:00+00:00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7C85E6-B3E2-42FB-A6D8-C48752782BAF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FED123AA-0772-49E9-B940-CDC0CCFFCF1C}"/>
</file>

<file path=customXml/itemProps4.xml><?xml version="1.0" encoding="utf-8"?>
<ds:datastoreItem xmlns:ds="http://schemas.openxmlformats.org/officeDocument/2006/customXml" ds:itemID="{C85C158E-B14F-4702-8CEC-4B74FD4C9F45}"/>
</file>

<file path=docProps/app.xml><?xml version="1.0" encoding="utf-8"?>
<Properties xmlns="http://schemas.openxmlformats.org/officeDocument/2006/extended-properties" xmlns:vt="http://schemas.openxmlformats.org/officeDocument/2006/docPropsVTypes">
  <TotalTime>4256</TotalTime>
  <Words>612</Words>
  <Application>Microsoft Office PowerPoint</Application>
  <PresentationFormat>On-screen Show (4:3)</PresentationFormat>
  <Paragraphs>133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Blank</vt:lpstr>
      <vt:lpstr>Inflation Report  November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global economic and financial developments</dc:title>
  <dc:subject>Global economic and financial developments</dc:subject>
  <dc:creator>Bank of England</dc:creator>
  <cp:lastModifiedBy>Hicks, Andrew</cp:lastModifiedBy>
  <cp:revision>773</cp:revision>
  <cp:lastPrinted>2015-02-11T10:24:09Z</cp:lastPrinted>
  <dcterms:created xsi:type="dcterms:W3CDTF">2012-02-14T09:54:25Z</dcterms:created>
  <dcterms:modified xsi:type="dcterms:W3CDTF">2015-11-04T20:12:29Z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ReviewalDate">
    <vt:lpwstr/>
  </property>
  <property fmtid="{D5CDD505-2E9C-101B-9397-08002B2CF9AE}" pid="10" name="PublicationReviewalChoice">
    <vt:lpwstr/>
  </property>
  <property fmtid="{D5CDD505-2E9C-101B-9397-08002B2CF9AE}" pid="11" name="_SharedFileIndex">
    <vt:lpwstr/>
  </property>
  <property fmtid="{D5CDD505-2E9C-101B-9397-08002B2CF9AE}" pid="12" name="_AdHocReviewCycleID">
    <vt:i4>-1202497238</vt:i4>
  </property>
  <property fmtid="{D5CDD505-2E9C-101B-9397-08002B2CF9AE}" pid="13" name="_NewReviewCycle">
    <vt:lpwstr/>
  </property>
  <property fmtid="{D5CDD505-2E9C-101B-9397-08002B2CF9AE}" pid="14" name="_EmailSubject">
    <vt:lpwstr>Update to August IR section 1 PowerPoint file</vt:lpwstr>
  </property>
  <property fmtid="{D5CDD505-2E9C-101B-9397-08002B2CF9AE}" pid="15" name="_AuthorEmail">
    <vt:lpwstr>Paulet.Sadler@bankofengland.gsi.gov.uk</vt:lpwstr>
  </property>
  <property fmtid="{D5CDD505-2E9C-101B-9397-08002B2CF9AE}" pid="16" name="_AuthorEmailDisplayName">
    <vt:lpwstr>Sadler, Paulet</vt:lpwstr>
  </property>
</Properties>
</file>