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30"/>
  </p:notesMasterIdLst>
  <p:sldIdLst>
    <p:sldId id="363" r:id="rId6"/>
    <p:sldId id="339" r:id="rId7"/>
    <p:sldId id="316" r:id="rId8"/>
    <p:sldId id="329" r:id="rId9"/>
    <p:sldId id="346" r:id="rId10"/>
    <p:sldId id="342" r:id="rId11"/>
    <p:sldId id="354" r:id="rId12"/>
    <p:sldId id="341" r:id="rId13"/>
    <p:sldId id="319" r:id="rId14"/>
    <p:sldId id="340" r:id="rId15"/>
    <p:sldId id="347" r:id="rId16"/>
    <p:sldId id="320" r:id="rId17"/>
    <p:sldId id="343" r:id="rId18"/>
    <p:sldId id="318" r:id="rId19"/>
    <p:sldId id="344" r:id="rId20"/>
    <p:sldId id="322" r:id="rId21"/>
    <p:sldId id="324" r:id="rId22"/>
    <p:sldId id="325" r:id="rId23"/>
    <p:sldId id="330" r:id="rId24"/>
    <p:sldId id="331" r:id="rId25"/>
    <p:sldId id="345" r:id="rId26"/>
    <p:sldId id="326" r:id="rId27"/>
    <p:sldId id="327" r:id="rId28"/>
    <p:sldId id="332" r:id="rId2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56" y="-31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August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Prospects for inflation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0073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5.E  </a:t>
            </a:r>
            <a:r>
              <a:rPr lang="en-GB" dirty="0"/>
              <a:t>MPC key judgements</a:t>
            </a:r>
            <a:r>
              <a:rPr lang="en-GB" baseline="30000" dirty="0"/>
              <a:t>(a)(b)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943475" y="843059"/>
            <a:ext cx="3840163" cy="5772152"/>
          </a:xfrm>
        </p:spPr>
        <p:txBody>
          <a:bodyPr/>
          <a:lstStyle/>
          <a:p>
            <a:pPr marL="0" indent="0"/>
            <a:r>
              <a:rPr lang="en-GB" dirty="0" smtClean="0"/>
              <a:t>Sources:  </a:t>
            </a:r>
            <a:r>
              <a:rPr lang="en-GB" dirty="0"/>
              <a:t>Bank of England, BDRC Continental </a:t>
            </a:r>
            <a:r>
              <a:rPr lang="en-GB" i="1" dirty="0"/>
              <a:t>SME Finance Monitor</a:t>
            </a:r>
            <a:r>
              <a:rPr lang="en-GB" dirty="0"/>
              <a:t>, Bloomberg, </a:t>
            </a:r>
            <a:r>
              <a:rPr lang="en-GB" dirty="0" err="1"/>
              <a:t>BofA</a:t>
            </a:r>
            <a:r>
              <a:rPr lang="en-GB" dirty="0"/>
              <a:t> Merrill Lynch </a:t>
            </a:r>
            <a:r>
              <a:rPr lang="en-GB" dirty="0" smtClean="0"/>
              <a:t>Global Research </a:t>
            </a:r>
            <a:r>
              <a:rPr lang="en-GB" dirty="0"/>
              <a:t>(used with permission), British Household Panel Survey, Department for Business, Energy </a:t>
            </a:r>
            <a:r>
              <a:rPr lang="en-GB" dirty="0" smtClean="0"/>
              <a:t>and Industrial </a:t>
            </a:r>
            <a:r>
              <a:rPr lang="en-GB" dirty="0"/>
              <a:t>Strategy, Eurostat, IMF </a:t>
            </a:r>
            <a:r>
              <a:rPr lang="en-GB" i="1" dirty="0"/>
              <a:t>World Economic Outlook </a:t>
            </a:r>
            <a:r>
              <a:rPr lang="en-GB" dirty="0"/>
              <a:t>(</a:t>
            </a:r>
            <a:r>
              <a:rPr lang="en-GB" i="1" dirty="0"/>
              <a:t>WEO</a:t>
            </a:r>
            <a:r>
              <a:rPr lang="en-GB" dirty="0"/>
              <a:t>), ONS, US Bureau of Economic Analysis and</a:t>
            </a:r>
          </a:p>
          <a:p>
            <a:pPr marL="0" indent="0"/>
            <a:r>
              <a:rPr lang="en-GB" dirty="0"/>
              <a:t>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MPC’s projections for GDP growth, CPI inflation and unemployment (as presented in the fan charts</a:t>
            </a:r>
            <a:r>
              <a:rPr lang="en-US" dirty="0" smtClean="0"/>
              <a:t>) are </a:t>
            </a:r>
            <a:r>
              <a:rPr lang="en-US" dirty="0"/>
              <a:t>underpinned by four key </a:t>
            </a:r>
            <a:r>
              <a:rPr lang="en-US" dirty="0" err="1"/>
              <a:t>judgements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mapping from the key </a:t>
            </a:r>
            <a:r>
              <a:rPr lang="en-US" dirty="0" err="1"/>
              <a:t>judgements</a:t>
            </a:r>
            <a:r>
              <a:rPr lang="en-US" dirty="0"/>
              <a:t> to individual variables </a:t>
            </a:r>
            <a:r>
              <a:rPr lang="en-US" dirty="0" smtClean="0"/>
              <a:t>is not </a:t>
            </a:r>
            <a:r>
              <a:rPr lang="en-US" dirty="0"/>
              <a:t>precise, but the profiles in the table should be viewed as broadly consistent with the MPC’s </a:t>
            </a:r>
            <a:r>
              <a:rPr lang="en-US" dirty="0" smtClean="0"/>
              <a:t>key </a:t>
            </a:r>
            <a:r>
              <a:rPr lang="en-US" dirty="0" err="1" smtClean="0"/>
              <a:t>judgements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Figures </a:t>
            </a:r>
            <a:r>
              <a:rPr lang="en-US" dirty="0"/>
              <a:t>show calendar-year growth rates unless otherwise stated. </a:t>
            </a:r>
            <a:r>
              <a:rPr lang="en-US" dirty="0" smtClean="0"/>
              <a:t> Figures </a:t>
            </a:r>
            <a:r>
              <a:rPr lang="en-US" dirty="0"/>
              <a:t>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May 2016 </a:t>
            </a:r>
            <a:r>
              <a:rPr lang="en-US" i="1" dirty="0"/>
              <a:t>Inflation Report</a:t>
            </a:r>
            <a:r>
              <a:rPr lang="en-US" dirty="0"/>
              <a:t>. </a:t>
            </a:r>
            <a:r>
              <a:rPr lang="en-US" dirty="0" smtClean="0"/>
              <a:t> Calculations </a:t>
            </a:r>
            <a:r>
              <a:rPr lang="en-US" dirty="0"/>
              <a:t>for back data based on ONS </a:t>
            </a:r>
            <a:r>
              <a:rPr lang="en-US" dirty="0" smtClean="0"/>
              <a:t>data are </a:t>
            </a:r>
            <a:r>
              <a:rPr lang="en-US" dirty="0"/>
              <a:t>shown using ONS series identifiers.</a:t>
            </a:r>
          </a:p>
          <a:p>
            <a:r>
              <a:rPr lang="en-US" dirty="0"/>
              <a:t>(</a:t>
            </a:r>
            <a:r>
              <a:rPr lang="en-US" dirty="0" smtClean="0"/>
              <a:t>c)	Level </a:t>
            </a:r>
            <a:r>
              <a:rPr lang="en-US" dirty="0"/>
              <a:t>in Q4. </a:t>
            </a:r>
            <a:r>
              <a:rPr lang="en-US" dirty="0" smtClean="0"/>
              <a:t> Percentage </a:t>
            </a:r>
            <a:r>
              <a:rPr lang="en-US" dirty="0"/>
              <a:t>point spread over reference rates. </a:t>
            </a:r>
            <a:r>
              <a:rPr lang="en-US" dirty="0" smtClean="0"/>
              <a:t> Based </a:t>
            </a:r>
            <a:r>
              <a:rPr lang="en-US" dirty="0"/>
              <a:t>on a weighted average of household </a:t>
            </a:r>
            <a:r>
              <a:rPr lang="en-US" dirty="0" smtClean="0"/>
              <a:t>and corporate </a:t>
            </a:r>
            <a:r>
              <a:rPr lang="en-US" dirty="0"/>
              <a:t>loan and deposit spreads over appropriate risk-free rates. </a:t>
            </a:r>
            <a:r>
              <a:rPr lang="en-US" dirty="0" smtClean="0"/>
              <a:t> Indexed </a:t>
            </a:r>
            <a:r>
              <a:rPr lang="en-US" dirty="0"/>
              <a:t>to equal zero in 2007 Q3.</a:t>
            </a:r>
          </a:p>
          <a:p>
            <a:r>
              <a:rPr lang="en-US" dirty="0"/>
              <a:t>(</a:t>
            </a:r>
            <a:r>
              <a:rPr lang="en-US" dirty="0" smtClean="0"/>
              <a:t>d)	Based </a:t>
            </a:r>
            <a:r>
              <a:rPr lang="en-US" dirty="0"/>
              <a:t>on the weighted average of spreads for households and large companies over 2003 and </a:t>
            </a:r>
            <a:r>
              <a:rPr lang="en-US" dirty="0" smtClean="0"/>
              <a:t>2004 relative </a:t>
            </a:r>
            <a:r>
              <a:rPr lang="en-US" dirty="0"/>
              <a:t>to the level in 2007 Q3. </a:t>
            </a:r>
            <a:r>
              <a:rPr lang="en-US" dirty="0" smtClean="0"/>
              <a:t> Data </a:t>
            </a:r>
            <a:r>
              <a:rPr lang="en-US" dirty="0"/>
              <a:t>used to construct the SME spread are not available for that period</a:t>
            </a:r>
            <a:r>
              <a:rPr lang="en-US" dirty="0" smtClean="0"/>
              <a:t>.  The </a:t>
            </a:r>
            <a:r>
              <a:rPr lang="en-US" dirty="0"/>
              <a:t>period is chosen as broadly representative of one where spreads were neither unusually tight </a:t>
            </a:r>
            <a:r>
              <a:rPr lang="en-US" dirty="0" smtClean="0"/>
              <a:t>nor unusually </a:t>
            </a:r>
            <a:r>
              <a:rPr lang="en-US" dirty="0"/>
              <a:t>loose.</a:t>
            </a:r>
          </a:p>
          <a:p>
            <a:r>
              <a:rPr lang="en-US" dirty="0"/>
              <a:t>(</a:t>
            </a:r>
            <a:r>
              <a:rPr lang="en-US" dirty="0" smtClean="0"/>
              <a:t>e)	Calendar-year </a:t>
            </a:r>
            <a:r>
              <a:rPr lang="en-US" dirty="0"/>
              <a:t>average. </a:t>
            </a:r>
            <a:r>
              <a:rPr lang="en-US" dirty="0" smtClean="0"/>
              <a:t> Percentage </a:t>
            </a:r>
            <a:r>
              <a:rPr lang="en-US" dirty="0"/>
              <a:t>of total available household resources. 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As </a:t>
            </a:r>
            <a:r>
              <a:rPr lang="en-US" dirty="0"/>
              <a:t>shown in </a:t>
            </a:r>
            <a:r>
              <a:rPr lang="en-US" b="1" dirty="0"/>
              <a:t>Chart 5.5</a:t>
            </a:r>
            <a:r>
              <a:rPr lang="en-US" dirty="0"/>
              <a:t>, </a:t>
            </a:r>
            <a:r>
              <a:rPr lang="en-US" dirty="0" smtClean="0"/>
              <a:t>the starting </a:t>
            </a:r>
            <a:r>
              <a:rPr lang="en-US" dirty="0"/>
              <a:t>point for the saving ratio is higher than at the time of the May </a:t>
            </a:r>
            <a:r>
              <a:rPr lang="en-US" i="1" dirty="0"/>
              <a:t>Report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f)	Calendar-year </a:t>
            </a:r>
            <a:r>
              <a:rPr lang="en-US" dirty="0"/>
              <a:t>average. </a:t>
            </a:r>
            <a:r>
              <a:rPr lang="en-US" dirty="0" smtClean="0"/>
              <a:t> Chained-volume </a:t>
            </a:r>
            <a:r>
              <a:rPr lang="en-US" dirty="0"/>
              <a:t>business investment as a percentage of GDP.</a:t>
            </a:r>
          </a:p>
          <a:p>
            <a:r>
              <a:rPr lang="en-US" dirty="0"/>
              <a:t>(</a:t>
            </a:r>
            <a:r>
              <a:rPr lang="en-US" dirty="0" smtClean="0"/>
              <a:t>g)	GDP </a:t>
            </a:r>
            <a:r>
              <a:rPr lang="en-US" dirty="0"/>
              <a:t>per hour worked. </a:t>
            </a:r>
            <a:r>
              <a:rPr lang="en-US" dirty="0" smtClean="0"/>
              <a:t> GDP </a:t>
            </a:r>
            <a:r>
              <a:rPr lang="en-US" dirty="0"/>
              <a:t>at market prices is based on the mode of the MPC’s </a:t>
            </a:r>
            <a:r>
              <a:rPr lang="en-US" dirty="0" err="1"/>
              <a:t>backcast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h)	Level </a:t>
            </a:r>
            <a:r>
              <a:rPr lang="en-US" dirty="0"/>
              <a:t>in Q4. </a:t>
            </a:r>
            <a:r>
              <a:rPr lang="en-US" dirty="0" smtClean="0"/>
              <a:t> Percentage </a:t>
            </a:r>
            <a:r>
              <a:rPr lang="en-US" dirty="0"/>
              <a:t>of the 16+ population.</a:t>
            </a:r>
          </a:p>
          <a:p>
            <a:r>
              <a:rPr lang="en-US" dirty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	Level </a:t>
            </a:r>
            <a:r>
              <a:rPr lang="en-US" dirty="0"/>
              <a:t>in Q4. </a:t>
            </a:r>
            <a:r>
              <a:rPr lang="en-US" dirty="0" smtClean="0"/>
              <a:t> Average </a:t>
            </a:r>
            <a:r>
              <a:rPr lang="en-US" dirty="0"/>
              <a:t>weekly hours worked, in main job and second job.</a:t>
            </a:r>
          </a:p>
          <a:p>
            <a:r>
              <a:rPr lang="en-US" dirty="0"/>
              <a:t>(</a:t>
            </a:r>
            <a:r>
              <a:rPr lang="en-US" dirty="0" smtClean="0"/>
              <a:t>j)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180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UK exports.</a:t>
            </a:r>
          </a:p>
          <a:p>
            <a:r>
              <a:rPr lang="en-US" dirty="0"/>
              <a:t>(</a:t>
            </a:r>
            <a:r>
              <a:rPr lang="en-US" dirty="0" smtClean="0"/>
              <a:t>k)	Chained-volume </a:t>
            </a:r>
            <a:r>
              <a:rPr lang="en-US" dirty="0"/>
              <a:t>measure. </a:t>
            </a:r>
            <a:r>
              <a:rPr lang="en-US" dirty="0" smtClean="0"/>
              <a:t> Constructed </a:t>
            </a:r>
            <a:r>
              <a:rPr lang="en-US" dirty="0"/>
              <a:t>using real GDP growth rates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181 </a:t>
            </a:r>
            <a:r>
              <a:rPr lang="en-US" dirty="0"/>
              <a:t>countries weighted </a:t>
            </a:r>
            <a:r>
              <a:rPr lang="en-US" dirty="0" smtClean="0"/>
              <a:t>according to </a:t>
            </a:r>
            <a:r>
              <a:rPr lang="en-US" dirty="0"/>
              <a:t>their shares in world GDP using the IMF’s purchasing power parity (PPP) weights.</a:t>
            </a:r>
          </a:p>
          <a:p>
            <a:r>
              <a:rPr lang="en-US" dirty="0"/>
              <a:t>(</a:t>
            </a:r>
            <a:r>
              <a:rPr lang="en-US" dirty="0" smtClean="0"/>
              <a:t>l)	Chained-volume </a:t>
            </a:r>
            <a:r>
              <a:rPr lang="en-US" dirty="0"/>
              <a:t>measure.</a:t>
            </a:r>
          </a:p>
          <a:p>
            <a:r>
              <a:rPr lang="en-US" dirty="0"/>
              <a:t>(</a:t>
            </a:r>
            <a:r>
              <a:rPr lang="en-US" dirty="0" smtClean="0"/>
              <a:t>m)	Chained-volume </a:t>
            </a:r>
            <a:r>
              <a:rPr lang="en-US" dirty="0"/>
              <a:t>measure.</a:t>
            </a:r>
          </a:p>
          <a:p>
            <a:r>
              <a:rPr lang="en-US" dirty="0"/>
              <a:t>(</a:t>
            </a:r>
            <a:r>
              <a:rPr lang="en-US" dirty="0" smtClean="0"/>
              <a:t>n)	Average </a:t>
            </a:r>
            <a:r>
              <a:rPr lang="en-US" dirty="0"/>
              <a:t>level in Q4</a:t>
            </a:r>
            <a:r>
              <a:rPr lang="en-US" dirty="0" smtClean="0"/>
              <a:t>.  </a:t>
            </a:r>
            <a:r>
              <a:rPr lang="en-US" dirty="0"/>
              <a:t>Dollars per barrel. </a:t>
            </a:r>
            <a:r>
              <a:rPr lang="en-US" dirty="0" smtClean="0"/>
              <a:t> Projection </a:t>
            </a:r>
            <a:r>
              <a:rPr lang="en-US" dirty="0"/>
              <a:t>based on monthly Brent futures prices.</a:t>
            </a:r>
          </a:p>
          <a:p>
            <a:r>
              <a:rPr lang="en-US" dirty="0"/>
              <a:t>(</a:t>
            </a:r>
            <a:r>
              <a:rPr lang="en-US" dirty="0" smtClean="0"/>
              <a:t>o)	Four-quarter </a:t>
            </a:r>
            <a:r>
              <a:rPr lang="en-US" dirty="0"/>
              <a:t>inflation rate in Q4.</a:t>
            </a:r>
          </a:p>
          <a:p>
            <a:r>
              <a:rPr lang="en-US" dirty="0"/>
              <a:t>(</a:t>
            </a:r>
            <a:r>
              <a:rPr lang="en-US" dirty="0" smtClean="0"/>
              <a:t>p)	Four-quarter </a:t>
            </a:r>
            <a:r>
              <a:rPr lang="en-US" dirty="0"/>
              <a:t>growth in unit </a:t>
            </a:r>
            <a:r>
              <a:rPr lang="en-US" dirty="0" err="1"/>
              <a:t>labour</a:t>
            </a:r>
            <a:r>
              <a:rPr lang="en-US" dirty="0"/>
              <a:t> costs in Q4</a:t>
            </a:r>
            <a:r>
              <a:rPr lang="en-US" dirty="0" smtClean="0"/>
              <a:t>.  </a:t>
            </a:r>
            <a:r>
              <a:rPr lang="en-US" dirty="0"/>
              <a:t>Whole-economy total </a:t>
            </a:r>
            <a:r>
              <a:rPr lang="en-US" dirty="0" err="1"/>
              <a:t>labour</a:t>
            </a:r>
            <a:r>
              <a:rPr lang="en-US" dirty="0"/>
              <a:t> costs divided by GDP </a:t>
            </a:r>
            <a:r>
              <a:rPr lang="en-US" dirty="0" smtClean="0"/>
              <a:t>at market </a:t>
            </a:r>
            <a:r>
              <a:rPr lang="en-US" dirty="0"/>
              <a:t>prices, based on the mode of the MPC's GDP </a:t>
            </a:r>
            <a:r>
              <a:rPr lang="en-US" dirty="0" err="1"/>
              <a:t>backcast</a:t>
            </a:r>
            <a:r>
              <a:rPr lang="en-US" dirty="0"/>
              <a:t>. </a:t>
            </a:r>
            <a:r>
              <a:rPr lang="en-US" dirty="0" smtClean="0"/>
              <a:t> Total </a:t>
            </a:r>
            <a:r>
              <a:rPr lang="en-US" dirty="0" err="1"/>
              <a:t>labour</a:t>
            </a:r>
            <a:r>
              <a:rPr lang="en-US" dirty="0"/>
              <a:t> costs comprise </a:t>
            </a:r>
            <a:r>
              <a:rPr lang="en-US" dirty="0" smtClean="0"/>
              <a:t>compensation of </a:t>
            </a:r>
            <a:r>
              <a:rPr lang="en-US" dirty="0"/>
              <a:t>employees and the </a:t>
            </a:r>
            <a:r>
              <a:rPr lang="en-US" dirty="0" err="1"/>
              <a:t>labour</a:t>
            </a:r>
            <a:r>
              <a:rPr lang="en-US" dirty="0"/>
              <a:t> share multiplied by mixed income.</a:t>
            </a:r>
            <a:endParaRPr lang="en-GB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819150"/>
            <a:ext cx="3915691" cy="584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074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5.6  </a:t>
            </a:r>
            <a:r>
              <a:rPr lang="en-GB" dirty="0"/>
              <a:t>Euro-area </a:t>
            </a:r>
            <a:r>
              <a:rPr lang="en-GB" dirty="0" smtClean="0"/>
              <a:t>GDP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94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Eurostat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Calendar-year </a:t>
            </a:r>
            <a:r>
              <a:rPr lang="en-US" dirty="0"/>
              <a:t>growth rates</a:t>
            </a:r>
            <a:r>
              <a:rPr lang="en-US" dirty="0" smtClean="0"/>
              <a:t>.  </a:t>
            </a:r>
            <a:r>
              <a:rPr lang="en-US" dirty="0"/>
              <a:t>Chained-volume measure.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807411"/>
            <a:ext cx="5384608" cy="512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5.7  </a:t>
            </a:r>
            <a:r>
              <a:rPr lang="en-GB" dirty="0"/>
              <a:t>Import price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94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Projections </a:t>
            </a:r>
            <a:r>
              <a:rPr lang="en-US" dirty="0"/>
              <a:t>are four-quarter inflation rate in Q4. </a:t>
            </a:r>
            <a:r>
              <a:rPr lang="en-US" dirty="0" smtClean="0"/>
              <a:t> Excludes </a:t>
            </a:r>
            <a:r>
              <a:rPr lang="en-US" dirty="0"/>
              <a:t>the impact of MTIC fraud.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860" y="1010103"/>
            <a:ext cx="5458369" cy="504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2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5.F  </a:t>
            </a:r>
            <a:r>
              <a:rPr lang="en-US" dirty="0"/>
              <a:t>Calendar-year GDP growth rates of the modal, median</a:t>
            </a:r>
          </a:p>
          <a:p>
            <a:pPr lvl="2"/>
            <a:r>
              <a:rPr lang="en-US" dirty="0"/>
              <a:t>and mean </a:t>
            </a:r>
            <a:r>
              <a:rPr lang="en-US" dirty="0" smtClean="0"/>
              <a:t>paths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US" dirty="0" smtClean="0"/>
              <a:t>The </a:t>
            </a:r>
            <a:r>
              <a:rPr lang="en-US" dirty="0"/>
              <a:t>table shows the projections for calendar-year growth of real GDP consistent with the modal, </a:t>
            </a:r>
            <a:r>
              <a:rPr lang="en-US" dirty="0" smtClean="0"/>
              <a:t>median and </a:t>
            </a:r>
            <a:r>
              <a:rPr lang="en-US" dirty="0"/>
              <a:t>mean projections for four-quarter growth of real GDP implied by the fan chart. </a:t>
            </a:r>
            <a:r>
              <a:rPr lang="en-US" dirty="0" smtClean="0"/>
              <a:t> Where </a:t>
            </a:r>
            <a:r>
              <a:rPr lang="en-US" dirty="0"/>
              <a:t>growth </a:t>
            </a:r>
            <a:r>
              <a:rPr lang="en-US" dirty="0" smtClean="0"/>
              <a:t>rates depend </a:t>
            </a:r>
            <a:r>
              <a:rPr lang="en-US" dirty="0"/>
              <a:t>in part on the MPC’s </a:t>
            </a:r>
            <a:r>
              <a:rPr lang="en-US" dirty="0" err="1"/>
              <a:t>backcast</a:t>
            </a:r>
            <a:r>
              <a:rPr lang="en-US" dirty="0"/>
              <a:t>, revisions to quarterly growth are assumed to be independent of </a:t>
            </a:r>
            <a:r>
              <a:rPr lang="en-US" dirty="0" smtClean="0"/>
              <a:t>the revisions </a:t>
            </a:r>
            <a:r>
              <a:rPr lang="en-US" dirty="0"/>
              <a:t>to previous quarters</a:t>
            </a:r>
            <a:r>
              <a:rPr lang="en-US" dirty="0" smtClean="0"/>
              <a:t>.  </a:t>
            </a:r>
            <a:r>
              <a:rPr lang="en-US" dirty="0"/>
              <a:t>The figures in parentheses show the corresponding projections in </a:t>
            </a:r>
            <a:r>
              <a:rPr lang="en-US" dirty="0" smtClean="0"/>
              <a:t>the May </a:t>
            </a:r>
            <a:r>
              <a:rPr lang="en-US" dirty="0"/>
              <a:t>2016 </a:t>
            </a:r>
            <a:r>
              <a:rPr lang="en-US" i="1" dirty="0"/>
              <a:t>Inflation Report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August projections have been conditioned on the assumption that the </a:t>
            </a:r>
            <a:r>
              <a:rPr lang="en-US" dirty="0" smtClean="0"/>
              <a:t>stock of </a:t>
            </a:r>
            <a:r>
              <a:rPr lang="en-US" dirty="0"/>
              <a:t>purchased gilts financed by the issuance of central bank reserves reaches £435 billion and remains </a:t>
            </a:r>
            <a:r>
              <a:rPr lang="en-US" dirty="0" smtClean="0"/>
              <a:t>there throughout </a:t>
            </a:r>
            <a:r>
              <a:rPr lang="en-US" dirty="0"/>
              <a:t>the forecast period</a:t>
            </a:r>
            <a:r>
              <a:rPr lang="en-US" dirty="0" smtClean="0"/>
              <a:t>;  </a:t>
            </a:r>
            <a:r>
              <a:rPr lang="en-US" dirty="0"/>
              <a:t>that the stock of purchased corporate bonds financed by the issuance </a:t>
            </a:r>
            <a:r>
              <a:rPr lang="en-US" dirty="0" smtClean="0"/>
              <a:t>of central </a:t>
            </a:r>
            <a:r>
              <a:rPr lang="en-US" dirty="0"/>
              <a:t>bank reserves reaches £10 billion and remains there throughout the forecast period</a:t>
            </a:r>
            <a:r>
              <a:rPr lang="en-US" dirty="0" smtClean="0"/>
              <a:t>;  </a:t>
            </a:r>
            <a:r>
              <a:rPr lang="en-US" dirty="0"/>
              <a:t>and on </a:t>
            </a:r>
            <a:r>
              <a:rPr lang="en-US" dirty="0" smtClean="0"/>
              <a:t>the announced </a:t>
            </a:r>
            <a:r>
              <a:rPr lang="en-US" dirty="0"/>
              <a:t>Term Funding Scheme (TFS) financed by the issuance of central bank reserves</a:t>
            </a:r>
            <a:r>
              <a:rPr lang="en-US" dirty="0" smtClean="0"/>
              <a:t>.  </a:t>
            </a:r>
            <a:r>
              <a:rPr lang="en-US" dirty="0"/>
              <a:t>The </a:t>
            </a:r>
            <a:r>
              <a:rPr lang="en-US" dirty="0" smtClean="0"/>
              <a:t>May projections </a:t>
            </a:r>
            <a:r>
              <a:rPr lang="en-US" dirty="0"/>
              <a:t>have been conditioned on market interest rates, and the assumption that the stock of </a:t>
            </a:r>
            <a:r>
              <a:rPr lang="en-US" dirty="0" smtClean="0"/>
              <a:t>purchased gilts </a:t>
            </a:r>
            <a:r>
              <a:rPr lang="en-US" dirty="0"/>
              <a:t>financed by the issuance of central bank reserves remains at £375 billion throughout the </a:t>
            </a:r>
            <a:r>
              <a:rPr lang="en-US" dirty="0" smtClean="0"/>
              <a:t>forecast period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anticipated revisions to recent estimates of quarterly GDP growth have implications for </a:t>
            </a:r>
            <a:r>
              <a:rPr lang="en-US" dirty="0" smtClean="0"/>
              <a:t>calendar-year growth </a:t>
            </a:r>
            <a:r>
              <a:rPr lang="en-US" dirty="0"/>
              <a:t>in 2016. </a:t>
            </a:r>
            <a:r>
              <a:rPr lang="en-US" dirty="0" smtClean="0"/>
              <a:t> Without </a:t>
            </a:r>
            <a:r>
              <a:rPr lang="en-US" dirty="0"/>
              <a:t>the anticipated revisions to past GDP growth, the modal path of the </a:t>
            </a:r>
            <a:r>
              <a:rPr lang="en-US" dirty="0" smtClean="0"/>
              <a:t>Committee’s August </a:t>
            </a:r>
            <a:r>
              <a:rPr lang="en-US" dirty="0"/>
              <a:t>projections would imply calendar-year growth of 1.8% in 2016 rather than 2.0%.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" y="1371600"/>
            <a:ext cx="7204559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4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5.8  </a:t>
            </a:r>
            <a:r>
              <a:rPr lang="en-US" dirty="0"/>
              <a:t>Projected probabilities of GDP growth </a:t>
            </a:r>
            <a:r>
              <a:rPr lang="en-US" dirty="0" smtClean="0"/>
              <a:t>in 2018 </a:t>
            </a:r>
            <a:r>
              <a:rPr lang="en-US" dirty="0"/>
              <a:t>Q3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central 90% of the distribution</a:t>
            </a:r>
            <a:r>
              <a:rPr lang="en-US" dirty="0" smtClean="0"/>
              <a:t>)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r>
              <a:rPr lang="en-GB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</a:t>
            </a:r>
            <a:r>
              <a:rPr lang="en-US" b="1" dirty="0" smtClean="0"/>
              <a:t>Chart </a:t>
            </a:r>
            <a:r>
              <a:rPr lang="en-US" b="1" dirty="0"/>
              <a:t>5.8 </a:t>
            </a:r>
            <a:r>
              <a:rPr lang="en-US" dirty="0"/>
              <a:t>represents the cross-section of the GDP growth fan chart in 2018 Q3 for the </a:t>
            </a:r>
            <a:r>
              <a:rPr lang="en-US" dirty="0" smtClean="0"/>
              <a:t>market interest </a:t>
            </a:r>
            <a:r>
              <a:rPr lang="en-US" dirty="0"/>
              <a:t>rate projection</a:t>
            </a:r>
            <a:r>
              <a:rPr lang="en-US" dirty="0" smtClean="0"/>
              <a:t>.  </a:t>
            </a:r>
            <a:r>
              <a:rPr lang="en-US" dirty="0"/>
              <a:t>It has been conditioned on the assumption that the stock of </a:t>
            </a:r>
            <a:r>
              <a:rPr lang="en-US" dirty="0" smtClean="0"/>
              <a:t>purchased gilts </a:t>
            </a:r>
            <a:r>
              <a:rPr lang="en-US" dirty="0"/>
              <a:t>financed by the issuance of central bank reserves reaches £435 billion and remains </a:t>
            </a:r>
            <a:r>
              <a:rPr lang="en-US" dirty="0" smtClean="0"/>
              <a:t>there throughout </a:t>
            </a:r>
            <a:r>
              <a:rPr lang="en-US" dirty="0"/>
              <a:t>the forecast period; </a:t>
            </a:r>
            <a:r>
              <a:rPr lang="en-US" dirty="0" smtClean="0"/>
              <a:t> that </a:t>
            </a:r>
            <a:r>
              <a:rPr lang="en-US" dirty="0"/>
              <a:t>the stock of purchased corporate bonds financed by </a:t>
            </a:r>
            <a:r>
              <a:rPr lang="en-US" dirty="0" smtClean="0"/>
              <a:t>the issuance </a:t>
            </a:r>
            <a:r>
              <a:rPr lang="en-US" dirty="0"/>
              <a:t>of central bank reserves reaches £10 billion and remains there throughout the </a:t>
            </a:r>
            <a:r>
              <a:rPr lang="en-US" dirty="0" smtClean="0"/>
              <a:t>forecast period;  </a:t>
            </a:r>
            <a:r>
              <a:rPr lang="en-US" dirty="0"/>
              <a:t>and on the announced Term Funding Scheme (TFS) financed by the issuance of </a:t>
            </a:r>
            <a:r>
              <a:rPr lang="en-US" dirty="0" smtClean="0"/>
              <a:t>central bank </a:t>
            </a:r>
            <a:r>
              <a:rPr lang="en-US" dirty="0"/>
              <a:t>reserves. </a:t>
            </a:r>
            <a:r>
              <a:rPr lang="en-US" dirty="0" smtClean="0"/>
              <a:t> The </a:t>
            </a:r>
            <a:r>
              <a:rPr lang="en-US" dirty="0" err="1"/>
              <a:t>coloured</a:t>
            </a:r>
            <a:r>
              <a:rPr lang="en-US" dirty="0"/>
              <a:t> bands in </a:t>
            </a:r>
            <a:r>
              <a:rPr lang="en-US" b="1" dirty="0"/>
              <a:t>Chart 5.8 </a:t>
            </a:r>
            <a:r>
              <a:rPr lang="en-US" dirty="0"/>
              <a:t>have a similar interpretation to those on the </a:t>
            </a:r>
            <a:r>
              <a:rPr lang="en-US" dirty="0" smtClean="0"/>
              <a:t>fan charts.  </a:t>
            </a:r>
            <a:r>
              <a:rPr lang="en-US" dirty="0"/>
              <a:t>Like the fan charts, they portray the central 90% of the probability distribution</a:t>
            </a:r>
            <a:r>
              <a:rPr lang="en-US" dirty="0" smtClean="0"/>
              <a:t>.  </a:t>
            </a:r>
            <a:r>
              <a:rPr lang="en-US" dirty="0"/>
              <a:t>The </a:t>
            </a:r>
            <a:r>
              <a:rPr lang="en-US" dirty="0" smtClean="0"/>
              <a:t>grey outline </a:t>
            </a:r>
            <a:r>
              <a:rPr lang="en-US" dirty="0"/>
              <a:t>represents the corresponding cross-section of the May 2016 </a:t>
            </a:r>
            <a:r>
              <a:rPr lang="en-US" i="1" dirty="0"/>
              <a:t>Inflation Report </a:t>
            </a:r>
            <a:r>
              <a:rPr lang="en-US" dirty="0"/>
              <a:t>fan chart</a:t>
            </a:r>
            <a:r>
              <a:rPr lang="en-US" dirty="0" smtClean="0"/>
              <a:t>, which </a:t>
            </a:r>
            <a:r>
              <a:rPr lang="en-US" dirty="0"/>
              <a:t>was conditioned on market interest rates and the assumption that the stock of </a:t>
            </a:r>
            <a:r>
              <a:rPr lang="en-US" dirty="0" smtClean="0"/>
              <a:t>purchased gilts </a:t>
            </a:r>
            <a:r>
              <a:rPr lang="en-US" dirty="0"/>
              <a:t>financed by the issuance of central bank reserves remains at £375 billion throughout </a:t>
            </a:r>
            <a:r>
              <a:rPr lang="en-US" dirty="0" smtClean="0"/>
              <a:t>the forecast </a:t>
            </a:r>
            <a:r>
              <a:rPr lang="en-US" dirty="0"/>
              <a:t>period.</a:t>
            </a:r>
          </a:p>
          <a:p>
            <a:r>
              <a:rPr lang="en-US" dirty="0"/>
              <a:t>(</a:t>
            </a:r>
            <a:r>
              <a:rPr lang="en-US" dirty="0" smtClean="0"/>
              <a:t>b)	Average </a:t>
            </a:r>
            <a:r>
              <a:rPr lang="en-US" dirty="0"/>
              <a:t>probability within each band</a:t>
            </a:r>
            <a:r>
              <a:rPr lang="en-US" dirty="0" smtClean="0"/>
              <a:t>;  </a:t>
            </a:r>
            <a:r>
              <a:rPr lang="en-US" dirty="0"/>
              <a:t>the figures on the y-axis indicate the probability of </a:t>
            </a:r>
            <a:r>
              <a:rPr lang="en-US" dirty="0" smtClean="0"/>
              <a:t>growth being </a:t>
            </a:r>
            <a:r>
              <a:rPr lang="en-US" dirty="0"/>
              <a:t>within ±0.05 percentage points of any given growth rate, specified to one decimal place.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068357"/>
            <a:ext cx="5324257" cy="44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6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5.G  </a:t>
            </a:r>
            <a:r>
              <a:rPr lang="en-GB" dirty="0"/>
              <a:t>Q4 CPI </a:t>
            </a:r>
            <a:r>
              <a:rPr lang="en-GB" dirty="0" smtClean="0"/>
              <a:t>inflation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520726" cy="1047751"/>
          </a:xfrm>
        </p:spPr>
        <p:txBody>
          <a:bodyPr/>
          <a:lstStyle/>
          <a:p>
            <a:pPr marL="0" indent="0"/>
            <a:r>
              <a:rPr lang="en-US" dirty="0"/>
              <a:t>The table shows projections for Q4 four-quarter CPI inflation. </a:t>
            </a:r>
            <a:r>
              <a:rPr lang="en-US" dirty="0" smtClean="0"/>
              <a:t> The </a:t>
            </a:r>
            <a:r>
              <a:rPr lang="en-US" dirty="0"/>
              <a:t>figures 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May 2016 </a:t>
            </a:r>
            <a:r>
              <a:rPr lang="en-US" i="1" dirty="0"/>
              <a:t>Inflation Report</a:t>
            </a:r>
            <a:r>
              <a:rPr lang="en-US" dirty="0" smtClean="0"/>
              <a:t>.  </a:t>
            </a:r>
            <a:r>
              <a:rPr lang="en-US" dirty="0"/>
              <a:t>The August projections have been conditioned </a:t>
            </a:r>
            <a:r>
              <a:rPr lang="en-US" dirty="0" smtClean="0"/>
              <a:t>on the </a:t>
            </a:r>
            <a:r>
              <a:rPr lang="en-US" dirty="0"/>
              <a:t>assumption that the stock of purchased gilts financed by the issuance of central bank reserves </a:t>
            </a:r>
            <a:r>
              <a:rPr lang="en-US" dirty="0" smtClean="0"/>
              <a:t>reaches £</a:t>
            </a:r>
            <a:r>
              <a:rPr lang="en-US" dirty="0"/>
              <a:t>435 billion and remains there throughout the forecast period; </a:t>
            </a:r>
            <a:r>
              <a:rPr lang="en-US" dirty="0" smtClean="0"/>
              <a:t> that </a:t>
            </a:r>
            <a:r>
              <a:rPr lang="en-US" dirty="0"/>
              <a:t>the stock of purchased corporate </a:t>
            </a:r>
            <a:r>
              <a:rPr lang="en-US" dirty="0" smtClean="0"/>
              <a:t>bonds financed </a:t>
            </a:r>
            <a:r>
              <a:rPr lang="en-US" dirty="0"/>
              <a:t>by the issuance of central bank reserves reaches £10 billion </a:t>
            </a:r>
            <a:r>
              <a:rPr lang="en-US" dirty="0" smtClean="0"/>
              <a:t>and </a:t>
            </a:r>
            <a:r>
              <a:rPr lang="en-US" dirty="0"/>
              <a:t>remains there throughout </a:t>
            </a:r>
            <a:r>
              <a:rPr lang="en-US" dirty="0" smtClean="0"/>
              <a:t>the forecast </a:t>
            </a:r>
            <a:r>
              <a:rPr lang="en-US" dirty="0"/>
              <a:t>period; </a:t>
            </a:r>
            <a:r>
              <a:rPr lang="en-US" dirty="0" smtClean="0"/>
              <a:t> and </a:t>
            </a:r>
            <a:r>
              <a:rPr lang="en-US" dirty="0"/>
              <a:t>on the announced Term Funding Scheme (TFS) financed by the issuance of central </a:t>
            </a:r>
            <a:r>
              <a:rPr lang="en-US" dirty="0" smtClean="0"/>
              <a:t>bank reserves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May projections have been conditioned on market interest rates, and the assumption that </a:t>
            </a:r>
            <a:r>
              <a:rPr lang="en-US" dirty="0" smtClean="0"/>
              <a:t>the stock </a:t>
            </a:r>
            <a:r>
              <a:rPr lang="en-US" dirty="0"/>
              <a:t>of purchased gilts financed by the issuance of central bank reserves remains at £375 billion </a:t>
            </a:r>
            <a:r>
              <a:rPr lang="en-US" dirty="0" smtClean="0"/>
              <a:t>throughout the </a:t>
            </a:r>
            <a:r>
              <a:rPr lang="en-US" dirty="0"/>
              <a:t>forecast period.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35" y="1304925"/>
            <a:ext cx="8348722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5.9  </a:t>
            </a:r>
            <a:r>
              <a:rPr lang="en-US" dirty="0"/>
              <a:t>Projected probabilities of CPI inflation </a:t>
            </a:r>
            <a:r>
              <a:rPr lang="en-US" dirty="0" smtClean="0"/>
              <a:t>in 2018 </a:t>
            </a:r>
            <a:r>
              <a:rPr lang="en-US" dirty="0"/>
              <a:t>Q3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central </a:t>
            </a:r>
            <a:r>
              <a:rPr lang="en-US" dirty="0" smtClean="0"/>
              <a:t>90</a:t>
            </a:r>
            <a:r>
              <a:rPr lang="en-US" dirty="0"/>
              <a:t>% of the distribution</a:t>
            </a:r>
            <a:r>
              <a:rPr lang="en-US" dirty="0" smtClean="0"/>
              <a:t>)</a:t>
            </a:r>
            <a:r>
              <a:rPr lang="en-GB" baseline="30000" dirty="0" smtClean="0"/>
              <a:t>(a</a:t>
            </a:r>
            <a:r>
              <a:rPr lang="en-GB" baseline="30000" dirty="0"/>
              <a:t>)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</a:t>
            </a:r>
            <a:r>
              <a:rPr lang="en-US" b="1" dirty="0" smtClean="0"/>
              <a:t>Chart </a:t>
            </a:r>
            <a:r>
              <a:rPr lang="en-US" b="1" dirty="0"/>
              <a:t>5.9 </a:t>
            </a:r>
            <a:r>
              <a:rPr lang="en-US" dirty="0"/>
              <a:t>represents the cross-section of the CPI inflation fan chart in 2018 Q3 for the </a:t>
            </a:r>
            <a:r>
              <a:rPr lang="en-US" dirty="0" smtClean="0"/>
              <a:t>market interest </a:t>
            </a:r>
            <a:r>
              <a:rPr lang="en-US" dirty="0"/>
              <a:t>rate projection</a:t>
            </a:r>
            <a:r>
              <a:rPr lang="en-US" dirty="0" smtClean="0"/>
              <a:t>.  </a:t>
            </a:r>
            <a:r>
              <a:rPr lang="en-US" dirty="0"/>
              <a:t>It has been conditioned on the assumption that the stock of </a:t>
            </a:r>
            <a:r>
              <a:rPr lang="en-US" dirty="0" smtClean="0"/>
              <a:t>purchased gilts </a:t>
            </a:r>
            <a:r>
              <a:rPr lang="en-US" dirty="0"/>
              <a:t>financed by the issuance of central bank reserves reaches £435 billion and remains </a:t>
            </a:r>
            <a:r>
              <a:rPr lang="en-US" dirty="0" smtClean="0"/>
              <a:t>there throughout </a:t>
            </a:r>
            <a:r>
              <a:rPr lang="en-US" dirty="0"/>
              <a:t>the forecast period; </a:t>
            </a:r>
            <a:r>
              <a:rPr lang="en-US" dirty="0" smtClean="0"/>
              <a:t> that </a:t>
            </a:r>
            <a:r>
              <a:rPr lang="en-US" dirty="0"/>
              <a:t>the stock of purchased corporate bonds financed by </a:t>
            </a:r>
            <a:r>
              <a:rPr lang="en-US" dirty="0" smtClean="0"/>
              <a:t>the issuance </a:t>
            </a:r>
            <a:r>
              <a:rPr lang="en-US" dirty="0"/>
              <a:t>of central bank reserves reaches £10 billion and remains there throughout the </a:t>
            </a:r>
            <a:r>
              <a:rPr lang="en-US" dirty="0" smtClean="0"/>
              <a:t>forecast period;  </a:t>
            </a:r>
            <a:r>
              <a:rPr lang="en-US" dirty="0"/>
              <a:t>and on the announced Term Funding Scheme (TFS) financed by the issuance of </a:t>
            </a:r>
            <a:r>
              <a:rPr lang="en-US" dirty="0" smtClean="0"/>
              <a:t>central bank </a:t>
            </a:r>
            <a:r>
              <a:rPr lang="en-US" dirty="0"/>
              <a:t>reserves. </a:t>
            </a:r>
            <a:r>
              <a:rPr lang="en-US" dirty="0" smtClean="0"/>
              <a:t> The </a:t>
            </a:r>
            <a:r>
              <a:rPr lang="en-US" dirty="0" err="1"/>
              <a:t>coloured</a:t>
            </a:r>
            <a:r>
              <a:rPr lang="en-US" dirty="0"/>
              <a:t> bands in </a:t>
            </a:r>
            <a:r>
              <a:rPr lang="en-US" b="1" dirty="0"/>
              <a:t>Chart 5.9 </a:t>
            </a:r>
            <a:r>
              <a:rPr lang="en-US" dirty="0"/>
              <a:t>have a similar interpretation to those on the </a:t>
            </a:r>
            <a:r>
              <a:rPr lang="en-US" dirty="0" smtClean="0"/>
              <a:t>fan charts</a:t>
            </a:r>
            <a:r>
              <a:rPr lang="en-US" dirty="0"/>
              <a:t>. </a:t>
            </a:r>
            <a:r>
              <a:rPr lang="en-US" dirty="0" smtClean="0"/>
              <a:t> Like </a:t>
            </a:r>
            <a:r>
              <a:rPr lang="en-US" dirty="0"/>
              <a:t>the fan charts, they portray the central 90% of the probability distribution. </a:t>
            </a:r>
            <a:r>
              <a:rPr lang="en-US" dirty="0" smtClean="0"/>
              <a:t> The grey outline </a:t>
            </a:r>
            <a:r>
              <a:rPr lang="en-US" dirty="0"/>
              <a:t>represents the corresponding cross-section of the May 2016 </a:t>
            </a:r>
            <a:r>
              <a:rPr lang="en-US" i="1" dirty="0"/>
              <a:t>Inflation Report </a:t>
            </a:r>
            <a:r>
              <a:rPr lang="en-US" dirty="0"/>
              <a:t>fan chart</a:t>
            </a:r>
            <a:r>
              <a:rPr lang="en-US" dirty="0" smtClean="0"/>
              <a:t>, which </a:t>
            </a:r>
            <a:r>
              <a:rPr lang="en-US" dirty="0"/>
              <a:t>was conditioned on market interest rates and the assumption that the stock of </a:t>
            </a:r>
            <a:r>
              <a:rPr lang="en-US" dirty="0" smtClean="0"/>
              <a:t>purchased gilts </a:t>
            </a:r>
            <a:r>
              <a:rPr lang="en-US" dirty="0"/>
              <a:t>financed by the issuance of central bank reserves remains at £375 billion throughout </a:t>
            </a:r>
            <a:r>
              <a:rPr lang="en-US" dirty="0" smtClean="0"/>
              <a:t>the forecast </a:t>
            </a:r>
            <a:r>
              <a:rPr lang="en-US" dirty="0"/>
              <a:t>period.</a:t>
            </a:r>
          </a:p>
          <a:p>
            <a:r>
              <a:rPr lang="en-US" dirty="0"/>
              <a:t>(</a:t>
            </a:r>
            <a:r>
              <a:rPr lang="en-US" dirty="0" smtClean="0"/>
              <a:t>b)	Average </a:t>
            </a:r>
            <a:r>
              <a:rPr lang="en-US" dirty="0"/>
              <a:t>probability within each band</a:t>
            </a:r>
            <a:r>
              <a:rPr lang="en-US" dirty="0" smtClean="0"/>
              <a:t>;  </a:t>
            </a:r>
            <a:r>
              <a:rPr lang="en-US" dirty="0"/>
              <a:t>the figures on the y-axis indicate the probability of </a:t>
            </a:r>
            <a:r>
              <a:rPr lang="en-US" dirty="0" smtClean="0"/>
              <a:t>inflation being </a:t>
            </a:r>
            <a:r>
              <a:rPr lang="en-US" dirty="0"/>
              <a:t>within ±0.05 percentage points of any given inflation rate, specified to one decimal place.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096473"/>
            <a:ext cx="5344374" cy="44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5.10  </a:t>
            </a:r>
            <a:r>
              <a:rPr lang="en-GB" dirty="0" smtClean="0"/>
              <a:t>Inflation </a:t>
            </a:r>
            <a:r>
              <a:rPr lang="en-GB" dirty="0"/>
              <a:t>probabilities relative to the target</a:t>
            </a:r>
          </a:p>
          <a:p>
            <a:pPr lvl="2"/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9438" cy="1047751"/>
          </a:xfrm>
        </p:spPr>
        <p:txBody>
          <a:bodyPr/>
          <a:lstStyle/>
          <a:p>
            <a:pPr marL="0" indent="0"/>
            <a:r>
              <a:rPr lang="en-US" dirty="0"/>
              <a:t>The August and May swathes in this chart are derived from the same distributions as </a:t>
            </a:r>
            <a:r>
              <a:rPr lang="en-US" b="1" dirty="0"/>
              <a:t>Charts </a:t>
            </a:r>
            <a:r>
              <a:rPr lang="en-US" b="1" dirty="0" smtClean="0"/>
              <a:t>5.2</a:t>
            </a:r>
            <a:r>
              <a:rPr lang="en-US" dirty="0" smtClean="0"/>
              <a:t> and </a:t>
            </a:r>
            <a:r>
              <a:rPr lang="en-US" b="1" dirty="0"/>
              <a:t>5.3</a:t>
            </a:r>
            <a:r>
              <a:rPr lang="en-US" dirty="0"/>
              <a:t> respectively. </a:t>
            </a:r>
            <a:r>
              <a:rPr lang="en-US" dirty="0" smtClean="0"/>
              <a:t> They </a:t>
            </a:r>
            <a:r>
              <a:rPr lang="en-US" dirty="0"/>
              <a:t>indicate the assessed probability of inflation relative to the target </a:t>
            </a:r>
            <a:r>
              <a:rPr lang="en-US" dirty="0" smtClean="0"/>
              <a:t>in each </a:t>
            </a:r>
            <a:r>
              <a:rPr lang="en-US" dirty="0"/>
              <a:t>quarter of the forecast period</a:t>
            </a:r>
            <a:r>
              <a:rPr lang="en-US" dirty="0" smtClean="0"/>
              <a:t>.  </a:t>
            </a:r>
            <a:r>
              <a:rPr lang="en-US" dirty="0"/>
              <a:t>The 5 percentage points width of the swathes reflects </a:t>
            </a:r>
            <a:r>
              <a:rPr lang="en-US" dirty="0" smtClean="0"/>
              <a:t>the fact </a:t>
            </a:r>
            <a:r>
              <a:rPr lang="en-US" dirty="0"/>
              <a:t>that there is uncertainty about the precise probability in any given quarter, but they </a:t>
            </a:r>
            <a:r>
              <a:rPr lang="en-US" dirty="0" smtClean="0"/>
              <a:t>should not </a:t>
            </a:r>
            <a:r>
              <a:rPr lang="en-US" dirty="0"/>
              <a:t>be interpreted as confidence intervals.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66" y="901757"/>
            <a:ext cx="5807061" cy="489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3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5.11  </a:t>
            </a:r>
            <a:r>
              <a:rPr lang="en-US" dirty="0"/>
              <a:t>GDP projection based on constant </a:t>
            </a:r>
            <a:r>
              <a:rPr lang="en-US" dirty="0" smtClean="0"/>
              <a:t>nominal interest </a:t>
            </a:r>
            <a:r>
              <a:rPr lang="en-US" dirty="0"/>
              <a:t>rates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at </a:t>
            </a:r>
            <a:r>
              <a:rPr lang="en-US" dirty="0"/>
              <a:t>0.25%, other policy actions as </a:t>
            </a:r>
            <a:r>
              <a:rPr lang="en-US" dirty="0" smtClean="0"/>
              <a:t>announced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See footnote to </a:t>
            </a:r>
            <a:r>
              <a:rPr lang="en-US" b="1" dirty="0"/>
              <a:t>Chart 5.1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53126"/>
            <a:ext cx="5324257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5.12  </a:t>
            </a:r>
            <a:r>
              <a:rPr lang="en-US" dirty="0"/>
              <a:t>CPI inflation projection based on </a:t>
            </a:r>
            <a:r>
              <a:rPr lang="en-US" dirty="0" smtClean="0"/>
              <a:t>constant nominal </a:t>
            </a:r>
            <a:r>
              <a:rPr lang="en-US" dirty="0"/>
              <a:t>interest rates at 0.25%, other policy actions </a:t>
            </a:r>
            <a:r>
              <a:rPr lang="en-US" dirty="0" smtClean="0"/>
              <a:t>as announced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See footnote to </a:t>
            </a:r>
            <a:r>
              <a:rPr lang="en-US" b="1" dirty="0"/>
              <a:t>Chart </a:t>
            </a:r>
            <a:r>
              <a:rPr lang="en-US" b="1" dirty="0" smtClean="0"/>
              <a:t>5.2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35759"/>
            <a:ext cx="535778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5.A  </a:t>
            </a:r>
            <a:r>
              <a:rPr lang="en-GB" dirty="0"/>
              <a:t>Forecast </a:t>
            </a:r>
            <a:r>
              <a:rPr lang="en-GB" dirty="0" smtClean="0"/>
              <a:t>summary</a:t>
            </a:r>
            <a:r>
              <a:rPr lang="en-GB" sz="2400" baseline="30000" dirty="0" smtClean="0"/>
              <a:t>(a</a:t>
            </a:r>
            <a:r>
              <a:rPr lang="en-GB" sz="2400" baseline="30000" dirty="0"/>
              <a:t>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3794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Modal </a:t>
            </a:r>
            <a:r>
              <a:rPr lang="en-US" dirty="0"/>
              <a:t>projections for GDP, CPI inflation and LFS </a:t>
            </a:r>
            <a:r>
              <a:rPr lang="en-US" dirty="0" smtClean="0"/>
              <a:t>unemployment.  Figures </a:t>
            </a:r>
            <a:r>
              <a:rPr lang="en-US" dirty="0"/>
              <a:t>in parentheses show </a:t>
            </a:r>
            <a:r>
              <a:rPr lang="en-US" dirty="0" smtClean="0"/>
              <a:t>the corresponding </a:t>
            </a:r>
            <a:r>
              <a:rPr lang="en-US" dirty="0"/>
              <a:t>projections in the May 2016 </a:t>
            </a:r>
            <a:r>
              <a:rPr lang="en-US" i="1" dirty="0"/>
              <a:t>Inflation </a:t>
            </a:r>
            <a:r>
              <a:rPr lang="en-US" i="1" dirty="0" smtClean="0"/>
              <a:t>Report</a:t>
            </a:r>
            <a:r>
              <a:rPr lang="en-US" dirty="0" smtClean="0"/>
              <a:t>.  </a:t>
            </a:r>
            <a:r>
              <a:rPr lang="en-US" dirty="0"/>
              <a:t>Projections were only available to 2019 Q2 </a:t>
            </a:r>
            <a:r>
              <a:rPr lang="en-US" dirty="0" smtClean="0"/>
              <a:t>in May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Calendar-year </a:t>
            </a:r>
            <a:r>
              <a:rPr lang="en-US" dirty="0"/>
              <a:t>growth in real GDP consistent with the modal projection for four-quarter growth in real GDP</a:t>
            </a:r>
            <a:r>
              <a:rPr lang="en-US" dirty="0" smtClean="0"/>
              <a:t>.  The </a:t>
            </a:r>
            <a:r>
              <a:rPr lang="en-US" dirty="0"/>
              <a:t>MPC’s projections are based on its </a:t>
            </a:r>
            <a:r>
              <a:rPr lang="en-US" dirty="0" err="1"/>
              <a:t>backcast</a:t>
            </a:r>
            <a:r>
              <a:rPr lang="en-US" dirty="0"/>
              <a:t> for GDP.</a:t>
            </a:r>
          </a:p>
          <a:p>
            <a:r>
              <a:rPr lang="en-US" dirty="0"/>
              <a:t>(</a:t>
            </a:r>
            <a:r>
              <a:rPr lang="en-US" dirty="0" smtClean="0"/>
              <a:t>c)	Four-quarter </a:t>
            </a:r>
            <a:r>
              <a:rPr lang="en-US" dirty="0"/>
              <a:t>inflation rate.</a:t>
            </a:r>
          </a:p>
          <a:p>
            <a:r>
              <a:rPr lang="en-US" dirty="0"/>
              <a:t>(</a:t>
            </a:r>
            <a:r>
              <a:rPr lang="en-US" dirty="0" smtClean="0"/>
              <a:t>d)	Per </a:t>
            </a:r>
            <a:r>
              <a:rPr lang="en-US" dirty="0"/>
              <a:t>cent</a:t>
            </a:r>
            <a:r>
              <a:rPr lang="en-US" dirty="0" smtClean="0"/>
              <a:t>.  </a:t>
            </a:r>
            <a:r>
              <a:rPr lang="en-US" dirty="0"/>
              <a:t>The path for Bank Rate implied by forward market interest rates. </a:t>
            </a:r>
            <a:r>
              <a:rPr lang="en-US" dirty="0" smtClean="0"/>
              <a:t> The </a:t>
            </a:r>
            <a:r>
              <a:rPr lang="en-US" dirty="0"/>
              <a:t>curves are based </a:t>
            </a:r>
            <a:r>
              <a:rPr lang="en-US" dirty="0" smtClean="0"/>
              <a:t>on overnight </a:t>
            </a:r>
            <a:r>
              <a:rPr lang="en-US" dirty="0"/>
              <a:t>index swap rates.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914400"/>
            <a:ext cx="7540089" cy="354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3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Other forecasters’ expectations</a:t>
            </a:r>
          </a:p>
        </p:txBody>
      </p:sp>
    </p:spTree>
    <p:extLst>
      <p:ext uri="{BB962C8B-B14F-4D97-AF65-F5344CB8AC3E}">
        <p14:creationId xmlns:p14="http://schemas.microsoft.com/office/powerpoint/2010/main" val="40076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1  </a:t>
            </a:r>
            <a:r>
              <a:rPr lang="en-GB" dirty="0"/>
              <a:t>Averages of other forecasters’ central projections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530250" cy="1047751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Projections </a:t>
            </a:r>
            <a:r>
              <a:rPr lang="en-US" dirty="0"/>
              <a:t>of outside forecasters as of 29 July 2016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For </a:t>
            </a:r>
            <a:r>
              <a:rPr lang="en-US" dirty="0"/>
              <a:t>2017 Q3, there were 22 forecasts for CPI inflation, GDP growth and Bank Rate, 20 for the </a:t>
            </a:r>
            <a:r>
              <a:rPr lang="en-US" dirty="0" smtClean="0"/>
              <a:t>unemployment rate </a:t>
            </a:r>
            <a:r>
              <a:rPr lang="en-US" dirty="0"/>
              <a:t>and the stock of asset purchases and 13 for the sterling ERI. 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For </a:t>
            </a:r>
            <a:r>
              <a:rPr lang="en-US" dirty="0"/>
              <a:t>2018 Q3, there were 18 forecasts </a:t>
            </a:r>
            <a:r>
              <a:rPr lang="en-US" dirty="0" smtClean="0"/>
              <a:t>for CPI </a:t>
            </a:r>
            <a:r>
              <a:rPr lang="en-US" dirty="0"/>
              <a:t>inflation and GDP growth, 19 for Bank Rate, 17 for the unemployment rate and the stock of </a:t>
            </a:r>
            <a:r>
              <a:rPr lang="en-US" dirty="0" smtClean="0"/>
              <a:t>asset purchases </a:t>
            </a:r>
            <a:r>
              <a:rPr lang="en-US" dirty="0"/>
              <a:t>and 13 for the sterling ERI. For 2019 Q3, there were 17 forecasts for CPI inflation and GDP growth</a:t>
            </a:r>
            <a:r>
              <a:rPr lang="en-US" dirty="0" smtClean="0"/>
              <a:t>, 18 </a:t>
            </a:r>
            <a:r>
              <a:rPr lang="en-US" dirty="0"/>
              <a:t>for Bank Rate, 16 for the unemployment rate and the stock of asset purchases and 12 for the sterling ERI.</a:t>
            </a:r>
          </a:p>
          <a:p>
            <a:r>
              <a:rPr lang="en-GB" dirty="0"/>
              <a:t>(</a:t>
            </a:r>
            <a:r>
              <a:rPr lang="en-GB" dirty="0" smtClean="0"/>
              <a:t>b)	Twelve-month </a:t>
            </a:r>
            <a:r>
              <a:rPr lang="en-GB" dirty="0"/>
              <a:t>rate.</a:t>
            </a:r>
          </a:p>
          <a:p>
            <a:r>
              <a:rPr lang="en-GB" dirty="0"/>
              <a:t>(</a:t>
            </a:r>
            <a:r>
              <a:rPr lang="en-GB" dirty="0" smtClean="0"/>
              <a:t>c)	Four-quarter </a:t>
            </a:r>
            <a:r>
              <a:rPr lang="en-GB" dirty="0"/>
              <a:t>percentage change.</a:t>
            </a:r>
          </a:p>
          <a:p>
            <a:r>
              <a:rPr lang="en-US" dirty="0"/>
              <a:t>(</a:t>
            </a:r>
            <a:r>
              <a:rPr lang="en-US" dirty="0" smtClean="0"/>
              <a:t>d)	Original </a:t>
            </a:r>
            <a:r>
              <a:rPr lang="en-US" dirty="0"/>
              <a:t>purchase value</a:t>
            </a:r>
            <a:r>
              <a:rPr lang="en-US" dirty="0" smtClean="0"/>
              <a:t>.  </a:t>
            </a:r>
            <a:r>
              <a:rPr lang="en-US" dirty="0"/>
              <a:t>Purchased via the creation of central bank reserves.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171575"/>
            <a:ext cx="8109527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8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000" b="1" dirty="0" smtClean="0">
                <a:solidFill>
                  <a:srgbClr val="960000"/>
                </a:solidFill>
              </a:rPr>
              <a:t>Chart A  </a:t>
            </a:r>
            <a:r>
              <a:rPr lang="en-US" sz="2000" dirty="0">
                <a:solidFill>
                  <a:srgbClr val="960000"/>
                </a:solidFill>
              </a:rPr>
              <a:t>Most forecasters expect GDP growth to </a:t>
            </a:r>
            <a:r>
              <a:rPr lang="en-US" sz="2000" dirty="0" smtClean="0">
                <a:solidFill>
                  <a:srgbClr val="960000"/>
                </a:solidFill>
              </a:rPr>
              <a:t>slow over </a:t>
            </a:r>
            <a:r>
              <a:rPr lang="en-US" sz="2000" dirty="0">
                <a:solidFill>
                  <a:srgbClr val="960000"/>
                </a:solidFill>
              </a:rPr>
              <a:t>the coming year</a:t>
            </a:r>
            <a:endParaRPr lang="en-GB" sz="2000" dirty="0" smtClean="0">
              <a:solidFill>
                <a:srgbClr val="960000"/>
              </a:solidFill>
            </a:endParaRPr>
          </a:p>
          <a:p>
            <a:pPr lvl="2"/>
            <a:r>
              <a:rPr lang="en-US" dirty="0"/>
              <a:t>Forecasters’ central projections of GDP 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</a:t>
            </a:r>
            <a:r>
              <a:rPr lang="en-US" dirty="0" smtClean="0"/>
              <a:t>:  </a:t>
            </a:r>
            <a:r>
              <a:rPr lang="en-US" dirty="0"/>
              <a:t>Projections of outside forecasters as of 29 July 2016.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43000"/>
            <a:ext cx="5351080" cy="44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GB" sz="2000" b="1" dirty="0" smtClean="0">
                <a:solidFill>
                  <a:srgbClr val="960000"/>
                </a:solidFill>
              </a:rPr>
              <a:t>Chart B  </a:t>
            </a:r>
            <a:r>
              <a:rPr lang="en-US" sz="2000" dirty="0">
                <a:solidFill>
                  <a:srgbClr val="960000"/>
                </a:solidFill>
              </a:rPr>
              <a:t>The weight placed on above-target </a:t>
            </a:r>
            <a:r>
              <a:rPr lang="en-US" sz="2000" dirty="0" smtClean="0">
                <a:solidFill>
                  <a:srgbClr val="960000"/>
                </a:solidFill>
              </a:rPr>
              <a:t>inflation two </a:t>
            </a:r>
            <a:r>
              <a:rPr lang="en-US" sz="2000" dirty="0">
                <a:solidFill>
                  <a:srgbClr val="960000"/>
                </a:solidFill>
              </a:rPr>
              <a:t>years ahead </a:t>
            </a:r>
            <a:r>
              <a:rPr lang="en-US" sz="2000" dirty="0" smtClean="0">
                <a:solidFill>
                  <a:srgbClr val="960000"/>
                </a:solidFill>
              </a:rPr>
              <a:t/>
            </a:r>
            <a:br>
              <a:rPr lang="en-US" sz="2000" dirty="0" smtClean="0">
                <a:solidFill>
                  <a:srgbClr val="960000"/>
                </a:solidFill>
              </a:rPr>
            </a:br>
            <a:r>
              <a:rPr lang="en-US" sz="2000" dirty="0" smtClean="0">
                <a:solidFill>
                  <a:srgbClr val="960000"/>
                </a:solidFill>
              </a:rPr>
              <a:t>has </a:t>
            </a:r>
            <a:r>
              <a:rPr lang="en-US" sz="2000" dirty="0">
                <a:solidFill>
                  <a:srgbClr val="960000"/>
                </a:solidFill>
              </a:rPr>
              <a:t>picked up</a:t>
            </a:r>
            <a:endParaRPr lang="en-US" sz="2000" dirty="0" smtClean="0">
              <a:solidFill>
                <a:srgbClr val="960000"/>
              </a:solidFill>
            </a:endParaRPr>
          </a:p>
          <a:p>
            <a:r>
              <a:rPr lang="en-US" sz="2000" dirty="0"/>
              <a:t>Average probability of CPI inflation outturns in two years’ </a:t>
            </a:r>
            <a:r>
              <a:rPr lang="en-US" sz="2000" dirty="0" smtClean="0"/>
              <a:t>time</a:t>
            </a:r>
            <a:r>
              <a:rPr lang="en-US" sz="2000" baseline="30000" dirty="0" smtClean="0"/>
              <a:t>(a)</a:t>
            </a:r>
            <a:endParaRPr lang="en-GB" sz="2000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Projections </a:t>
            </a:r>
            <a:r>
              <a:rPr lang="en-US" dirty="0"/>
              <a:t>of outside forecasters provided for </a:t>
            </a:r>
            <a:r>
              <a:rPr lang="en-US" i="1" dirty="0"/>
              <a:t>Inflation Reports </a:t>
            </a:r>
            <a:r>
              <a:rPr lang="en-US" dirty="0"/>
              <a:t>in May and August 2016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Projections </a:t>
            </a:r>
            <a:r>
              <a:rPr lang="en-US" dirty="0"/>
              <a:t>on the boundary of these ranges are included in the upper range, for example </a:t>
            </a:r>
            <a:r>
              <a:rPr lang="en-US" dirty="0" smtClean="0"/>
              <a:t>a projection </a:t>
            </a:r>
            <a:r>
              <a:rPr lang="en-US" dirty="0"/>
              <a:t>of inflation being 2.0% is in the 2.0% to 2.5% range.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932" y="1375634"/>
            <a:ext cx="5431547" cy="463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4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GB" sz="2000" b="1" dirty="0">
                <a:solidFill>
                  <a:srgbClr val="960000"/>
                </a:solidFill>
              </a:rPr>
              <a:t>Chart C </a:t>
            </a:r>
            <a:r>
              <a:rPr lang="en-GB" sz="2000" b="1" dirty="0" smtClean="0">
                <a:solidFill>
                  <a:srgbClr val="960000"/>
                </a:solidFill>
              </a:rPr>
              <a:t> </a:t>
            </a:r>
            <a:r>
              <a:rPr lang="en-US" sz="2000" dirty="0">
                <a:solidFill>
                  <a:srgbClr val="960000"/>
                </a:solidFill>
              </a:rPr>
              <a:t>Forecasters expect a looser monetary </a:t>
            </a:r>
            <a:r>
              <a:rPr lang="en-US" sz="2000" dirty="0" smtClean="0">
                <a:solidFill>
                  <a:srgbClr val="960000"/>
                </a:solidFill>
              </a:rPr>
              <a:t>stance compared </a:t>
            </a:r>
            <a:r>
              <a:rPr lang="en-US" sz="2000" dirty="0">
                <a:solidFill>
                  <a:srgbClr val="960000"/>
                </a:solidFill>
              </a:rPr>
              <a:t>with </a:t>
            </a:r>
            <a:br>
              <a:rPr lang="en-US" sz="2000" dirty="0">
                <a:solidFill>
                  <a:srgbClr val="960000"/>
                </a:solidFill>
              </a:rPr>
            </a:br>
            <a:r>
              <a:rPr lang="en-US" sz="2000" dirty="0" smtClean="0">
                <a:solidFill>
                  <a:srgbClr val="960000"/>
                </a:solidFill>
              </a:rPr>
              <a:t>three </a:t>
            </a:r>
            <a:r>
              <a:rPr lang="en-US" sz="2000" dirty="0">
                <a:solidFill>
                  <a:srgbClr val="960000"/>
                </a:solidFill>
              </a:rPr>
              <a:t>months </a:t>
            </a:r>
            <a:r>
              <a:rPr lang="en-US" sz="2000" dirty="0" smtClean="0">
                <a:solidFill>
                  <a:srgbClr val="960000"/>
                </a:solidFill>
              </a:rPr>
              <a:t>ago</a:t>
            </a:r>
          </a:p>
          <a:p>
            <a:r>
              <a:rPr lang="en-US" sz="2000" dirty="0"/>
              <a:t>Forecasters’ central projections of Bank Rate and asset purchases</a:t>
            </a:r>
            <a:endParaRPr lang="en-GB" sz="2000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Projections </a:t>
            </a:r>
            <a:r>
              <a:rPr lang="en-US" dirty="0"/>
              <a:t>of outside forecasters provided for </a:t>
            </a:r>
            <a:r>
              <a:rPr lang="en-US" i="1" dirty="0"/>
              <a:t>Inflation Reports </a:t>
            </a:r>
            <a:r>
              <a:rPr lang="en-US" dirty="0"/>
              <a:t>in May </a:t>
            </a:r>
            <a:r>
              <a:rPr lang="en-US" dirty="0" smtClean="0"/>
              <a:t>and August </a:t>
            </a:r>
            <a:r>
              <a:rPr lang="en-US" dirty="0"/>
              <a:t>2016.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17" y="1285138"/>
            <a:ext cx="5562458" cy="502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 smtClean="0">
                <a:solidFill>
                  <a:srgbClr val="960000"/>
                </a:solidFill>
              </a:rPr>
              <a:t>Chart 5.1  </a:t>
            </a:r>
            <a:r>
              <a:rPr lang="en-US" dirty="0"/>
              <a:t>GDP projection based on market interest </a:t>
            </a:r>
            <a:r>
              <a:rPr lang="en-US" dirty="0" smtClean="0"/>
              <a:t>rate expectations</a:t>
            </a:r>
            <a:r>
              <a:rPr lang="en-US" dirty="0"/>
              <a:t>, other policy actions as announced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53150" y="5832475"/>
            <a:ext cx="8491538" cy="1025525"/>
          </a:xfrm>
        </p:spPr>
        <p:txBody>
          <a:bodyPr/>
          <a:lstStyle/>
          <a:p>
            <a:pPr marL="0" indent="0"/>
            <a:r>
              <a:rPr lang="en-US" dirty="0"/>
              <a:t>The fan chart depicts the probability of various outcomes for GDP growth. </a:t>
            </a:r>
            <a:r>
              <a:rPr lang="en-US" dirty="0" smtClean="0"/>
              <a:t> It </a:t>
            </a:r>
            <a:r>
              <a:rPr lang="en-US" dirty="0"/>
              <a:t>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gilts financed by the issuance of</a:t>
            </a:r>
          </a:p>
          <a:p>
            <a:pPr marL="0" indent="0"/>
            <a:r>
              <a:rPr lang="en-US" dirty="0"/>
              <a:t>central bank reserves reaches £435 billion and remains there throughout the forecast period</a:t>
            </a:r>
            <a:r>
              <a:rPr lang="en-US" dirty="0" smtClean="0"/>
              <a:t>;  that </a:t>
            </a:r>
            <a:r>
              <a:rPr lang="en-US" dirty="0"/>
              <a:t>the stock of purchased corporate bonds financed by the issuance of central </a:t>
            </a:r>
            <a:r>
              <a:rPr lang="en-US" dirty="0" smtClean="0"/>
              <a:t>bank </a:t>
            </a:r>
          </a:p>
          <a:p>
            <a:pPr marL="0" indent="0"/>
            <a:r>
              <a:rPr lang="en-US" dirty="0" smtClean="0"/>
              <a:t>reserves reaches £10 billion and remains there throughout the forecast period;  and on the announced Term Funding Scheme (TFS) financed by the issuance of central bank reserves. To </a:t>
            </a:r>
          </a:p>
          <a:p>
            <a:pPr marL="0" indent="0"/>
            <a:r>
              <a:rPr lang="en-US" dirty="0" smtClean="0"/>
              <a:t>the left of the vertical dashed line, the distribution reflects the likelihood of revisions to the data over the past;  to the right, it reflects uncertainty over the evolution of GDP growth in the </a:t>
            </a:r>
          </a:p>
          <a:p>
            <a:pPr marL="0" indent="0"/>
            <a:r>
              <a:rPr lang="en-US" dirty="0" smtClean="0"/>
              <a:t>future.  If economic circumstances </a:t>
            </a:r>
            <a:r>
              <a:rPr lang="en-US" dirty="0"/>
              <a:t>identical to today’s were to prevail on 100 occasions, the MPC’s best </a:t>
            </a:r>
            <a:r>
              <a:rPr lang="en-US" dirty="0" smtClean="0"/>
              <a:t>collective </a:t>
            </a:r>
            <a:r>
              <a:rPr lang="en-US" dirty="0" err="1" smtClean="0"/>
              <a:t>judgement</a:t>
            </a:r>
            <a:r>
              <a:rPr lang="en-US" dirty="0" smtClean="0"/>
              <a:t> </a:t>
            </a:r>
            <a:r>
              <a:rPr lang="en-US" dirty="0"/>
              <a:t>is that the mature estimate of GDP growth would lie within </a:t>
            </a:r>
            <a:r>
              <a:rPr lang="en-US" dirty="0" smtClean="0"/>
              <a:t>the</a:t>
            </a:r>
          </a:p>
          <a:p>
            <a:pPr marL="0" indent="0"/>
            <a:r>
              <a:rPr lang="en-US" dirty="0" smtClean="0"/>
              <a:t>darkest </a:t>
            </a:r>
            <a:r>
              <a:rPr lang="en-US" dirty="0"/>
              <a:t>central </a:t>
            </a:r>
            <a:r>
              <a:rPr lang="en-US" dirty="0" smtClean="0"/>
              <a:t>band on </a:t>
            </a:r>
            <a:r>
              <a:rPr lang="en-US" dirty="0"/>
              <a:t>only 30 of those occasions</a:t>
            </a:r>
            <a:r>
              <a:rPr lang="en-US" dirty="0" smtClean="0"/>
              <a:t>.  </a:t>
            </a:r>
            <a:r>
              <a:rPr lang="en-US" dirty="0"/>
              <a:t>The fan chart is constructed so that outturns are also expected </a:t>
            </a:r>
            <a:r>
              <a:rPr lang="en-US" dirty="0" smtClean="0"/>
              <a:t>to lie </a:t>
            </a:r>
            <a:r>
              <a:rPr lang="en-US" dirty="0"/>
              <a:t>within each pair of the lighter green areas on 30 occasions. </a:t>
            </a:r>
            <a:r>
              <a:rPr lang="en-US" dirty="0" smtClean="0"/>
              <a:t> In </a:t>
            </a:r>
          </a:p>
          <a:p>
            <a:pPr marL="0" indent="0"/>
            <a:r>
              <a:rPr lang="en-US" dirty="0" smtClean="0"/>
              <a:t>any </a:t>
            </a:r>
            <a:r>
              <a:rPr lang="en-US" dirty="0"/>
              <a:t>particular quarter of </a:t>
            </a:r>
            <a:r>
              <a:rPr lang="en-US" dirty="0" smtClean="0"/>
              <a:t>the forecast period, GDP growth is therefore expected to lie somewhere within the fan on 90 out of 100 </a:t>
            </a:r>
            <a:r>
              <a:rPr lang="en-US" dirty="0"/>
              <a:t>occasions. </a:t>
            </a:r>
            <a:r>
              <a:rPr lang="en-US" dirty="0" smtClean="0"/>
              <a:t> And </a:t>
            </a:r>
            <a:r>
              <a:rPr lang="en-US" dirty="0"/>
              <a:t>on the remaining 10 out of 100 </a:t>
            </a:r>
            <a:r>
              <a:rPr lang="en-US" dirty="0" smtClean="0"/>
              <a:t>occasions</a:t>
            </a:r>
          </a:p>
          <a:p>
            <a:pPr marL="0" indent="0"/>
            <a:r>
              <a:rPr lang="en-US" dirty="0" smtClean="0"/>
              <a:t>GDP </a:t>
            </a:r>
            <a:r>
              <a:rPr lang="en-US" dirty="0"/>
              <a:t>growth can fall </a:t>
            </a:r>
            <a:r>
              <a:rPr lang="en-US" dirty="0" smtClean="0"/>
              <a:t>anywhere outside </a:t>
            </a:r>
            <a:r>
              <a:rPr lang="en-US" dirty="0"/>
              <a:t>the green area of the fan chart</a:t>
            </a:r>
            <a:r>
              <a:rPr lang="en-US" dirty="0" smtClean="0"/>
              <a:t>.  </a:t>
            </a:r>
            <a:r>
              <a:rPr lang="en-US" dirty="0"/>
              <a:t>Over the forecast period, this has been depicted by </a:t>
            </a:r>
            <a:r>
              <a:rPr lang="en-US" dirty="0" smtClean="0"/>
              <a:t>the light </a:t>
            </a:r>
            <a:r>
              <a:rPr lang="en-US" dirty="0"/>
              <a:t>grey background</a:t>
            </a:r>
            <a:r>
              <a:rPr lang="en-US" dirty="0" smtClean="0"/>
              <a:t>.  </a:t>
            </a:r>
            <a:r>
              <a:rPr lang="en-US" dirty="0"/>
              <a:t>See the box on page 39 of </a:t>
            </a:r>
            <a:r>
              <a:rPr lang="en-US" dirty="0" smtClean="0"/>
              <a:t>the</a:t>
            </a:r>
          </a:p>
          <a:p>
            <a:pPr marL="0" indent="0"/>
            <a:r>
              <a:rPr lang="en-US" dirty="0" smtClean="0"/>
              <a:t>November </a:t>
            </a:r>
            <a:r>
              <a:rPr lang="en-US" dirty="0"/>
              <a:t>2007 </a:t>
            </a:r>
            <a:r>
              <a:rPr lang="en-US" i="1" dirty="0"/>
              <a:t>Inflation Report </a:t>
            </a:r>
            <a:r>
              <a:rPr lang="en-US" dirty="0"/>
              <a:t>for </a:t>
            </a:r>
            <a:r>
              <a:rPr lang="en-US" dirty="0" smtClean="0"/>
              <a:t>a fuller </a:t>
            </a:r>
            <a:r>
              <a:rPr lang="en-US" dirty="0"/>
              <a:t>description of the fan chart and what it represents.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047438"/>
            <a:ext cx="5324257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100" y="264321"/>
            <a:ext cx="4003676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5.2  </a:t>
            </a:r>
            <a:r>
              <a:rPr lang="en-US" dirty="0"/>
              <a:t>CPI inflation projection based on market </a:t>
            </a:r>
            <a:r>
              <a:rPr lang="en-US" dirty="0" smtClean="0"/>
              <a:t>interest rate </a:t>
            </a:r>
            <a:r>
              <a:rPr lang="en-US" dirty="0"/>
              <a:t>expectations, other policy actions as announced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9438" cy="1047751"/>
          </a:xfrm>
        </p:spPr>
        <p:txBody>
          <a:bodyPr/>
          <a:lstStyle/>
          <a:p>
            <a:pPr marL="0" indent="0"/>
            <a:r>
              <a:rPr lang="en-US" b="1" dirty="0"/>
              <a:t>Charts 5.2 </a:t>
            </a:r>
            <a:r>
              <a:rPr lang="en-US" dirty="0"/>
              <a:t>and </a:t>
            </a:r>
            <a:r>
              <a:rPr lang="en-US" b="1" dirty="0"/>
              <a:t>5.3 </a:t>
            </a:r>
            <a:r>
              <a:rPr lang="en-US" dirty="0"/>
              <a:t>depict the probability of various outcomes for CPI inflation in the future. </a:t>
            </a:r>
            <a:r>
              <a:rPr lang="en-US" dirty="0" smtClean="0"/>
              <a:t> </a:t>
            </a:r>
            <a:r>
              <a:rPr lang="en-US" b="1" dirty="0" smtClean="0"/>
              <a:t>Chart </a:t>
            </a:r>
            <a:r>
              <a:rPr lang="en-US" b="1" dirty="0"/>
              <a:t>5.2 </a:t>
            </a:r>
            <a:r>
              <a:rPr lang="en-US" dirty="0"/>
              <a:t>has been conditioned on the assumption that the stock of purchased gilts financed by the issuance of central </a:t>
            </a:r>
            <a:r>
              <a:rPr lang="en-US" dirty="0" smtClean="0"/>
              <a:t>bank reserves </a:t>
            </a:r>
            <a:r>
              <a:rPr lang="en-US" dirty="0"/>
              <a:t>reaches </a:t>
            </a:r>
            <a:r>
              <a:rPr lang="en-US" dirty="0" smtClean="0"/>
              <a:t>£435 </a:t>
            </a:r>
            <a:r>
              <a:rPr lang="en-US" dirty="0"/>
              <a:t>billion and remains there throughout the forecast period; </a:t>
            </a:r>
            <a:r>
              <a:rPr lang="en-US" dirty="0" smtClean="0"/>
              <a:t> that </a:t>
            </a:r>
            <a:r>
              <a:rPr lang="en-US" dirty="0"/>
              <a:t>the stock of purchased corporate bonds financed by the issuance of central bank reserves reaches </a:t>
            </a:r>
            <a:r>
              <a:rPr lang="en-US" dirty="0" smtClean="0"/>
              <a:t>£10 </a:t>
            </a:r>
            <a:r>
              <a:rPr lang="en-US" dirty="0"/>
              <a:t>billion and remains there </a:t>
            </a:r>
            <a:r>
              <a:rPr lang="en-US" dirty="0" smtClean="0"/>
              <a:t>throughout the </a:t>
            </a:r>
            <a:r>
              <a:rPr lang="en-US" dirty="0"/>
              <a:t>forecast period; </a:t>
            </a:r>
            <a:r>
              <a:rPr lang="en-US" dirty="0" smtClean="0"/>
              <a:t> and </a:t>
            </a:r>
            <a:r>
              <a:rPr lang="en-US" dirty="0"/>
              <a:t>on the announced Term Funding Scheme (TFS) financed by the issuance of central bank reserves</a:t>
            </a:r>
            <a:r>
              <a:rPr lang="en-US" dirty="0" smtClean="0"/>
              <a:t>.  </a:t>
            </a:r>
            <a:r>
              <a:rPr lang="en-US" b="1" dirty="0"/>
              <a:t>Chart 5.3 </a:t>
            </a:r>
            <a:r>
              <a:rPr lang="en-US" dirty="0"/>
              <a:t>has been conditioned on the assumption that the stock of purchased gilts financed by </a:t>
            </a:r>
            <a:r>
              <a:rPr lang="en-US" dirty="0" smtClean="0"/>
              <a:t>the issuance </a:t>
            </a:r>
            <a:r>
              <a:rPr lang="en-US" dirty="0"/>
              <a:t>of central bank reserves remains at £375 billion throughout the forecast period. </a:t>
            </a:r>
            <a:r>
              <a:rPr lang="en-US" dirty="0" smtClean="0"/>
              <a:t> If </a:t>
            </a:r>
            <a:r>
              <a:rPr lang="en-US" dirty="0"/>
              <a:t>economic circumstances identical to today’s were to prevail on 100 occasions, the MPC’s best collective </a:t>
            </a:r>
            <a:r>
              <a:rPr lang="en-US" dirty="0" err="1"/>
              <a:t>judgement</a:t>
            </a:r>
            <a:r>
              <a:rPr lang="en-US" dirty="0"/>
              <a:t> is that </a:t>
            </a:r>
            <a:r>
              <a:rPr lang="en-US" dirty="0" smtClean="0"/>
              <a:t>inflation in </a:t>
            </a:r>
            <a:r>
              <a:rPr lang="en-US" dirty="0"/>
              <a:t>any particular quarter would lie within the darkest central band on only 30 of those occasions. </a:t>
            </a:r>
            <a:r>
              <a:rPr lang="en-US" dirty="0" smtClean="0"/>
              <a:t> The </a:t>
            </a:r>
            <a:r>
              <a:rPr lang="en-US" dirty="0"/>
              <a:t>fan charts are constructed so that outturns of inflation are also expected to lie within each pair of the lighter red areas </a:t>
            </a:r>
            <a:r>
              <a:rPr lang="en-US" dirty="0" smtClean="0"/>
              <a:t>on 30 </a:t>
            </a:r>
            <a:r>
              <a:rPr lang="en-US" dirty="0"/>
              <a:t>occasions. </a:t>
            </a:r>
            <a:r>
              <a:rPr lang="en-US" dirty="0" smtClean="0"/>
              <a:t> In </a:t>
            </a:r>
            <a:r>
              <a:rPr lang="en-US" dirty="0"/>
              <a:t>any particular quarter of the forecast period, inflation is therefore expected to lie somewhere within the fans on 90 out of 100 occasions. </a:t>
            </a:r>
            <a:r>
              <a:rPr lang="en-US" dirty="0" smtClean="0"/>
              <a:t> And </a:t>
            </a:r>
            <a:r>
              <a:rPr lang="en-US" dirty="0"/>
              <a:t>on the remaining 10 out of 100 occasions inflation can </a:t>
            </a:r>
            <a:r>
              <a:rPr lang="en-US" dirty="0" smtClean="0"/>
              <a:t>fall anywhere </a:t>
            </a:r>
            <a:r>
              <a:rPr lang="en-US" dirty="0"/>
              <a:t>outside the red area of the fan chart. </a:t>
            </a:r>
            <a:r>
              <a:rPr lang="en-US" dirty="0" smtClean="0"/>
              <a:t> Over </a:t>
            </a:r>
            <a:r>
              <a:rPr lang="en-US" dirty="0"/>
              <a:t>the forecast period, this has been depicted by the light </a:t>
            </a:r>
            <a:r>
              <a:rPr lang="en-US" dirty="0" smtClean="0"/>
              <a:t>grey background</a:t>
            </a:r>
            <a:r>
              <a:rPr lang="en-US" dirty="0"/>
              <a:t>. </a:t>
            </a:r>
            <a:r>
              <a:rPr lang="en-US" dirty="0" smtClean="0"/>
              <a:t> See </a:t>
            </a:r>
            <a:r>
              <a:rPr lang="en-US" dirty="0"/>
              <a:t>the box on pages 48–49 of the May 2002 </a:t>
            </a:r>
            <a:r>
              <a:rPr lang="en-US" i="1" dirty="0"/>
              <a:t>Inflation Report </a:t>
            </a:r>
            <a:r>
              <a:rPr lang="en-US" dirty="0"/>
              <a:t>for a fuller description of the </a:t>
            </a:r>
            <a:r>
              <a:rPr lang="en-US" dirty="0" smtClean="0"/>
              <a:t>fan chart </a:t>
            </a:r>
            <a:r>
              <a:rPr lang="en-US" dirty="0"/>
              <a:t>and what it represents.</a:t>
            </a:r>
            <a:endParaRPr lang="en-GB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4587874" y="264900"/>
            <a:ext cx="4403725" cy="8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216000" indent="-21600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400" kern="12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lang="en-US" sz="8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kern="1200" baseline="300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2000" b="1" dirty="0" smtClean="0"/>
              <a:t>Chart 5.3</a:t>
            </a:r>
            <a:r>
              <a:rPr lang="en-GB" sz="2000" dirty="0" smtClean="0"/>
              <a:t>  </a:t>
            </a:r>
            <a:r>
              <a:rPr lang="en-US" sz="2000" dirty="0">
                <a:solidFill>
                  <a:schemeClr val="tx1"/>
                </a:solidFill>
              </a:rPr>
              <a:t>CPI inflation projection in May based on </a:t>
            </a:r>
            <a:r>
              <a:rPr lang="en-US" sz="2000" dirty="0" smtClean="0">
                <a:solidFill>
                  <a:schemeClr val="tx1"/>
                </a:solidFill>
              </a:rPr>
              <a:t>market interest </a:t>
            </a:r>
            <a:r>
              <a:rPr lang="en-US" sz="2000" dirty="0">
                <a:solidFill>
                  <a:schemeClr val="tx1"/>
                </a:solidFill>
              </a:rPr>
              <a:t>rate expectations and £375 billion purchased gilts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801431"/>
            <a:ext cx="4008281" cy="33243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874" y="1801431"/>
            <a:ext cx="3998222" cy="330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5.B  </a:t>
            </a:r>
            <a:r>
              <a:rPr lang="en-US" dirty="0"/>
              <a:t>Conditioning path for Bank Rate implied by </a:t>
            </a:r>
            <a:r>
              <a:rPr lang="en-US" dirty="0" smtClean="0"/>
              <a:t>forward market </a:t>
            </a:r>
            <a:r>
              <a:rPr lang="en-US" dirty="0"/>
              <a:t>interest </a:t>
            </a:r>
            <a:r>
              <a:rPr lang="en-US" dirty="0" smtClean="0"/>
              <a:t>rates</a:t>
            </a:r>
            <a:r>
              <a:rPr lang="en-GB" sz="2400" baseline="30000" dirty="0" smtClean="0"/>
              <a:t>(a)</a:t>
            </a:r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379437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data are fifteen working day averages of one-day forward rates to 27 July 2016 and 4 May </a:t>
            </a:r>
            <a:r>
              <a:rPr lang="en-US" dirty="0" smtClean="0"/>
              <a:t>2016 respectively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curve is based on overnight index swap rates.</a:t>
            </a:r>
          </a:p>
          <a:p>
            <a:r>
              <a:rPr lang="en-US" dirty="0"/>
              <a:t>(</a:t>
            </a:r>
            <a:r>
              <a:rPr lang="en-US" dirty="0" smtClean="0"/>
              <a:t>b)	August </a:t>
            </a:r>
            <a:r>
              <a:rPr lang="en-US" dirty="0"/>
              <a:t>figure for 2016 Q3 is an average of </a:t>
            </a:r>
            <a:r>
              <a:rPr lang="en-US" dirty="0" err="1"/>
              <a:t>realised</a:t>
            </a:r>
            <a:r>
              <a:rPr lang="en-US" dirty="0"/>
              <a:t> overnight rates to 27 July 2016, and forward </a:t>
            </a:r>
            <a:r>
              <a:rPr lang="en-US" dirty="0" smtClean="0"/>
              <a:t>rates </a:t>
            </a:r>
            <a:r>
              <a:rPr lang="en-GB" dirty="0" smtClean="0"/>
              <a:t>thereafter</a:t>
            </a:r>
            <a:r>
              <a:rPr lang="en-GB" dirty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238250"/>
            <a:ext cx="7917176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2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</a:t>
            </a:r>
            <a:r>
              <a:rPr lang="en-GB" b="1" dirty="0" smtClean="0">
                <a:solidFill>
                  <a:srgbClr val="960000"/>
                </a:solidFill>
              </a:rPr>
              <a:t>5.C  </a:t>
            </a:r>
            <a:r>
              <a:rPr lang="en-US" dirty="0"/>
              <a:t>Indicative projections consistent with the MPC’s modal</a:t>
            </a:r>
          </a:p>
          <a:p>
            <a:pPr lvl="2"/>
            <a:r>
              <a:rPr lang="en-US" dirty="0" smtClean="0"/>
              <a:t>projections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633120" cy="1047751"/>
          </a:xfrm>
        </p:spPr>
        <p:txBody>
          <a:bodyPr/>
          <a:lstStyle/>
          <a:p>
            <a:r>
              <a:rPr lang="en-US" dirty="0" smtClean="0"/>
              <a:t>(a)	These </a:t>
            </a:r>
            <a:r>
              <a:rPr lang="en-US" dirty="0"/>
              <a:t>projections are produced by Bank staff for the MPC to be consistent with the MPC’s </a:t>
            </a:r>
            <a:r>
              <a:rPr lang="en-US" dirty="0" smtClean="0"/>
              <a:t>modal projections </a:t>
            </a:r>
            <a:r>
              <a:rPr lang="en-US" dirty="0"/>
              <a:t>for GDP growth, CPI inflation and unemployment</a:t>
            </a:r>
            <a:r>
              <a:rPr lang="en-US" dirty="0" smtClean="0"/>
              <a:t>.  </a:t>
            </a:r>
            <a:r>
              <a:rPr lang="en-US" dirty="0"/>
              <a:t>Figures show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calendar-year </a:t>
            </a:r>
            <a:r>
              <a:rPr lang="en-US" dirty="0"/>
              <a:t>growth </a:t>
            </a:r>
            <a:r>
              <a:rPr lang="en-US" dirty="0" smtClean="0"/>
              <a:t>rates unless </a:t>
            </a:r>
            <a:r>
              <a:rPr lang="en-US" dirty="0"/>
              <a:t>otherwise stated. </a:t>
            </a:r>
            <a:r>
              <a:rPr lang="en-US" dirty="0" smtClean="0"/>
              <a:t> Figures </a:t>
            </a:r>
            <a:r>
              <a:rPr lang="en-US" dirty="0"/>
              <a:t>in parentheses show the corresponding projections in the May </a:t>
            </a:r>
            <a:r>
              <a:rPr lang="en-US" dirty="0" smtClean="0"/>
              <a:t>2016 </a:t>
            </a:r>
            <a:r>
              <a:rPr lang="en-US" i="1" dirty="0" smtClean="0"/>
              <a:t>Inflation </a:t>
            </a:r>
            <a:r>
              <a:rPr lang="en-US" i="1" dirty="0"/>
              <a:t>Report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Includes non-profit institutions serving households.</a:t>
            </a:r>
          </a:p>
          <a:p>
            <a:r>
              <a:rPr lang="en-US" dirty="0"/>
              <a:t>(</a:t>
            </a:r>
            <a:r>
              <a:rPr lang="en-US" dirty="0" smtClean="0"/>
              <a:t>c)	Chained-volume </a:t>
            </a:r>
            <a:r>
              <a:rPr lang="en-US" dirty="0"/>
              <a:t>measure.</a:t>
            </a:r>
          </a:p>
          <a:p>
            <a:r>
              <a:rPr lang="en-US" dirty="0"/>
              <a:t>(</a:t>
            </a:r>
            <a:r>
              <a:rPr lang="en-US" dirty="0" smtClean="0"/>
              <a:t>d)	Chained-volume </a:t>
            </a:r>
            <a:r>
              <a:rPr lang="en-US" dirty="0"/>
              <a:t>measure. </a:t>
            </a:r>
            <a:r>
              <a:rPr lang="en-US" dirty="0" smtClean="0"/>
              <a:t> Whole-economy </a:t>
            </a:r>
            <a:r>
              <a:rPr lang="en-US" dirty="0"/>
              <a:t>measure. </a:t>
            </a:r>
            <a:r>
              <a:rPr lang="en-US" dirty="0" smtClean="0"/>
              <a:t> Includes </a:t>
            </a:r>
            <a:r>
              <a:rPr lang="en-US" dirty="0"/>
              <a:t>new dwellings, improvements and </a:t>
            </a:r>
            <a:r>
              <a:rPr lang="en-US" dirty="0" smtClean="0"/>
              <a:t>spending on </a:t>
            </a:r>
            <a:r>
              <a:rPr lang="en-US" dirty="0"/>
              <a:t>services associated with the sale and purchase of property.</a:t>
            </a:r>
          </a:p>
          <a:p>
            <a:r>
              <a:rPr lang="en-US" dirty="0"/>
              <a:t>(</a:t>
            </a:r>
            <a:r>
              <a:rPr lang="en-US" dirty="0" smtClean="0"/>
              <a:t>e)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The historical data exclude the impact of missing trader intra-community (MTIC</a:t>
            </a:r>
            <a:r>
              <a:rPr lang="en-US" dirty="0" smtClean="0"/>
              <a:t>) fraud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f)	Total </a:t>
            </a:r>
            <a:r>
              <a:rPr lang="en-US" dirty="0"/>
              <a:t>available household resources deflated by the consumer expenditure deflator.</a:t>
            </a:r>
          </a:p>
          <a:p>
            <a:r>
              <a:rPr lang="en-US" dirty="0"/>
              <a:t>(</a:t>
            </a:r>
            <a:r>
              <a:rPr lang="en-US" dirty="0" smtClean="0"/>
              <a:t>g)	Four-quarter </a:t>
            </a:r>
            <a:r>
              <a:rPr lang="en-US" dirty="0"/>
              <a:t>growth rate in Q4.</a:t>
            </a:r>
          </a:p>
          <a:p>
            <a:r>
              <a:rPr lang="en-US" dirty="0"/>
              <a:t>(</a:t>
            </a:r>
            <a:r>
              <a:rPr lang="en-US" dirty="0" smtClean="0"/>
              <a:t>h)	Four-quarter </a:t>
            </a:r>
            <a:r>
              <a:rPr lang="en-US" dirty="0"/>
              <a:t>growth in Q4 in whole-economy total pay.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971551"/>
            <a:ext cx="7555384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85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5.4  </a:t>
            </a:r>
            <a:r>
              <a:rPr lang="en-US" dirty="0"/>
              <a:t>Unemployment projection based on </a:t>
            </a:r>
            <a:r>
              <a:rPr lang="en-US" dirty="0" smtClean="0"/>
              <a:t>market interest </a:t>
            </a:r>
            <a:r>
              <a:rPr lang="en-US" dirty="0"/>
              <a:t>rate expectations, other policy actions as announced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82410" y="5810250"/>
            <a:ext cx="8491538" cy="1047751"/>
          </a:xfrm>
        </p:spPr>
        <p:txBody>
          <a:bodyPr/>
          <a:lstStyle/>
          <a:p>
            <a:pPr marL="0" indent="0"/>
            <a:r>
              <a:rPr lang="en-US" dirty="0"/>
              <a:t>The fan chart depicts the probability of various outcomes for LFS unemployment</a:t>
            </a:r>
            <a:r>
              <a:rPr lang="en-US" dirty="0" smtClean="0"/>
              <a:t>.  </a:t>
            </a:r>
            <a:r>
              <a:rPr lang="en-US" dirty="0"/>
              <a:t>It has </a:t>
            </a:r>
            <a:r>
              <a:rPr lang="en-US" dirty="0" smtClean="0"/>
              <a:t>been conditioned </a:t>
            </a:r>
            <a:r>
              <a:rPr lang="en-US" dirty="0"/>
              <a:t>on the assumption that the stock of purchased gilts financed by the issuance of</a:t>
            </a:r>
          </a:p>
          <a:p>
            <a:pPr marL="0" indent="0"/>
            <a:r>
              <a:rPr lang="en-US" dirty="0"/>
              <a:t>central bank reserves reaches £435 billion and remains there throughout the forecast period</a:t>
            </a:r>
            <a:r>
              <a:rPr lang="en-US" dirty="0" smtClean="0"/>
              <a:t>;  that </a:t>
            </a:r>
            <a:r>
              <a:rPr lang="en-US" dirty="0"/>
              <a:t>the stock of purchased corporate bonds financed by the issuance of central bank </a:t>
            </a:r>
            <a:r>
              <a:rPr lang="en-US" dirty="0" smtClean="0"/>
              <a:t>reserves reaches </a:t>
            </a:r>
            <a:r>
              <a:rPr lang="en-US" dirty="0"/>
              <a:t>£10 billion and remains there throughout the forecast period; </a:t>
            </a:r>
            <a:r>
              <a:rPr lang="en-US" dirty="0" smtClean="0"/>
              <a:t> and </a:t>
            </a:r>
            <a:r>
              <a:rPr lang="en-US" dirty="0"/>
              <a:t>on the </a:t>
            </a:r>
            <a:r>
              <a:rPr lang="en-US" dirty="0" smtClean="0"/>
              <a:t>announced Term </a:t>
            </a:r>
            <a:r>
              <a:rPr lang="en-US" dirty="0"/>
              <a:t>Funding Scheme (TFS) financed by the issuance of central bank reserves. </a:t>
            </a:r>
            <a:r>
              <a:rPr lang="en-US" dirty="0" smtClean="0"/>
              <a:t> The </a:t>
            </a:r>
            <a:r>
              <a:rPr lang="en-US" dirty="0" err="1" smtClean="0"/>
              <a:t>coloured</a:t>
            </a:r>
            <a:r>
              <a:rPr lang="en-US" dirty="0" smtClean="0"/>
              <a:t> bands </a:t>
            </a:r>
            <a:r>
              <a:rPr lang="en-US" dirty="0"/>
              <a:t>have the same interpretation as in </a:t>
            </a:r>
            <a:r>
              <a:rPr lang="en-US" b="1" dirty="0"/>
              <a:t>Chart 5.2</a:t>
            </a:r>
            <a:r>
              <a:rPr lang="en-US" dirty="0"/>
              <a:t>, and portray 90% of the </a:t>
            </a:r>
            <a:r>
              <a:rPr lang="en-US" dirty="0" smtClean="0"/>
              <a:t>probability distribution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calibration of this fan chart takes account of the likely path dependency of </a:t>
            </a:r>
            <a:r>
              <a:rPr lang="en-US" dirty="0" smtClean="0"/>
              <a:t>the economy</a:t>
            </a:r>
            <a:r>
              <a:rPr lang="en-US" dirty="0"/>
              <a:t>, where, for example, it is judged that shocks to unemployment in one quarter </a:t>
            </a:r>
            <a:r>
              <a:rPr lang="en-US" dirty="0" smtClean="0"/>
              <a:t>will continue </a:t>
            </a:r>
            <a:r>
              <a:rPr lang="en-US" dirty="0"/>
              <a:t>to have some effect on unemployment in successive quarters</a:t>
            </a:r>
            <a:r>
              <a:rPr lang="en-US" dirty="0" smtClean="0"/>
              <a:t>.  </a:t>
            </a:r>
            <a:r>
              <a:rPr lang="en-US" dirty="0"/>
              <a:t>The fan begins </a:t>
            </a:r>
            <a:r>
              <a:rPr lang="en-US" dirty="0" smtClean="0"/>
              <a:t>in 2016 </a:t>
            </a:r>
            <a:r>
              <a:rPr lang="en-US" dirty="0"/>
              <a:t>Q2, a quarter earlier than the fan for CPI inflation</a:t>
            </a:r>
            <a:r>
              <a:rPr lang="en-US" dirty="0" smtClean="0"/>
              <a:t>.  </a:t>
            </a:r>
            <a:r>
              <a:rPr lang="en-US" dirty="0"/>
              <a:t>That is because Q2 is a staff </a:t>
            </a:r>
            <a:r>
              <a:rPr lang="en-US" dirty="0" smtClean="0"/>
              <a:t>projection for </a:t>
            </a:r>
            <a:r>
              <a:rPr lang="en-US" dirty="0"/>
              <a:t>the unemployment rate, based in part on data for April and May</a:t>
            </a:r>
            <a:r>
              <a:rPr lang="en-US" dirty="0" smtClean="0"/>
              <a:t>.  </a:t>
            </a:r>
            <a:r>
              <a:rPr lang="en-US" dirty="0"/>
              <a:t>The unemployment </a:t>
            </a:r>
            <a:r>
              <a:rPr lang="en-US" dirty="0" smtClean="0"/>
              <a:t>rate was </a:t>
            </a:r>
            <a:r>
              <a:rPr lang="en-US" dirty="0"/>
              <a:t>4.9% in the three months to May, and is projected to be 4.9% in Q2 as a whole</a:t>
            </a:r>
            <a:r>
              <a:rPr lang="en-US" dirty="0" smtClean="0"/>
              <a:t>.  A significant </a:t>
            </a:r>
            <a:r>
              <a:rPr lang="en-US" dirty="0"/>
              <a:t>proportion of this distribution lies below Bank staff’s current estimate of </a:t>
            </a:r>
            <a:r>
              <a:rPr lang="en-US" dirty="0" smtClean="0"/>
              <a:t>the long-term </a:t>
            </a:r>
            <a:r>
              <a:rPr lang="en-US" dirty="0"/>
              <a:t>equilibrium unemployment rate. </a:t>
            </a:r>
            <a:r>
              <a:rPr lang="en-US" dirty="0" smtClean="0"/>
              <a:t> There </a:t>
            </a:r>
            <a:r>
              <a:rPr lang="en-US" dirty="0"/>
              <a:t>is therefore uncertainty about the </a:t>
            </a:r>
            <a:r>
              <a:rPr lang="en-US" dirty="0" smtClean="0"/>
              <a:t>precise calibration </a:t>
            </a:r>
            <a:r>
              <a:rPr lang="en-US" dirty="0"/>
              <a:t>of this fan chart.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48774"/>
            <a:ext cx="5310846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1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Table 5.D  </a:t>
            </a:r>
            <a:r>
              <a:rPr lang="en-GB" dirty="0"/>
              <a:t>Monitoring risks to the Committee’s key judgements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89" y="828675"/>
            <a:ext cx="7051936" cy="548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1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62800"/>
            <a:ext cx="8519391" cy="882143"/>
          </a:xfrm>
        </p:spPr>
        <p:txBody>
          <a:bodyPr/>
          <a:lstStyle/>
          <a:p>
            <a:pPr lvl="2"/>
            <a:r>
              <a:rPr lang="en-GB" b="1" dirty="0">
                <a:solidFill>
                  <a:srgbClr val="960000"/>
                </a:solidFill>
              </a:rPr>
              <a:t>Chart </a:t>
            </a:r>
            <a:r>
              <a:rPr lang="en-GB" b="1" dirty="0" smtClean="0">
                <a:solidFill>
                  <a:srgbClr val="960000"/>
                </a:solidFill>
              </a:rPr>
              <a:t>5.5  </a:t>
            </a:r>
            <a:r>
              <a:rPr lang="en-GB" dirty="0"/>
              <a:t>Household saving </a:t>
            </a:r>
            <a:r>
              <a:rPr lang="en-GB" dirty="0" smtClean="0"/>
              <a:t>ratio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800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Calendar-year </a:t>
            </a:r>
            <a:r>
              <a:rPr lang="en-US" dirty="0"/>
              <a:t>average. </a:t>
            </a:r>
            <a:r>
              <a:rPr lang="en-US" dirty="0" smtClean="0"/>
              <a:t> Percentage </a:t>
            </a:r>
            <a:r>
              <a:rPr lang="en-US" dirty="0"/>
              <a:t>of total available household resources.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674631"/>
            <a:ext cx="5431547" cy="555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3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2016-05-11T23:00:00+00:00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747499-D055-4494-BECF-CC0DD689BDE0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C5FD861C-4269-414D-A27C-B93EC0730C89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722</TotalTime>
  <Words>1498</Words>
  <Application>Microsoft Office PowerPoint</Application>
  <PresentationFormat>On-screen Show (4:3)</PresentationFormat>
  <Paragraphs>106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IR POWERPOINT TEMPLATE</vt:lpstr>
      <vt:lpstr>Inflation Report August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of England Inflation Report August 2016</dc:title>
  <dc:subject>Section 5: Prospects for inflation</dc:subject>
  <dc:creator>Bank of England</dc:creator>
  <cp:keywords/>
  <dc:description/>
  <cp:lastModifiedBy>Lowe, Paul</cp:lastModifiedBy>
  <cp:revision>165</cp:revision>
  <cp:lastPrinted>2016-05-11T21:06:44Z</cp:lastPrinted>
  <dcterms:created xsi:type="dcterms:W3CDTF">2015-11-04T18:07:24Z</dcterms:created>
  <dcterms:modified xsi:type="dcterms:W3CDTF">2016-08-09T10:40:29Z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