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9"/>
  </p:notesMasterIdLst>
  <p:sldIdLst>
    <p:sldId id="314" r:id="rId6"/>
    <p:sldId id="316" r:id="rId7"/>
    <p:sldId id="317" r:id="rId8"/>
    <p:sldId id="318" r:id="rId9"/>
    <p:sldId id="319" r:id="rId10"/>
    <p:sldId id="320" r:id="rId11"/>
    <p:sldId id="321" r:id="rId12"/>
    <p:sldId id="322" r:id="rId13"/>
    <p:sldId id="323" r:id="rId14"/>
    <p:sldId id="324" r:id="rId15"/>
    <p:sldId id="325" r:id="rId16"/>
    <p:sldId id="326" r:id="rId17"/>
    <p:sldId id="309" r:id="rId18"/>
    <p:sldId id="332" r:id="rId19"/>
    <p:sldId id="333" r:id="rId20"/>
    <p:sldId id="334" r:id="rId21"/>
    <p:sldId id="336" r:id="rId22"/>
    <p:sldId id="327" r:id="rId23"/>
    <p:sldId id="328" r:id="rId24"/>
    <p:sldId id="335" r:id="rId25"/>
    <p:sldId id="329" r:id="rId26"/>
    <p:sldId id="330" r:id="rId27"/>
    <p:sldId id="331" r:id="rId28"/>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932" y="-32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2016</a:t>
            </a:r>
          </a:p>
        </p:txBody>
      </p:sp>
      <p:sp>
        <p:nvSpPr>
          <p:cNvPr id="4099" name="Text Placeholder 2"/>
          <p:cNvSpPr>
            <a:spLocks noGrp="1"/>
          </p:cNvSpPr>
          <p:nvPr>
            <p:ph type="body" sz="quarter" idx="13"/>
          </p:nvPr>
        </p:nvSpPr>
        <p:spPr>
          <a:xfrm>
            <a:off x="792163" y="3427413"/>
            <a:ext cx="7361237" cy="473075"/>
          </a:xfrm>
        </p:spPr>
        <p:txBody>
          <a:bodyPr/>
          <a:lstStyle/>
          <a:p>
            <a:pPr lvl="2"/>
            <a:r>
              <a:rPr lang="en-US" sz="2400" dirty="0"/>
              <a:t>Financial markets and global economic developments</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1.9  </a:t>
            </a:r>
            <a:r>
              <a:rPr lang="en-GB" dirty="0"/>
              <a:t>Bank funding spreads have been broadly stable</a:t>
            </a:r>
          </a:p>
          <a:p>
            <a:pPr lvl="2"/>
            <a:r>
              <a:rPr lang="en-GB" dirty="0"/>
              <a:t>UK banks</a:t>
            </a:r>
            <a:r>
              <a:rPr lang="en-US" dirty="0"/>
              <a:t>’</a:t>
            </a:r>
            <a:r>
              <a:rPr lang="en-GB" dirty="0"/>
              <a:t> indicative longer-term funding </a:t>
            </a:r>
            <a:r>
              <a:rPr lang="en-GB" dirty="0" smtClean="0"/>
              <a:t>spreads</a:t>
            </a:r>
            <a:endParaRPr lang="en-GB" dirty="0"/>
          </a:p>
        </p:txBody>
      </p:sp>
      <p:sp>
        <p:nvSpPr>
          <p:cNvPr id="3" name="Text Placeholder 2"/>
          <p:cNvSpPr>
            <a:spLocks noGrp="1"/>
          </p:cNvSpPr>
          <p:nvPr>
            <p:ph type="body" sz="quarter" idx="16"/>
          </p:nvPr>
        </p:nvSpPr>
        <p:spPr>
          <a:xfrm>
            <a:off x="292100" y="5810250"/>
            <a:ext cx="8629958" cy="1047751"/>
          </a:xfrm>
        </p:spPr>
        <p:txBody>
          <a:bodyPr/>
          <a:lstStyle/>
          <a:p>
            <a:r>
              <a:rPr lang="en-GB" dirty="0" smtClean="0"/>
              <a:t>Sources</a:t>
            </a:r>
            <a:r>
              <a:rPr lang="en-GB" dirty="0"/>
              <a:t>:  Bank of England, Bloomberg, </a:t>
            </a:r>
            <a:r>
              <a:rPr lang="en-GB" dirty="0" err="1"/>
              <a:t>Markit</a:t>
            </a:r>
            <a:r>
              <a:rPr lang="en-GB" dirty="0"/>
              <a:t> Group Limited and Bank calculations.</a:t>
            </a:r>
          </a:p>
          <a:p>
            <a:r>
              <a:rPr lang="en-GB" dirty="0"/>
              <a:t> </a:t>
            </a:r>
          </a:p>
          <a:p>
            <a:r>
              <a:rPr lang="en-GB" dirty="0"/>
              <a:t>(a)	Constant-maturity </a:t>
            </a:r>
            <a:r>
              <a:rPr lang="en-GB" dirty="0" err="1"/>
              <a:t>unweighted</a:t>
            </a:r>
            <a:r>
              <a:rPr lang="en-GB" dirty="0"/>
              <a:t> average of secondary market spreads to mid-swaps for the major UK lenders</a:t>
            </a:r>
            <a:r>
              <a:rPr lang="en-US" dirty="0"/>
              <a:t>’</a:t>
            </a:r>
            <a:r>
              <a:rPr lang="en-GB" dirty="0"/>
              <a:t> five-year euro-denominated senior unsecured bonds or a suitable proxy when unavailable.</a:t>
            </a:r>
          </a:p>
          <a:p>
            <a:r>
              <a:rPr lang="en-GB" dirty="0"/>
              <a:t>(b)	</a:t>
            </a:r>
            <a:r>
              <a:rPr lang="en-GB" dirty="0" err="1"/>
              <a:t>Unweighted</a:t>
            </a:r>
            <a:r>
              <a:rPr lang="en-GB" dirty="0"/>
              <a:t> average of spreads for two-year and three-year sterling fixed-rate retail bonds over equivalent-maturity swaps.  Bond rates are end-month rates and swap rates are monthly averages of daily rates.  Bond rates for July are flash estimates.</a:t>
            </a:r>
          </a:p>
          <a:p>
            <a:r>
              <a:rPr lang="en-GB" dirty="0"/>
              <a:t>(c)	</a:t>
            </a:r>
            <a:r>
              <a:rPr lang="en-GB" dirty="0" err="1"/>
              <a:t>Unweighted</a:t>
            </a:r>
            <a:r>
              <a:rPr lang="en-GB" dirty="0"/>
              <a:t> average of five-year euro-denominated senior CDS </a:t>
            </a:r>
            <a:r>
              <a:rPr lang="en-GB" dirty="0" err="1"/>
              <a:t>premia</a:t>
            </a:r>
            <a:r>
              <a:rPr lang="en-GB" dirty="0"/>
              <a:t> for the major UK lenders.</a:t>
            </a:r>
          </a:p>
          <a:p>
            <a:r>
              <a:rPr lang="en-GB" dirty="0"/>
              <a:t>(d)	Constant-maturity </a:t>
            </a:r>
            <a:r>
              <a:rPr lang="en-GB" dirty="0" err="1"/>
              <a:t>unweighted</a:t>
            </a:r>
            <a:r>
              <a:rPr lang="en-GB" dirty="0"/>
              <a:t> average of secondary market spreads to swaps for the major UK lenders</a:t>
            </a:r>
            <a:r>
              <a:rPr lang="en-US" dirty="0"/>
              <a:t>’</a:t>
            </a:r>
            <a:r>
              <a:rPr lang="en-GB" dirty="0"/>
              <a:t> five-year euro-denominated covered bonds or a suitable proxy when unavailable</a:t>
            </a:r>
            <a:r>
              <a:rPr lang="en-GB" dirty="0" smtClean="0"/>
              <a:t>.</a:t>
            </a:r>
            <a:endParaRPr lang="en-GB" dirty="0"/>
          </a:p>
        </p:txBody>
      </p:sp>
      <p:pic>
        <p:nvPicPr>
          <p:cNvPr id="9218" name="Picture 2" descr="Q:\Current publications\IR August 2016\Section 1\PNGs\Chart 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57518"/>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603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1.10  </a:t>
            </a:r>
            <a:r>
              <a:rPr lang="en-GB" dirty="0"/>
              <a:t>Debt to GDP in emerging markets has continued to increase</a:t>
            </a:r>
          </a:p>
          <a:p>
            <a:pPr lvl="2"/>
            <a:r>
              <a:rPr lang="en-GB" dirty="0"/>
              <a:t>Non-financial sector debt to nominal GDP </a:t>
            </a:r>
            <a:r>
              <a:rPr lang="en-GB" dirty="0" smtClean="0"/>
              <a:t>ratios</a:t>
            </a:r>
            <a:endParaRPr lang="en-GB" dirty="0"/>
          </a:p>
        </p:txBody>
      </p:sp>
      <p:sp>
        <p:nvSpPr>
          <p:cNvPr id="3" name="Text Placeholder 2"/>
          <p:cNvSpPr>
            <a:spLocks noGrp="1"/>
          </p:cNvSpPr>
          <p:nvPr>
            <p:ph type="body" sz="quarter" idx="16"/>
          </p:nvPr>
        </p:nvSpPr>
        <p:spPr/>
        <p:txBody>
          <a:bodyPr/>
          <a:lstStyle/>
          <a:p>
            <a:r>
              <a:rPr lang="en-GB" dirty="0" smtClean="0"/>
              <a:t>Source</a:t>
            </a:r>
            <a:r>
              <a:rPr lang="en-GB" dirty="0"/>
              <a:t>:  Bank for International Settlements total credit statistics</a:t>
            </a:r>
            <a:r>
              <a:rPr lang="en-GB" dirty="0" smtClean="0"/>
              <a:t>.</a:t>
            </a:r>
            <a:endParaRPr lang="en-GB" dirty="0"/>
          </a:p>
        </p:txBody>
      </p:sp>
      <p:pic>
        <p:nvPicPr>
          <p:cNvPr id="10242" name="Picture 2" descr="Q:\Current publications\IR August 2016\Section 1\PNGs\Chart 1.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51394"/>
            <a:ext cx="5498603"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282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1.11  </a:t>
            </a:r>
            <a:r>
              <a:rPr lang="en-GB" dirty="0"/>
              <a:t>Survey indicators of global growth have softened over recent quarters</a:t>
            </a:r>
          </a:p>
          <a:p>
            <a:pPr lvl="2"/>
            <a:r>
              <a:rPr lang="en-GB" dirty="0"/>
              <a:t>Global composite PMI</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JPMorgan and </a:t>
            </a:r>
            <a:r>
              <a:rPr lang="en-GB" dirty="0" err="1"/>
              <a:t>Markit</a:t>
            </a:r>
            <a:r>
              <a:rPr lang="en-GB" dirty="0"/>
              <a:t> Economics.</a:t>
            </a:r>
          </a:p>
          <a:p>
            <a:r>
              <a:rPr lang="en-GB" dirty="0"/>
              <a:t> </a:t>
            </a:r>
          </a:p>
          <a:p>
            <a:r>
              <a:rPr lang="en-GB" dirty="0"/>
              <a:t>(a)	Composite (manufacturing and services) purchasing managers</a:t>
            </a:r>
            <a:r>
              <a:rPr lang="en-US" dirty="0"/>
              <a:t>’</a:t>
            </a:r>
            <a:r>
              <a:rPr lang="en-GB" dirty="0"/>
              <a:t> index (PMI).  Based on the results of surveys in over 30 countries.  Together these countries account for an estimated 87% of global GDP.  A figure over 50 indicates rising output compared with the previous month, and a figure below 50 indicates falling output.  Last data point is June 2016</a:t>
            </a:r>
            <a:r>
              <a:rPr lang="en-GB" dirty="0" smtClean="0"/>
              <a:t>.</a:t>
            </a:r>
            <a:endParaRPr lang="en-GB" dirty="0"/>
          </a:p>
        </p:txBody>
      </p:sp>
      <p:pic>
        <p:nvPicPr>
          <p:cNvPr id="11266" name="Picture 2" descr="Q:\Current publications\IR August 2016\Section 1\PNGs\Chart 1.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11430"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38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1.A  </a:t>
            </a:r>
            <a:r>
              <a:rPr lang="en-GB" dirty="0"/>
              <a:t>Global activity growth picked up around the turn of the year</a:t>
            </a:r>
          </a:p>
          <a:p>
            <a:pPr lvl="2"/>
            <a:r>
              <a:rPr lang="en-GB" dirty="0"/>
              <a:t>GDP in selected countries and regions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099" y="5810250"/>
            <a:ext cx="8699501" cy="1047751"/>
          </a:xfrm>
        </p:spPr>
        <p:txBody>
          <a:bodyPr/>
          <a:lstStyle/>
          <a:p>
            <a:r>
              <a:rPr lang="en-GB" dirty="0" smtClean="0"/>
              <a:t>Sources</a:t>
            </a:r>
            <a:r>
              <a:rPr lang="en-GB" dirty="0"/>
              <a:t>:  IMF </a:t>
            </a:r>
            <a:r>
              <a:rPr lang="en-GB" i="1" dirty="0"/>
              <a:t>World Economic Outlook </a:t>
            </a:r>
            <a:r>
              <a:rPr lang="en-GB" dirty="0"/>
              <a:t>(</a:t>
            </a:r>
            <a:r>
              <a:rPr lang="en-GB" i="1" dirty="0"/>
              <a:t>WEO</a:t>
            </a:r>
            <a:r>
              <a:rPr lang="en-GB" dirty="0"/>
              <a:t>), OECD, ONS, Thomson Reuters </a:t>
            </a:r>
            <a:r>
              <a:rPr lang="en-GB" dirty="0" err="1"/>
              <a:t>Datastream</a:t>
            </a:r>
            <a:r>
              <a:rPr lang="en-GB" dirty="0"/>
              <a:t> and Bank calculations. </a:t>
            </a:r>
          </a:p>
          <a:p>
            <a:r>
              <a:rPr lang="en-GB" dirty="0"/>
              <a:t> </a:t>
            </a:r>
          </a:p>
          <a:p>
            <a:r>
              <a:rPr lang="en-GB" dirty="0"/>
              <a:t>(a)	Real GDP measures.  Figures in parentheses are shares in UK goods and services exports in 2014.</a:t>
            </a:r>
          </a:p>
          <a:p>
            <a:r>
              <a:rPr lang="en-GB" dirty="0"/>
              <a:t>(b)	Data are four-quarter growth.  The earliest observation for India is 2012 Q2.</a:t>
            </a:r>
          </a:p>
          <a:p>
            <a:r>
              <a:rPr lang="en-GB" dirty="0"/>
              <a:t>(c)	The earliest observation for Russia is 2003 Q2.  Figure for 2015 H2 is based on data to 2015 Q3.  Official seasonally adjusted GDP data beyond 2015 Q3 are not yet available.</a:t>
            </a:r>
          </a:p>
          <a:p>
            <a:r>
              <a:rPr lang="en-GB" dirty="0"/>
              <a:t>(d)	Constructed using data for real GDP growth rates for </a:t>
            </a:r>
            <a:r>
              <a:rPr lang="en-GB" dirty="0" smtClean="0"/>
              <a:t>180 </a:t>
            </a:r>
            <a:r>
              <a:rPr lang="en-GB" dirty="0"/>
              <a:t>countries weighted according to their shares in UK exports.  For the vast majority of countries, the latest observation is 2016 Q1.  For those countries where data are not yet available, Bank staff projections are used</a:t>
            </a:r>
            <a:r>
              <a:rPr lang="en-GB" dirty="0" smtClean="0"/>
              <a:t>.</a:t>
            </a:r>
            <a:endParaRPr lang="en-GB"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523" y="1378601"/>
            <a:ext cx="7332956" cy="386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3559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1.B  </a:t>
            </a:r>
            <a:r>
              <a:rPr lang="en-GB" dirty="0"/>
              <a:t>Monitoring the MPC</a:t>
            </a:r>
            <a:r>
              <a:rPr lang="en-US" dirty="0"/>
              <a:t>’</a:t>
            </a:r>
            <a:r>
              <a:rPr lang="en-GB" dirty="0"/>
              <a:t>s key </a:t>
            </a:r>
            <a:r>
              <a:rPr lang="en-GB" dirty="0" smtClean="0"/>
              <a:t>judgements</a:t>
            </a:r>
            <a:endParaRPr lang="en-GB"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464" y="1174995"/>
            <a:ext cx="6889073" cy="5035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71907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1.C  </a:t>
            </a:r>
            <a:r>
              <a:rPr lang="en-GB" dirty="0"/>
              <a:t>Inflation remains weak across countries</a:t>
            </a:r>
          </a:p>
          <a:p>
            <a:pPr lvl="2"/>
            <a:r>
              <a:rPr lang="en-GB" dirty="0"/>
              <a:t>Inflation in selected countries and </a:t>
            </a:r>
            <a:r>
              <a:rPr lang="en-GB" dirty="0" smtClean="0"/>
              <a:t>regions</a:t>
            </a:r>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Eurostat, IMF </a:t>
            </a:r>
            <a:r>
              <a:rPr lang="en-GB" i="1" dirty="0"/>
              <a:t>WEO</a:t>
            </a:r>
            <a:r>
              <a:rPr lang="en-GB" dirty="0"/>
              <a:t>, ONS, Thomson Reuters </a:t>
            </a:r>
            <a:r>
              <a:rPr lang="en-GB" dirty="0" err="1"/>
              <a:t>Datastream</a:t>
            </a:r>
            <a:r>
              <a:rPr lang="en-GB" dirty="0"/>
              <a:t>, US Bureau of Economic Analysis and Bank calculations</a:t>
            </a:r>
            <a:r>
              <a:rPr lang="en-GB" dirty="0" smtClean="0"/>
              <a:t>.</a:t>
            </a:r>
            <a:endParaRPr lang="en-GB" dirty="0"/>
          </a:p>
          <a:p>
            <a:r>
              <a:rPr lang="en-GB" dirty="0"/>
              <a:t> </a:t>
            </a:r>
          </a:p>
          <a:p>
            <a:r>
              <a:rPr lang="en-GB" dirty="0"/>
              <a:t>(a)	Data point for July 2016 is a flash estimate.</a:t>
            </a:r>
          </a:p>
          <a:p>
            <a:r>
              <a:rPr lang="en-GB" dirty="0"/>
              <a:t>(b)	Personal consumption expenditure price index inflation.  Data for June were released after the preparation of this </a:t>
            </a:r>
            <a:r>
              <a:rPr lang="en-GB" i="1" dirty="0"/>
              <a:t>Report</a:t>
            </a:r>
            <a:r>
              <a:rPr lang="en-GB" dirty="0"/>
              <a:t>.</a:t>
            </a:r>
          </a:p>
          <a:p>
            <a:r>
              <a:rPr lang="en-GB" dirty="0"/>
              <a:t>(c)	Constructed using data for consumption deflators for 51 countries weighted according to their shares in UK exports.  For the vast majority of countries, the last observation is 2016 Q1.  For those countries where data are not yet available, Bank staff projections are used.</a:t>
            </a:r>
          </a:p>
          <a:p>
            <a:r>
              <a:rPr lang="en-GB" dirty="0"/>
              <a:t>(d)	For the euro area and the United Kingdom, excludes energy, food, alcoholic beverages and tobacco.  For the United States, excludes food and energy</a:t>
            </a:r>
            <a:r>
              <a:rPr lang="en-GB" dirty="0" smtClean="0"/>
              <a:t>.</a:t>
            </a:r>
            <a:endParaRPr lang="en-GB"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751" y="1185451"/>
            <a:ext cx="6640498" cy="4380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41478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The implications of falls in the yield curve for</a:t>
            </a:r>
          </a:p>
          <a:p>
            <a:pPr algn="ctr"/>
            <a:r>
              <a:rPr lang="en-US" sz="2400" b="1" dirty="0">
                <a:solidFill>
                  <a:srgbClr val="960000"/>
                </a:solidFill>
                <a:latin typeface="Arial" pitchFamily="34" charset="0"/>
                <a:cs typeface="Arial" pitchFamily="34" charset="0"/>
              </a:rPr>
              <a:t>financial conditions and stability</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3392032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  </a:t>
            </a:r>
            <a:r>
              <a:rPr lang="en-GB" dirty="0"/>
              <a:t>Yield curves are lower than in May</a:t>
            </a:r>
          </a:p>
          <a:p>
            <a:pPr lvl="2"/>
            <a:r>
              <a:rPr lang="en-GB" dirty="0"/>
              <a:t>Nominal government bond yields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Bloomberg and Bank calculations.</a:t>
            </a:r>
          </a:p>
          <a:p>
            <a:r>
              <a:rPr lang="en-GB" dirty="0"/>
              <a:t> </a:t>
            </a:r>
          </a:p>
          <a:p>
            <a:r>
              <a:rPr lang="en-GB" dirty="0"/>
              <a:t>(a)	Zero-coupon spot rates derived from government bond prices.  </a:t>
            </a:r>
          </a:p>
          <a:p>
            <a:r>
              <a:rPr lang="en-GB" dirty="0"/>
              <a:t>(b)	Based on French and German government bond prices</a:t>
            </a:r>
            <a:r>
              <a:rPr lang="en-GB" dirty="0" smtClean="0"/>
              <a:t>.</a:t>
            </a:r>
            <a:endParaRPr lang="en-GB" dirty="0"/>
          </a:p>
        </p:txBody>
      </p:sp>
      <p:pic>
        <p:nvPicPr>
          <p:cNvPr id="12290" name="Picture 2" descr="Q:\Current publications\IR August 2016\Section 1\PNGs\Chart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47865"/>
            <a:ext cx="5451664" cy="4626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051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692103" cy="882143"/>
          </a:xfrm>
        </p:spPr>
        <p:txBody>
          <a:bodyPr/>
          <a:lstStyle/>
          <a:p>
            <a:pPr lvl="1"/>
            <a:r>
              <a:rPr lang="en-GB" b="1" dirty="0"/>
              <a:t>Chart B  </a:t>
            </a:r>
            <a:r>
              <a:rPr lang="en-GB" dirty="0"/>
              <a:t>As benchmark interest rates fell towards zero, deposit spreads were compressed and mortgage spreads widened</a:t>
            </a:r>
          </a:p>
          <a:p>
            <a:pPr lvl="2"/>
            <a:r>
              <a:rPr lang="en-GB" dirty="0"/>
              <a:t>Bank Rate and selected household effective interest rates</a:t>
            </a:r>
          </a:p>
          <a:p>
            <a:endParaRPr lang="en-GB" dirty="0"/>
          </a:p>
        </p:txBody>
      </p:sp>
      <p:sp>
        <p:nvSpPr>
          <p:cNvPr id="3" name="Text Placeholder 2"/>
          <p:cNvSpPr>
            <a:spLocks noGrp="1"/>
          </p:cNvSpPr>
          <p:nvPr>
            <p:ph type="body" sz="quarter" idx="16"/>
          </p:nvPr>
        </p:nvSpPr>
        <p:spPr/>
        <p:txBody>
          <a:bodyPr/>
          <a:lstStyle/>
          <a:p>
            <a:r>
              <a:rPr lang="en-GB" dirty="0" smtClean="0"/>
              <a:t>(</a:t>
            </a:r>
            <a:r>
              <a:rPr lang="en-GB" dirty="0"/>
              <a:t>a)	Effective rates on sterling household loans and deposits.  The Bank</a:t>
            </a:r>
            <a:r>
              <a:rPr lang="en-US" dirty="0"/>
              <a:t>’</a:t>
            </a:r>
            <a:r>
              <a:rPr lang="en-GB" dirty="0"/>
              <a:t>s effective rate series are currently compiled using data from up to 19 UK monetary financial institutions (MFIs).  The effective rate is an average monthly rate.  Non seasonally adjusted. </a:t>
            </a:r>
          </a:p>
          <a:p>
            <a:r>
              <a:rPr lang="en-GB" dirty="0"/>
              <a:t>(b)</a:t>
            </a:r>
            <a:r>
              <a:rPr lang="en-GB"/>
              <a:t>	</a:t>
            </a:r>
            <a:r>
              <a:rPr lang="en-GB" smtClean="0"/>
              <a:t>End-month rate.</a:t>
            </a:r>
            <a:endParaRPr lang="en-GB" dirty="0"/>
          </a:p>
        </p:txBody>
      </p:sp>
      <p:pic>
        <p:nvPicPr>
          <p:cNvPr id="13314" name="Picture 2" descr="Q:\Current publications\IR August 2016\Section 1\PNGs\Chart 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8028"/>
            <a:ext cx="5317552"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733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a:t>1.1  </a:t>
            </a:r>
            <a:r>
              <a:rPr lang="en-GB" dirty="0"/>
              <a:t>Sterling fell sharply after the referendum</a:t>
            </a:r>
          </a:p>
          <a:p>
            <a:pPr lvl="2"/>
            <a:r>
              <a:rPr lang="en-GB" dirty="0" smtClean="0"/>
              <a:t>Sterling </a:t>
            </a:r>
            <a:r>
              <a:rPr lang="en-GB" dirty="0"/>
              <a:t>exchange </a:t>
            </a:r>
            <a:r>
              <a:rPr lang="en-GB" dirty="0" smtClean="0"/>
              <a:t>rates</a:t>
            </a:r>
            <a:endParaRPr lang="en-GB" dirty="0"/>
          </a:p>
        </p:txBody>
      </p:sp>
      <p:pic>
        <p:nvPicPr>
          <p:cNvPr id="1026" name="Picture 2" descr="Q:\Current publications\IR August 2016\Section 1\PNGs\Chart 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74318"/>
            <a:ext cx="5478486"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670926" cy="882143"/>
          </a:xfrm>
        </p:spPr>
        <p:txBody>
          <a:bodyPr/>
          <a:lstStyle/>
          <a:p>
            <a:pPr lvl="1"/>
            <a:r>
              <a:rPr lang="en-GB" b="1" dirty="0"/>
              <a:t>Table 1  </a:t>
            </a:r>
            <a:r>
              <a:rPr lang="en-GB" dirty="0"/>
              <a:t>Around half of all mortgages and four fifths of corporate lending is floating rate</a:t>
            </a:r>
          </a:p>
          <a:p>
            <a:pPr lvl="2"/>
            <a:r>
              <a:rPr lang="en-GB" dirty="0"/>
              <a:t>Proportion of the stock of UK-resident MFIs</a:t>
            </a:r>
            <a:r>
              <a:rPr lang="en-US" dirty="0"/>
              <a:t>’</a:t>
            </a:r>
            <a:r>
              <a:rPr lang="en-GB" dirty="0"/>
              <a:t> lending and deposits at fixed and floating rate in 2016 </a:t>
            </a:r>
            <a:r>
              <a:rPr lang="en-GB" dirty="0" smtClean="0"/>
              <a:t>Q1</a:t>
            </a:r>
            <a:r>
              <a:rPr lang="en-GB" baseline="30000" dirty="0" smtClean="0"/>
              <a:t>(a)</a:t>
            </a:r>
            <a:endParaRPr lang="en-GB" baseline="30000" dirty="0"/>
          </a:p>
        </p:txBody>
      </p:sp>
      <p:sp>
        <p:nvSpPr>
          <p:cNvPr id="3" name="Text Placeholder 2"/>
          <p:cNvSpPr>
            <a:spLocks noGrp="1"/>
          </p:cNvSpPr>
          <p:nvPr>
            <p:ph type="body" sz="quarter" idx="16"/>
          </p:nvPr>
        </p:nvSpPr>
        <p:spPr>
          <a:xfrm>
            <a:off x="292099" y="5810250"/>
            <a:ext cx="8613775" cy="1047751"/>
          </a:xfrm>
        </p:spPr>
        <p:txBody>
          <a:bodyPr/>
          <a:lstStyle/>
          <a:p>
            <a:r>
              <a:rPr lang="en-GB" dirty="0"/>
              <a:t>(a)	Average daily balances on sterling household loans and deposits reported on form ER (effective rates), and balance sheet data reported on forms BE and BT.  Non seasonally adjusted.</a:t>
            </a:r>
          </a:p>
          <a:p>
            <a:r>
              <a:rPr lang="en-GB" dirty="0"/>
              <a:t>(b)	Floating rate includes sight deposits and redeemable-at-notice time deposits.</a:t>
            </a:r>
          </a:p>
          <a:p>
            <a:r>
              <a:rPr lang="en-GB" dirty="0"/>
              <a:t>(c)	Fixed rate includes non interest bearing deposits and fixed-maturity time deposits</a:t>
            </a:r>
            <a:r>
              <a:rPr lang="en-GB" dirty="0" smtClean="0"/>
              <a:t>.</a:t>
            </a:r>
            <a:endParaRPr lang="en-GB"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746" y="2133173"/>
            <a:ext cx="7510508" cy="2591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01380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8" y="226221"/>
            <a:ext cx="8745369" cy="882143"/>
          </a:xfrm>
        </p:spPr>
        <p:txBody>
          <a:bodyPr/>
          <a:lstStyle/>
          <a:p>
            <a:pPr lvl="1"/>
            <a:r>
              <a:rPr lang="en-GB" b="1" dirty="0"/>
              <a:t>Chart C  </a:t>
            </a:r>
            <a:r>
              <a:rPr lang="en-GB" dirty="0"/>
              <a:t>Banks</a:t>
            </a:r>
            <a:r>
              <a:rPr lang="en-US" dirty="0"/>
              <a:t>’</a:t>
            </a:r>
            <a:r>
              <a:rPr lang="en-GB" dirty="0"/>
              <a:t> net interest margins have been relatively stable</a:t>
            </a:r>
          </a:p>
          <a:p>
            <a:pPr lvl="2"/>
            <a:r>
              <a:rPr lang="en-GB" dirty="0"/>
              <a:t>Estimates of large UK banks</a:t>
            </a:r>
            <a:r>
              <a:rPr lang="en-US" dirty="0"/>
              <a:t>’</a:t>
            </a:r>
            <a:r>
              <a:rPr lang="en-GB" dirty="0"/>
              <a:t> net interest margins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810250"/>
            <a:ext cx="8123931" cy="1047751"/>
          </a:xfrm>
        </p:spPr>
        <p:txBody>
          <a:bodyPr/>
          <a:lstStyle/>
          <a:p>
            <a:r>
              <a:rPr lang="en-GB" dirty="0" smtClean="0"/>
              <a:t>Sources</a:t>
            </a:r>
            <a:r>
              <a:rPr lang="en-GB" dirty="0"/>
              <a:t>:  Published accounts and Bank calculations.</a:t>
            </a:r>
          </a:p>
          <a:p>
            <a:r>
              <a:rPr lang="en-GB" dirty="0"/>
              <a:t> </a:t>
            </a:r>
          </a:p>
          <a:p>
            <a:r>
              <a:rPr lang="en-GB" dirty="0"/>
              <a:t>(a)	Estimates derived from published accounts for the six largest UK banks:  Barclays, HSBC, Lloyds Banking Group, Nationwide, Royal Bank of Scotland and Santander UK.  The definition of net interest margin used differs by bank and over time, as the calculation is not prescribed under International Financial Reporting Standards</a:t>
            </a:r>
            <a:r>
              <a:rPr lang="en-GB" dirty="0" smtClean="0"/>
              <a:t>.</a:t>
            </a:r>
            <a:endParaRPr lang="en-GB" dirty="0"/>
          </a:p>
        </p:txBody>
      </p:sp>
      <p:pic>
        <p:nvPicPr>
          <p:cNvPr id="14338" name="Picture 2" descr="Q:\Current publications\IR August 2016\Section 1\PNGs\Chart 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6380"/>
            <a:ext cx="5317552"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6853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D  </a:t>
            </a:r>
            <a:r>
              <a:rPr lang="en-GB" dirty="0"/>
              <a:t>Market-based measures of insurers</a:t>
            </a:r>
            <a:r>
              <a:rPr lang="en-US" dirty="0"/>
              <a:t>’</a:t>
            </a:r>
            <a:r>
              <a:rPr lang="en-GB" dirty="0"/>
              <a:t> resilience remain broadly stable</a:t>
            </a:r>
          </a:p>
          <a:p>
            <a:pPr lvl="2"/>
            <a:r>
              <a:rPr lang="en-GB" dirty="0"/>
              <a:t>Average cost of default protection on selected UK insurers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a:t>
            </a:r>
            <a:r>
              <a:rPr lang="en-GB" dirty="0" err="1"/>
              <a:t>Markit</a:t>
            </a:r>
            <a:r>
              <a:rPr lang="en-GB" dirty="0"/>
              <a:t> CDS Pricing and Bank calculations.</a:t>
            </a:r>
          </a:p>
          <a:p>
            <a:r>
              <a:rPr lang="en-GB" dirty="0"/>
              <a:t> </a:t>
            </a:r>
          </a:p>
          <a:p>
            <a:r>
              <a:rPr lang="en-GB" dirty="0"/>
              <a:t>(a)	Average of five-year senior credit default swap </a:t>
            </a:r>
            <a:r>
              <a:rPr lang="en-GB" dirty="0" err="1"/>
              <a:t>premia</a:t>
            </a:r>
            <a:r>
              <a:rPr lang="en-GB" dirty="0"/>
              <a:t> of Aviva, Legal and General, Prudential and Standard Life.  Data for Standard Life start in October 2006;  data for Aviva start in June 2009</a:t>
            </a:r>
            <a:r>
              <a:rPr lang="en-GB" dirty="0" smtClean="0"/>
              <a:t>.</a:t>
            </a:r>
            <a:endParaRPr lang="en-GB" dirty="0"/>
          </a:p>
        </p:txBody>
      </p:sp>
      <p:pic>
        <p:nvPicPr>
          <p:cNvPr id="15362" name="Picture 2" descr="Q:\Current publications\IR August 2016\Section 1\PNGs\Chart 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8028"/>
            <a:ext cx="5612598"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338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E  </a:t>
            </a:r>
            <a:r>
              <a:rPr lang="en-GB" dirty="0"/>
              <a:t>Defined-benefit pension fund deficits have increased as long-term yields have fallen</a:t>
            </a:r>
          </a:p>
          <a:p>
            <a:pPr lvl="2"/>
            <a:r>
              <a:rPr lang="en-GB" dirty="0"/>
              <a:t>Fifteen-year government bond yield and the balance on UK defined-benefit pension funds as a proportion of total </a:t>
            </a:r>
            <a:r>
              <a:rPr lang="en-GB" dirty="0" smtClean="0"/>
              <a:t>liabilities</a:t>
            </a:r>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Pension Protection Fund and Bank calculations.</a:t>
            </a:r>
          </a:p>
          <a:p>
            <a:r>
              <a:rPr lang="en-GB" dirty="0"/>
              <a:t> </a:t>
            </a:r>
          </a:p>
          <a:p>
            <a:r>
              <a:rPr lang="en-GB" dirty="0"/>
              <a:t>(a)	Zero-coupon spot rate derived from government bond prices.  </a:t>
            </a:r>
          </a:p>
          <a:p>
            <a:r>
              <a:rPr lang="en-GB" dirty="0"/>
              <a:t>(b)	Calculated as the aggregate value of pension fund assets less the value of their liabilities, divided by the total value of liabilities.  Calculated on a S179 basis, which is the theoretical cost that would have to be paid to a private insurance company to take on the level of protection provided by the Pension Protection Fund.  As the Fund does not provide protection for the full liability, this number may be somewhat smaller than a similar measure calculated based on companies</a:t>
            </a:r>
            <a:r>
              <a:rPr lang="en-US" dirty="0"/>
              <a:t>’</a:t>
            </a:r>
            <a:r>
              <a:rPr lang="en-GB" dirty="0"/>
              <a:t> financial statements</a:t>
            </a:r>
            <a:r>
              <a:rPr lang="en-GB" dirty="0" smtClean="0"/>
              <a:t>.</a:t>
            </a:r>
            <a:endParaRPr lang="en-GB" dirty="0"/>
          </a:p>
        </p:txBody>
      </p:sp>
      <p:pic>
        <p:nvPicPr>
          <p:cNvPr id="16386" name="Picture 2" descr="Q:\Current publications\IR August 2016\Section 1\PNGs\Chart 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6585" y="1733891"/>
            <a:ext cx="5201466" cy="4102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053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1.2  </a:t>
            </a:r>
            <a:r>
              <a:rPr lang="en-GB" dirty="0"/>
              <a:t>Market-implied paths for US, UK and </a:t>
            </a:r>
            <a:r>
              <a:rPr lang="en-GB" dirty="0" smtClean="0"/>
              <a:t>euro-area </a:t>
            </a:r>
            <a:r>
              <a:rPr lang="en-GB" dirty="0"/>
              <a:t>policy rates have flattened</a:t>
            </a:r>
          </a:p>
          <a:p>
            <a:pPr lvl="2"/>
            <a:r>
              <a:rPr lang="en-GB" dirty="0"/>
              <a:t>International forward interest rates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Sources:  Bank of England, Bloomberg, European Central Bank (ECB) and Federal Reserve.</a:t>
            </a:r>
          </a:p>
          <a:p>
            <a:r>
              <a:rPr lang="en-GB" dirty="0"/>
              <a:t> </a:t>
            </a:r>
          </a:p>
          <a:p>
            <a:r>
              <a:rPr lang="en-GB" dirty="0"/>
              <a:t>(a)	The August 2016 and May 2016 curves are estimated using instantaneous forward overnight index swap rates in the fifteen working days to 27 July and 4 May respectively.</a:t>
            </a:r>
          </a:p>
          <a:p>
            <a:r>
              <a:rPr lang="en-GB" dirty="0"/>
              <a:t>(b)	Upper bound of the target range.</a:t>
            </a:r>
          </a:p>
        </p:txBody>
      </p:sp>
      <p:pic>
        <p:nvPicPr>
          <p:cNvPr id="2050" name="Picture 2" descr="Q:\Current publications\IR August 2016\Section 1\PNGs\Chart 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31296"/>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0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1.3  </a:t>
            </a:r>
            <a:r>
              <a:rPr lang="en-GB" dirty="0"/>
              <a:t>Uncertainty around the future value of sterling remains elevated</a:t>
            </a:r>
          </a:p>
          <a:p>
            <a:pPr lvl="2"/>
            <a:r>
              <a:rPr lang="en-GB" dirty="0"/>
              <a:t>Option-implied </a:t>
            </a:r>
            <a:r>
              <a:rPr lang="en-GB" dirty="0" smtClean="0"/>
              <a:t>volatility</a:t>
            </a:r>
            <a:endParaRPr lang="en-GB" dirty="0"/>
          </a:p>
        </p:txBody>
      </p:sp>
      <p:sp>
        <p:nvSpPr>
          <p:cNvPr id="3" name="Text Placeholder 2"/>
          <p:cNvSpPr>
            <a:spLocks noGrp="1"/>
          </p:cNvSpPr>
          <p:nvPr>
            <p:ph type="body" sz="quarter" idx="16"/>
          </p:nvPr>
        </p:nvSpPr>
        <p:spPr/>
        <p:txBody>
          <a:bodyPr/>
          <a:lstStyle/>
          <a:p>
            <a:r>
              <a:rPr lang="en-GB" dirty="0"/>
              <a:t>Sources:  Bloomberg and Bank calculations.</a:t>
            </a:r>
          </a:p>
          <a:p>
            <a:r>
              <a:rPr lang="en-GB" dirty="0"/>
              <a:t> </a:t>
            </a:r>
          </a:p>
          <a:p>
            <a:r>
              <a:rPr lang="en-GB" dirty="0"/>
              <a:t>(a)	</a:t>
            </a:r>
            <a:r>
              <a:rPr lang="en-GB" dirty="0" err="1"/>
              <a:t>Unweighted</a:t>
            </a:r>
            <a:r>
              <a:rPr lang="en-GB" dirty="0"/>
              <a:t> average of three-month sterling-US dollar and sterling-euro exchange rate implied volatility.</a:t>
            </a:r>
          </a:p>
          <a:p>
            <a:r>
              <a:rPr lang="en-GB" dirty="0"/>
              <a:t>(b)	VIX measure of 30-day implied volatility of the S&amp;P 500 equity index</a:t>
            </a:r>
            <a:r>
              <a:rPr lang="en-GB" dirty="0" smtClean="0"/>
              <a:t>.</a:t>
            </a:r>
            <a:endParaRPr lang="en-GB" dirty="0"/>
          </a:p>
        </p:txBody>
      </p:sp>
      <p:pic>
        <p:nvPicPr>
          <p:cNvPr id="3074" name="Picture 2" descr="Q:\Current publications\IR August 2016\Section 1\PNGs\Chart 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32122"/>
            <a:ext cx="5337669"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1219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1.4  </a:t>
            </a:r>
            <a:r>
              <a:rPr lang="en-GB" dirty="0"/>
              <a:t>Longer-term interest rates have fallen further</a:t>
            </a:r>
          </a:p>
          <a:p>
            <a:pPr lvl="2"/>
            <a:r>
              <a:rPr lang="en-GB" dirty="0"/>
              <a:t>Ten-year forward nominal interest rates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Bloomberg and Bank calculations.</a:t>
            </a:r>
          </a:p>
          <a:p>
            <a:r>
              <a:rPr lang="en-GB" dirty="0"/>
              <a:t> </a:t>
            </a:r>
          </a:p>
          <a:p>
            <a:r>
              <a:rPr lang="en-GB" dirty="0"/>
              <a:t>(a)	Zero-coupon instantaneous forward rates derived from government bond prices.</a:t>
            </a:r>
          </a:p>
          <a:p>
            <a:r>
              <a:rPr lang="en-GB" dirty="0"/>
              <a:t>(b)	An estimate based on French and German government bond prices</a:t>
            </a:r>
            <a:r>
              <a:rPr lang="en-GB" dirty="0" smtClean="0"/>
              <a:t>.</a:t>
            </a:r>
            <a:endParaRPr lang="en-GB" dirty="0"/>
          </a:p>
        </p:txBody>
      </p:sp>
      <p:pic>
        <p:nvPicPr>
          <p:cNvPr id="4098" name="Picture 2" descr="Q:\Current publications\IR August 2016\Section 1\PNGs\Chart 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74272"/>
            <a:ext cx="5317552"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271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Chart </a:t>
            </a:r>
            <a:r>
              <a:rPr lang="en-GB" b="1" dirty="0"/>
              <a:t>1.5  </a:t>
            </a:r>
            <a:r>
              <a:rPr lang="en-GB" dirty="0"/>
              <a:t>Sterling high-yield corporate bond spreads have widened</a:t>
            </a:r>
          </a:p>
          <a:p>
            <a:pPr lvl="2"/>
            <a:r>
              <a:rPr lang="en-GB" dirty="0"/>
              <a:t>International non-financial corporate bond spreads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a:t>
            </a:r>
            <a:r>
              <a:rPr lang="en-GB" dirty="0"/>
              <a:t>:  Bank of America Merrill Lynch Global Research.</a:t>
            </a:r>
          </a:p>
          <a:p>
            <a:r>
              <a:rPr lang="en-GB" dirty="0"/>
              <a:t> </a:t>
            </a:r>
          </a:p>
          <a:p>
            <a:r>
              <a:rPr lang="en-GB" dirty="0"/>
              <a:t>(a)	Spreads on government bond yields.  Investment-grade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r>
              <a:rPr lang="en-GB" dirty="0" smtClean="0"/>
              <a:t>.</a:t>
            </a:r>
            <a:endParaRPr lang="en-GB" dirty="0"/>
          </a:p>
        </p:txBody>
      </p:sp>
      <p:pic>
        <p:nvPicPr>
          <p:cNvPr id="5122" name="Picture 2" descr="Q:\Current publications\IR August 2016\Section 1\PNGs\Chart 1.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91313" cy="460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6691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1.6  </a:t>
            </a:r>
            <a:r>
              <a:rPr lang="en-GB" dirty="0"/>
              <a:t>International equity prices are broadly unchanged, despite volatility around the referendum</a:t>
            </a:r>
          </a:p>
          <a:p>
            <a:pPr lvl="2"/>
            <a:r>
              <a:rPr lang="en-GB" dirty="0"/>
              <a:t>International equity prices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Thomson Reuters </a:t>
            </a:r>
            <a:r>
              <a:rPr lang="en-GB" dirty="0" err="1"/>
              <a:t>Datastream</a:t>
            </a:r>
            <a:r>
              <a:rPr lang="en-GB" dirty="0"/>
              <a:t> and Bank calculations.</a:t>
            </a:r>
          </a:p>
          <a:p>
            <a:r>
              <a:rPr lang="en-GB" dirty="0"/>
              <a:t> </a:t>
            </a:r>
          </a:p>
          <a:p>
            <a:r>
              <a:rPr lang="en-GB" dirty="0"/>
              <a:t>(a)	In local currency terms, except for MSCI Emerging Markets, which is in US dollar terms</a:t>
            </a:r>
            <a:r>
              <a:rPr lang="en-GB" dirty="0" smtClean="0"/>
              <a:t>.</a:t>
            </a:r>
            <a:endParaRPr lang="en-GB" dirty="0"/>
          </a:p>
        </p:txBody>
      </p:sp>
      <p:pic>
        <p:nvPicPr>
          <p:cNvPr id="6146" name="Picture 2" descr="Q:\Current publications\IR August 2016\Section 1\PNGs\Chart 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811" y="1424868"/>
            <a:ext cx="5807061" cy="4646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550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1.7  </a:t>
            </a:r>
            <a:r>
              <a:rPr lang="en-GB" dirty="0"/>
              <a:t>Equity prices of UK-focused companies have fallen significantly</a:t>
            </a:r>
          </a:p>
          <a:p>
            <a:pPr lvl="2"/>
            <a:r>
              <a:rPr lang="en-GB" dirty="0"/>
              <a:t>FTSE All-Share and UK domestically focused companies</a:t>
            </a:r>
            <a:r>
              <a:rPr lang="en-US" dirty="0"/>
              <a:t>’</a:t>
            </a:r>
            <a:r>
              <a:rPr lang="en-GB" dirty="0"/>
              <a:t> equity prices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Sources</a:t>
            </a:r>
            <a:r>
              <a:rPr lang="en-GB" dirty="0"/>
              <a:t>:  Bloomberg, Thomson Reuters </a:t>
            </a:r>
            <a:r>
              <a:rPr lang="en-GB" dirty="0" err="1"/>
              <a:t>Datastream</a:t>
            </a:r>
            <a:r>
              <a:rPr lang="en-GB" dirty="0"/>
              <a:t> and Bank calculations.</a:t>
            </a:r>
          </a:p>
          <a:p>
            <a:r>
              <a:rPr lang="en-GB" dirty="0"/>
              <a:t> </a:t>
            </a:r>
          </a:p>
          <a:p>
            <a:r>
              <a:rPr lang="en-GB" dirty="0"/>
              <a:t>(a)	Companies are categorised using annual financial accounts data on their geographic revenue breakdown.  UK domestically focused companies are defined as those generating at least 70% of their revenues in the United Kingdom</a:t>
            </a:r>
            <a:r>
              <a:rPr lang="en-GB" dirty="0" smtClean="0"/>
              <a:t>.</a:t>
            </a:r>
            <a:endParaRPr lang="en-GB" dirty="0"/>
          </a:p>
        </p:txBody>
      </p:sp>
      <p:pic>
        <p:nvPicPr>
          <p:cNvPr id="7170" name="Picture 2" descr="Q:\Current publications\IR August 2016\Section 1\PNGs\Chart 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59506"/>
            <a:ext cx="5478486" cy="460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038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1.8  </a:t>
            </a:r>
            <a:r>
              <a:rPr lang="en-GB" dirty="0"/>
              <a:t>UK equity prices have fallen since the referendum in the construction, consumer services and financial services sectors</a:t>
            </a:r>
          </a:p>
          <a:p>
            <a:pPr lvl="2"/>
            <a:r>
              <a:rPr lang="en-GB" dirty="0"/>
              <a:t>Change in equity indices for selected sectors since 23 June</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810250"/>
            <a:ext cx="8576692" cy="1047751"/>
          </a:xfrm>
        </p:spPr>
        <p:txBody>
          <a:bodyPr/>
          <a:lstStyle/>
          <a:p>
            <a:r>
              <a:rPr lang="en-GB" dirty="0" smtClean="0"/>
              <a:t>Sources</a:t>
            </a:r>
            <a:r>
              <a:rPr lang="en-GB" dirty="0"/>
              <a:t>:  Thomson Reuters </a:t>
            </a:r>
            <a:r>
              <a:rPr lang="en-GB" dirty="0" err="1"/>
              <a:t>Datastream</a:t>
            </a:r>
            <a:r>
              <a:rPr lang="en-GB" dirty="0"/>
              <a:t> and Bank calculations.</a:t>
            </a:r>
          </a:p>
          <a:p>
            <a:r>
              <a:rPr lang="en-GB" dirty="0"/>
              <a:t> </a:t>
            </a:r>
          </a:p>
          <a:p>
            <a:r>
              <a:rPr lang="en-GB" dirty="0"/>
              <a:t>(a)	Local currency terms.  Change between 23 June and the average of the fifteen working days to 27 July.  </a:t>
            </a:r>
            <a:r>
              <a:rPr lang="en-GB" dirty="0" err="1"/>
              <a:t>Sectoral</a:t>
            </a:r>
            <a:r>
              <a:rPr lang="en-GB" dirty="0"/>
              <a:t> indices are calculated as an average of sub-indices of the </a:t>
            </a:r>
            <a:r>
              <a:rPr lang="en-GB" dirty="0" err="1"/>
              <a:t>Datastream</a:t>
            </a:r>
            <a:r>
              <a:rPr lang="en-GB" dirty="0"/>
              <a:t> total market indices for the United Kingdom, United States and euro area, weighted by daily shares in market capitalisation.  Sectors capture around 96% of the FTSE All-Share.  </a:t>
            </a:r>
          </a:p>
        </p:txBody>
      </p:sp>
      <p:pic>
        <p:nvPicPr>
          <p:cNvPr id="8194" name="Picture 2" descr="Q:\Current publications\IR August 2016\Section 1\PNGs\Chart 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36" y="1813637"/>
            <a:ext cx="6073559" cy="42980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289149"/>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2016-08-03T23:00:00+00:00</PublishDate>
    <PublishingExpirationDate xmlns="http://schemas.microsoft.com/sharepoint/v3" xsi:nil="true"/>
    <IncludeContentsInIndex xmlns="http://schemas.microsoft.com/sharepoint/v3">true</IncludeContentsInIndex>
    <PublishingStartDate xmlns="http://schemas.microsoft.com/sharepoint/v3">2016-08-04T11:05:00+00:00</PublishingStartDate>
    <BOEKeywords xmlns="http://schemas.microsoft.com/sharepoint/v3/fields">Bank of England Inflation Report August 2013, IR, monetary policy, MPC, Output and supply</BOEKeywords>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A79FC834-71F2-4290-8535-E525A625E80F}"/>
</file>

<file path=docProps/app.xml><?xml version="1.0" encoding="utf-8"?>
<Properties xmlns="http://schemas.openxmlformats.org/officeDocument/2006/extended-properties" xmlns:vt="http://schemas.openxmlformats.org/officeDocument/2006/docPropsVTypes">
  <Template>IR POWERPOINT TEMPLATE</Template>
  <TotalTime>92</TotalTime>
  <Words>577</Words>
  <Application>Microsoft Office PowerPoint</Application>
  <PresentationFormat>On-screen Show (4:3)</PresentationFormat>
  <Paragraphs>109</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IR POWERPOINT TEMPLATE</vt:lpstr>
      <vt:lpstr>Inflation Report August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financial markets and global economic development</dc:title>
  <dc:subject>Financial markets and global economic developments</dc:subject>
  <dc:creator>Bank of England</dc:creator>
  <cp:keywords/>
  <dc:description/>
  <cp:lastModifiedBy>Hicks, Andrew</cp:lastModifiedBy>
  <cp:revision>13</cp:revision>
  <cp:lastPrinted>2014-02-11T15:04:13Z</cp:lastPrinted>
  <dcterms:created xsi:type="dcterms:W3CDTF">2016-08-03T08:40:42Z</dcterms:created>
  <dcterms:modified xsi:type="dcterms:W3CDTF">2016-08-03T15:17:29Z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