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3"/>
  </p:notesMasterIdLst>
  <p:sldIdLst>
    <p:sldId id="283" r:id="rId6"/>
    <p:sldId id="281" r:id="rId7"/>
    <p:sldId id="405" r:id="rId8"/>
    <p:sldId id="410" r:id="rId9"/>
    <p:sldId id="409" r:id="rId10"/>
    <p:sldId id="408" r:id="rId11"/>
    <p:sldId id="407" r:id="rId12"/>
    <p:sldId id="406" r:id="rId13"/>
    <p:sldId id="404" r:id="rId14"/>
    <p:sldId id="412" r:id="rId15"/>
    <p:sldId id="414" r:id="rId16"/>
    <p:sldId id="415" r:id="rId17"/>
    <p:sldId id="416" r:id="rId18"/>
    <p:sldId id="284" r:id="rId19"/>
    <p:sldId id="313" r:id="rId20"/>
    <p:sldId id="413" r:id="rId21"/>
    <p:sldId id="417" r:id="rId22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65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432"/>
        <p:guide orient="horz" pos="600"/>
        <p:guide orient="horz" pos="3652"/>
        <p:guide orient="horz" pos="864"/>
        <p:guide pos="460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0F35A0C-A2A8-40BE-AE1B-A79AA4490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1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FDB16F-4452-4D71-AE9D-D558462D31C6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FDB16F-4452-4D71-AE9D-D558462D31C6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87FE7AC-00EE-492F-B488-CFD1721FEBC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30D714D-9CDE-4E4F-86B9-935B3DDF84DD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EF4DB3A-B72E-412F-BAAA-4E56DB9F863D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91BBCD-B014-4D1A-A2D1-9DBD51F0410F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6A5AF48-DE34-4E35-A7DF-EF5464D11D7F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5A5706-6610-49A2-AEEF-DDCBEF8B32D3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AD3CF57-C3B1-4A8F-BC35-4AF32DA0B1A9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6BB59-DFEC-405B-9D13-D971D5F4C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A104-4793-4D3C-A6A6-EF5BCD15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8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3755-78F1-45ED-A0F4-9688C0285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FAF11-12D0-44F2-A178-0CC9E70D3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70E4-FEFC-4C4F-B461-6153898D9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17861-E189-4C22-B1DB-9B52F3AD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BEFD7-565E-4B60-AB2E-5D9ED07A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E2DD4-BE86-414A-859A-BDDA6BA4F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7213-F17F-4B52-BD08-FACA6ED67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98B2-8C30-486A-A60B-6F6D20BA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5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0AA3-76FD-4A12-8C4F-3A06785CD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90E784A3-C171-41CF-8EAD-9F51A9606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Inflation Report </a:t>
            </a:r>
            <a:b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August 2016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0000"/>
            <a:ext cx="7772400" cy="719137"/>
          </a:xfrm>
        </p:spPr>
        <p:txBody>
          <a:bodyPr/>
          <a:lstStyle/>
          <a:p>
            <a:pPr algn="l" eaLnBrk="1" hangingPunct="1"/>
            <a:r>
              <a:rPr lang="en-GB" altLang="en-U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Costs and prices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4.9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Companies’ profit margins have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recovered in </a:t>
            </a:r>
            <a:b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recent years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Private non-financial corporate profit share (excluding the </a:t>
            </a:r>
            <a:r>
              <a:rPr lang="en-GB" altLang="en-US" sz="2000" dirty="0" smtClean="0">
                <a:latin typeface="Arial" pitchFamily="34" charset="0"/>
              </a:rPr>
              <a:t>oil sector</a:t>
            </a:r>
            <a:r>
              <a:rPr lang="en-GB" altLang="en-US" sz="2000" dirty="0">
                <a:latin typeface="Arial" pitchFamily="34" charset="0"/>
              </a:rPr>
              <a:t>)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607175"/>
            <a:ext cx="87058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a)	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Gross trading profits of PNFCs (excluding continental shelf companies) less the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alignment adjustment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divided by nominal gross value added at factor cost.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845"/>
            <a:ext cx="5398019" cy="442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4.10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Real wage growth has been supported by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subdued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inflation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Real pay and consumer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607175"/>
            <a:ext cx="87058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a)	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Whole-economy average weekly earnings excluding arrears of pay, deflated by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CPI.  The last observation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is May 2016.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8551"/>
            <a:ext cx="535778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96123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4.11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Unit labour cost growth rose in Q1 and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likely to have been broadly stable in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Q2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2000" dirty="0">
                <a:latin typeface="Arial" pitchFamily="34" charset="0"/>
              </a:rPr>
              <a:t>Decomposition of four-quarter whole-economy unit labour </a:t>
            </a:r>
            <a:r>
              <a:rPr lang="en-GB" altLang="en-US" sz="2000" dirty="0" smtClean="0">
                <a:latin typeface="Arial" pitchFamily="34" charset="0"/>
              </a:rPr>
              <a:t>cost growth</a:t>
            </a:r>
            <a:r>
              <a:rPr lang="en-US" altLang="en-US" sz="2400" baseline="30000" dirty="0">
                <a:latin typeface="Arial" pitchFamily="34" charset="0"/>
              </a:rPr>
              <a:t>(a</a:t>
            </a:r>
            <a:r>
              <a:rPr lang="en-US" altLang="en-US" sz="2400" baseline="30000" dirty="0" smtClean="0">
                <a:latin typeface="Arial" pitchFamily="34" charset="0"/>
              </a:rPr>
              <a:t>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264275"/>
            <a:ext cx="870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Whole-economy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labour costs divided by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GDP, based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on the </a:t>
            </a:r>
            <a:r>
              <a:rPr lang="en-GB" sz="800" dirty="0" err="1">
                <a:solidFill>
                  <a:srgbClr val="000000"/>
                </a:solidFill>
                <a:latin typeface="Arial" pitchFamily="34" charset="0"/>
              </a:rPr>
              <a:t>backcast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 of the final estimate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of GDP.  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diamond shows Bank staff’s projection for 2016 Q2.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(b)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	Self-employment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income is calculated from mixed income, assuming that the share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of employment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income in that is the same as the share of employee compensation in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nominal </a:t>
            </a:r>
            <a:b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GDP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less mixed income.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4657725" cy="446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96123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4.12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The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proportion of companies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expecting inflation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to exceed the target in two years’ time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rose in Q2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i="1" dirty="0">
                <a:latin typeface="Arial" pitchFamily="34" charset="0"/>
              </a:rPr>
              <a:t>Deloitte CFO Survey</a:t>
            </a:r>
            <a:r>
              <a:rPr lang="en-GB" altLang="en-US" sz="2000" dirty="0">
                <a:latin typeface="Arial" pitchFamily="34" charset="0"/>
              </a:rPr>
              <a:t>: </a:t>
            </a:r>
            <a:r>
              <a:rPr lang="en-GB" altLang="en-US" sz="2000" dirty="0" smtClean="0">
                <a:latin typeface="Arial" pitchFamily="34" charset="0"/>
              </a:rPr>
              <a:t> distribution </a:t>
            </a:r>
            <a:r>
              <a:rPr lang="en-GB" altLang="en-US" sz="2000" dirty="0">
                <a:latin typeface="Arial" pitchFamily="34" charset="0"/>
              </a:rPr>
              <a:t>of two year ahead CPI </a:t>
            </a:r>
            <a:r>
              <a:rPr lang="en-GB" altLang="en-US" sz="2000" dirty="0" smtClean="0">
                <a:latin typeface="Arial" pitchFamily="34" charset="0"/>
              </a:rPr>
              <a:t>inflation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 smtClean="0">
                <a:latin typeface="Arial" pitchFamily="34" charset="0"/>
              </a:rPr>
              <a:t>expectations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264275"/>
            <a:ext cx="8705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Source: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Deloitte.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question asks respondents what they think CPI inflation will be in two years’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time.  Responses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on the boundary of the range are included in the lower range, for example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an inflation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expectation of 1.5% is in the ‘Below 1.5%’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range.  Data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are non seasonally adjusted.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16" y="1574628"/>
            <a:ext cx="5164910" cy="422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altLang="en-US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4.A  </a:t>
            </a:r>
            <a:r>
              <a:rPr lang="en-GB" altLang="en-US" sz="2400" dirty="0">
                <a:latin typeface="Arial" pitchFamily="34" charset="0"/>
              </a:rPr>
              <a:t>Monitoring the MPC’s key judgements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"/>
          <a:stretch/>
        </p:blipFill>
        <p:spPr>
          <a:xfrm>
            <a:off x="1819275" y="800099"/>
            <a:ext cx="5067300" cy="6057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3" y="1371600"/>
            <a:ext cx="6290583" cy="3829050"/>
          </a:xfrm>
          <a:prstGeom prst="rect">
            <a:avLst/>
          </a:prstGeom>
        </p:spPr>
      </p:pic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44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4.B 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Wage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growth has picked up in recent years but still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remains below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average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Indicators of annual wage </a:t>
            </a:r>
            <a:r>
              <a:rPr lang="en-GB" altLang="en-US" sz="2000" dirty="0" smtClean="0">
                <a:latin typeface="Arial" pitchFamily="34" charset="0"/>
              </a:rPr>
              <a:t>growth</a:t>
            </a:r>
            <a:endParaRPr lang="en-US" altLang="en-US" sz="2400" baseline="30000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Arial" pitchFamily="34" charset="0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11138" y="5000625"/>
            <a:ext cx="87344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lvl="0" indent="-216000">
              <a:defRPr/>
            </a:pPr>
            <a:r>
              <a:rPr lang="en-GB" sz="800" dirty="0" smtClean="0">
                <a:solidFill>
                  <a:srgbClr val="000000"/>
                </a:solidFill>
              </a:rPr>
              <a:t>Sources:  Bank </a:t>
            </a:r>
            <a:r>
              <a:rPr lang="en-GB" sz="800" dirty="0">
                <a:solidFill>
                  <a:srgbClr val="000000"/>
                </a:solidFill>
              </a:rPr>
              <a:t>of England, BCC, CBI, Chartered Institute of Personnel and Development (CIPD</a:t>
            </a:r>
            <a:r>
              <a:rPr lang="en-GB" sz="800" dirty="0" smtClean="0">
                <a:solidFill>
                  <a:srgbClr val="000000"/>
                </a:solidFill>
              </a:rPr>
              <a:t>), Incomes </a:t>
            </a:r>
            <a:r>
              <a:rPr lang="en-GB" sz="800" dirty="0">
                <a:solidFill>
                  <a:srgbClr val="000000"/>
                </a:solidFill>
              </a:rPr>
              <a:t>Data Services, </a:t>
            </a:r>
            <a:r>
              <a:rPr lang="en-GB" sz="800" dirty="0" smtClean="0">
                <a:solidFill>
                  <a:srgbClr val="000000"/>
                </a:solidFill>
              </a:rPr>
              <a:t>KPMG/REC/</a:t>
            </a:r>
            <a:r>
              <a:rPr lang="en-GB" sz="800" dirty="0" err="1" smtClean="0">
                <a:solidFill>
                  <a:srgbClr val="000000"/>
                </a:solidFill>
              </a:rPr>
              <a:t>Markit</a:t>
            </a:r>
            <a:r>
              <a:rPr lang="en-GB" sz="800" dirty="0" smtClean="0">
                <a:solidFill>
                  <a:srgbClr val="000000"/>
                </a:solidFill>
              </a:rPr>
              <a:t>, the </a:t>
            </a:r>
            <a:r>
              <a:rPr lang="en-GB" sz="800" dirty="0">
                <a:solidFill>
                  <a:srgbClr val="000000"/>
                </a:solidFill>
              </a:rPr>
              <a:t>Labour Research Department, </a:t>
            </a:r>
            <a:r>
              <a:rPr lang="en-GB" sz="800" dirty="0" smtClean="0">
                <a:solidFill>
                  <a:srgbClr val="000000"/>
                </a:solidFill>
              </a:rPr>
              <a:t>ONS,</a:t>
            </a:r>
          </a:p>
          <a:p>
            <a:pPr marL="216000" lvl="0" indent="-216000">
              <a:defRPr/>
            </a:pPr>
            <a:r>
              <a:rPr lang="en-GB" sz="800" dirty="0" err="1" smtClean="0">
                <a:solidFill>
                  <a:srgbClr val="000000"/>
                </a:solidFill>
              </a:rPr>
              <a:t>XpertHR</a:t>
            </a:r>
            <a:r>
              <a:rPr lang="en-GB" sz="800" dirty="0" smtClean="0">
                <a:solidFill>
                  <a:srgbClr val="000000"/>
                </a:solidFill>
              </a:rPr>
              <a:t> and Bank </a:t>
            </a:r>
            <a:r>
              <a:rPr lang="en-GB" sz="800" dirty="0">
                <a:solidFill>
                  <a:srgbClr val="000000"/>
                </a:solidFill>
              </a:rPr>
              <a:t>calculations</a:t>
            </a:r>
            <a:r>
              <a:rPr lang="en-GB" sz="800" dirty="0" smtClean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endParaRPr lang="en-GB" sz="800" dirty="0">
              <a:solidFill>
                <a:srgbClr val="000000"/>
              </a:solidFill>
            </a:endParaRP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a)	Figures </a:t>
            </a:r>
            <a:r>
              <a:rPr lang="en-GB" sz="800" dirty="0">
                <a:solidFill>
                  <a:srgbClr val="000000"/>
                </a:solidFill>
              </a:rPr>
              <a:t>for 2016 Q2 are data for the three months to May.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b)	Whole-economy </a:t>
            </a:r>
            <a:r>
              <a:rPr lang="en-GB" sz="800" dirty="0">
                <a:solidFill>
                  <a:srgbClr val="000000"/>
                </a:solidFill>
              </a:rPr>
              <a:t>total pay excluding bonuses and arrears of pay.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c)	Percentage </a:t>
            </a:r>
            <a:r>
              <a:rPr lang="en-GB" sz="800" dirty="0">
                <a:solidFill>
                  <a:srgbClr val="000000"/>
                </a:solidFill>
              </a:rPr>
              <a:t>points.  </a:t>
            </a:r>
            <a:r>
              <a:rPr lang="en-GB" sz="800" dirty="0" smtClean="0">
                <a:solidFill>
                  <a:srgbClr val="000000"/>
                </a:solidFill>
              </a:rPr>
              <a:t>The </a:t>
            </a:r>
            <a:r>
              <a:rPr lang="en-GB" sz="800" dirty="0">
                <a:solidFill>
                  <a:srgbClr val="000000"/>
                </a:solidFill>
              </a:rPr>
              <a:t>bonus contribution does not always equal the difference between total AWE </a:t>
            </a:r>
            <a:r>
              <a:rPr lang="en-GB" sz="800" dirty="0" smtClean="0">
                <a:solidFill>
                  <a:srgbClr val="000000"/>
                </a:solidFill>
              </a:rPr>
              <a:t>growth and </a:t>
            </a:r>
            <a:r>
              <a:rPr lang="en-GB" sz="800" dirty="0">
                <a:solidFill>
                  <a:srgbClr val="000000"/>
                </a:solidFill>
              </a:rPr>
              <a:t>AWE regular pay growth due to rounding.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d)	Average </a:t>
            </a:r>
            <a:r>
              <a:rPr lang="en-GB" sz="800" dirty="0">
                <a:solidFill>
                  <a:srgbClr val="000000"/>
                </a:solidFill>
              </a:rPr>
              <a:t>over the past twelve months, based on monthly data.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e)	Measures </a:t>
            </a:r>
            <a:r>
              <a:rPr lang="en-GB" sz="800" dirty="0">
                <a:solidFill>
                  <a:srgbClr val="000000"/>
                </a:solidFill>
              </a:rPr>
              <a:t>of expected wages for the year ahead. </a:t>
            </a:r>
            <a:r>
              <a:rPr lang="en-GB" sz="800" dirty="0" smtClean="0">
                <a:solidFill>
                  <a:srgbClr val="000000"/>
                </a:solidFill>
              </a:rPr>
              <a:t> Produced </a:t>
            </a:r>
            <a:r>
              <a:rPr lang="en-GB" sz="800" dirty="0">
                <a:solidFill>
                  <a:srgbClr val="000000"/>
                </a:solidFill>
              </a:rPr>
              <a:t>by weighting together balances </a:t>
            </a:r>
            <a:r>
              <a:rPr lang="en-GB" sz="800" dirty="0" smtClean="0">
                <a:solidFill>
                  <a:srgbClr val="000000"/>
                </a:solidFill>
              </a:rPr>
              <a:t>for manufacturing</a:t>
            </a:r>
            <a:r>
              <a:rPr lang="en-GB" sz="800" dirty="0">
                <a:solidFill>
                  <a:srgbClr val="000000"/>
                </a:solidFill>
              </a:rPr>
              <a:t>, distributive trades, business/consumer/professional services and financial services </a:t>
            </a:r>
            <a:r>
              <a:rPr lang="en-GB" sz="800" dirty="0" smtClean="0">
                <a:solidFill>
                  <a:srgbClr val="000000"/>
                </a:solidFill>
              </a:rPr>
              <a:t>using employee </a:t>
            </a:r>
            <a:r>
              <a:rPr lang="en-GB" sz="800" dirty="0">
                <a:solidFill>
                  <a:srgbClr val="000000"/>
                </a:solidFill>
              </a:rPr>
              <a:t>job shares.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f)	Produced </a:t>
            </a:r>
            <a:r>
              <a:rPr lang="en-GB" sz="800" dirty="0">
                <a:solidFill>
                  <a:srgbClr val="000000"/>
                </a:solidFill>
              </a:rPr>
              <a:t>by weighting together survey indices for the pay of permanent and temporary placements </a:t>
            </a:r>
            <a:r>
              <a:rPr lang="en-GB" sz="800" dirty="0" smtClean="0">
                <a:solidFill>
                  <a:srgbClr val="000000"/>
                </a:solidFill>
              </a:rPr>
              <a:t>using employee </a:t>
            </a:r>
            <a:r>
              <a:rPr lang="en-GB" sz="800" dirty="0">
                <a:solidFill>
                  <a:srgbClr val="000000"/>
                </a:solidFill>
              </a:rPr>
              <a:t>job </a:t>
            </a:r>
            <a:r>
              <a:rPr lang="en-GB" sz="800" dirty="0" smtClean="0">
                <a:solidFill>
                  <a:srgbClr val="000000"/>
                </a:solidFill>
              </a:rPr>
              <a:t>shares;  quarterly </a:t>
            </a:r>
            <a:r>
              <a:rPr lang="en-GB" sz="800" dirty="0">
                <a:solidFill>
                  <a:srgbClr val="000000"/>
                </a:solidFill>
              </a:rPr>
              <a:t>averages. </a:t>
            </a:r>
            <a:r>
              <a:rPr lang="en-GB" sz="800" dirty="0" smtClean="0">
                <a:solidFill>
                  <a:srgbClr val="000000"/>
                </a:solidFill>
              </a:rPr>
              <a:t> A </a:t>
            </a:r>
            <a:r>
              <a:rPr lang="en-GB" sz="800" dirty="0">
                <a:solidFill>
                  <a:srgbClr val="000000"/>
                </a:solidFill>
              </a:rPr>
              <a:t>reading above 50 indicates growth on the previous month </a:t>
            </a:r>
            <a:r>
              <a:rPr lang="en-GB" sz="800" dirty="0" smtClean="0">
                <a:solidFill>
                  <a:srgbClr val="000000"/>
                </a:solidFill>
              </a:rPr>
              <a:t>and those </a:t>
            </a:r>
            <a:r>
              <a:rPr lang="en-GB" sz="800" dirty="0">
                <a:solidFill>
                  <a:srgbClr val="000000"/>
                </a:solidFill>
              </a:rPr>
              <a:t>below 50 indicate a decrease.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g)	End-quarter </a:t>
            </a:r>
            <a:r>
              <a:rPr lang="en-GB" sz="800" dirty="0">
                <a:solidFill>
                  <a:srgbClr val="000000"/>
                </a:solidFill>
              </a:rPr>
              <a:t>observation for manufacturing and services weighted together using employee job shares.  </a:t>
            </a:r>
            <a:r>
              <a:rPr lang="en-GB" sz="800" dirty="0" smtClean="0">
                <a:solidFill>
                  <a:srgbClr val="000000"/>
                </a:solidFill>
              </a:rPr>
              <a:t>The scores </a:t>
            </a:r>
            <a:r>
              <a:rPr lang="en-GB" sz="800" dirty="0">
                <a:solidFill>
                  <a:srgbClr val="000000"/>
                </a:solidFill>
              </a:rPr>
              <a:t>refer to companies’ labour costs over the past three months compared with the same period a </a:t>
            </a:r>
            <a:r>
              <a:rPr lang="en-GB" sz="800" dirty="0" smtClean="0">
                <a:solidFill>
                  <a:srgbClr val="000000"/>
                </a:solidFill>
              </a:rPr>
              <a:t>year earlier.  </a:t>
            </a:r>
            <a:r>
              <a:rPr lang="en-GB" sz="800" dirty="0">
                <a:solidFill>
                  <a:srgbClr val="000000"/>
                </a:solidFill>
              </a:rPr>
              <a:t>Scores of -5 to 5 represent rapidly falling and rapidly rising respectively, with zero representing </a:t>
            </a:r>
            <a:r>
              <a:rPr lang="en-GB" sz="800" dirty="0" smtClean="0">
                <a:solidFill>
                  <a:srgbClr val="000000"/>
                </a:solidFill>
              </a:rPr>
              <a:t>no change</a:t>
            </a:r>
            <a:r>
              <a:rPr lang="en-GB" sz="800" dirty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(h) </a:t>
            </a:r>
            <a:r>
              <a:rPr lang="en-GB" sz="800" dirty="0" smtClean="0">
                <a:solidFill>
                  <a:srgbClr val="000000"/>
                </a:solidFill>
              </a:rPr>
              <a:t>	Pay </a:t>
            </a:r>
            <a:r>
              <a:rPr lang="en-GB" sz="800" dirty="0">
                <a:solidFill>
                  <a:srgbClr val="000000"/>
                </a:solidFill>
              </a:rPr>
              <a:t>increase intentions excluding bonuses over the coming year. </a:t>
            </a:r>
            <a:r>
              <a:rPr lang="en-GB" sz="800" dirty="0" smtClean="0">
                <a:solidFill>
                  <a:srgbClr val="000000"/>
                </a:solidFill>
              </a:rPr>
              <a:t> Data </a:t>
            </a:r>
            <a:r>
              <a:rPr lang="en-GB" sz="800" dirty="0">
                <a:solidFill>
                  <a:srgbClr val="000000"/>
                </a:solidFill>
              </a:rPr>
              <a:t>only available since 2012.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4.C  </a:t>
            </a:r>
            <a:r>
              <a:rPr lang="en-GB" altLang="en-US" sz="2400" dirty="0">
                <a:latin typeface="Arial" pitchFamily="34" charset="0"/>
              </a:rPr>
              <a:t>Indicators of inflation </a:t>
            </a:r>
            <a:r>
              <a:rPr lang="en-GB" altLang="en-US" sz="2400" dirty="0" smtClean="0">
                <a:latin typeface="Arial" pitchFamily="34" charset="0"/>
              </a:rPr>
              <a:t>expectations</a:t>
            </a:r>
            <a:r>
              <a:rPr lang="en-US" altLang="en-US" sz="2800" baseline="30000" dirty="0">
                <a:latin typeface="Arial" pitchFamily="34" charset="0"/>
              </a:rPr>
              <a:t>(a)</a:t>
            </a: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11138" y="5000625"/>
            <a:ext cx="87344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</a:rPr>
              <a:t> Bank </a:t>
            </a:r>
            <a:r>
              <a:rPr lang="en-GB" sz="800" dirty="0">
                <a:solidFill>
                  <a:srgbClr val="000000"/>
                </a:solidFill>
              </a:rPr>
              <a:t>of England, Barclays Capital, Bloomberg, CBI (all rights reserved), Citigroup, </a:t>
            </a:r>
            <a:r>
              <a:rPr lang="en-GB" sz="800" dirty="0" err="1">
                <a:solidFill>
                  <a:srgbClr val="000000"/>
                </a:solidFill>
              </a:rPr>
              <a:t>GfK</a:t>
            </a:r>
            <a:r>
              <a:rPr lang="en-GB" sz="800" dirty="0">
                <a:solidFill>
                  <a:srgbClr val="000000"/>
                </a:solidFill>
              </a:rPr>
              <a:t>, ONS, </a:t>
            </a:r>
            <a:r>
              <a:rPr lang="en-GB" sz="800" dirty="0" smtClean="0">
                <a:solidFill>
                  <a:srgbClr val="000000"/>
                </a:solidFill>
              </a:rPr>
              <a:t>TNS, </a:t>
            </a:r>
            <a:r>
              <a:rPr lang="en-GB" sz="800" dirty="0" err="1" smtClean="0">
                <a:solidFill>
                  <a:srgbClr val="000000"/>
                </a:solidFill>
              </a:rPr>
              <a:t>YouGov</a:t>
            </a:r>
            <a:r>
              <a:rPr lang="en-GB" sz="800" dirty="0" smtClean="0">
                <a:solidFill>
                  <a:srgbClr val="000000"/>
                </a:solidFill>
              </a:rPr>
              <a:t> </a:t>
            </a:r>
            <a:r>
              <a:rPr lang="en-GB" sz="800" dirty="0">
                <a:solidFill>
                  <a:srgbClr val="000000"/>
                </a:solidFill>
              </a:rPr>
              <a:t>and Bank calculations</a:t>
            </a:r>
            <a:r>
              <a:rPr lang="en-GB" sz="800" dirty="0" smtClean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endParaRPr lang="en-GB" sz="800" dirty="0">
              <a:solidFill>
                <a:srgbClr val="000000"/>
              </a:solidFill>
            </a:endParaRP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a)	Data </a:t>
            </a:r>
            <a:r>
              <a:rPr lang="en-GB" sz="800" dirty="0">
                <a:solidFill>
                  <a:srgbClr val="000000"/>
                </a:solidFill>
              </a:rPr>
              <a:t>are non seasonally adjusted.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b)	Dates </a:t>
            </a:r>
            <a:r>
              <a:rPr lang="en-GB" sz="800" dirty="0">
                <a:solidFill>
                  <a:srgbClr val="000000"/>
                </a:solidFill>
              </a:rPr>
              <a:t>in parentheses indicate start date of the data series.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c)	Financial </a:t>
            </a:r>
            <a:r>
              <a:rPr lang="en-GB" sz="800" dirty="0">
                <a:solidFill>
                  <a:srgbClr val="000000"/>
                </a:solidFill>
              </a:rPr>
              <a:t>markets data are averages from 1 July to 27 July 2016. </a:t>
            </a:r>
            <a:r>
              <a:rPr lang="en-GB" sz="800" dirty="0" smtClean="0">
                <a:solidFill>
                  <a:srgbClr val="000000"/>
                </a:solidFill>
              </a:rPr>
              <a:t> </a:t>
            </a:r>
            <a:r>
              <a:rPr lang="en-GB" sz="800" dirty="0" err="1" smtClean="0">
                <a:solidFill>
                  <a:srgbClr val="000000"/>
                </a:solidFill>
              </a:rPr>
              <a:t>YouGov</a:t>
            </a:r>
            <a:r>
              <a:rPr lang="en-GB" sz="800" dirty="0" smtClean="0">
                <a:solidFill>
                  <a:srgbClr val="000000"/>
                </a:solidFill>
              </a:rPr>
              <a:t>/Citigroup </a:t>
            </a:r>
            <a:r>
              <a:rPr lang="en-GB" sz="800" dirty="0">
                <a:solidFill>
                  <a:srgbClr val="000000"/>
                </a:solidFill>
              </a:rPr>
              <a:t>data are for July.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(d) </a:t>
            </a:r>
            <a:r>
              <a:rPr lang="en-GB" sz="800" dirty="0" smtClean="0">
                <a:solidFill>
                  <a:srgbClr val="000000"/>
                </a:solidFill>
              </a:rPr>
              <a:t>	The </a:t>
            </a:r>
            <a:r>
              <a:rPr lang="en-GB" sz="800" dirty="0">
                <a:solidFill>
                  <a:srgbClr val="000000"/>
                </a:solidFill>
              </a:rPr>
              <a:t>household surveys ask about expected changes in prices but do not reference a specific price index, </a:t>
            </a:r>
            <a:r>
              <a:rPr lang="en-GB" sz="800" dirty="0" smtClean="0">
                <a:solidFill>
                  <a:srgbClr val="000000"/>
                </a:solidFill>
              </a:rPr>
              <a:t>and the </a:t>
            </a:r>
            <a:r>
              <a:rPr lang="en-GB" sz="800" dirty="0">
                <a:solidFill>
                  <a:srgbClr val="000000"/>
                </a:solidFill>
              </a:rPr>
              <a:t>measures are based on the median estimated price change.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(e</a:t>
            </a:r>
            <a:r>
              <a:rPr lang="en-GB" sz="800" dirty="0" smtClean="0">
                <a:solidFill>
                  <a:srgbClr val="000000"/>
                </a:solidFill>
              </a:rPr>
              <a:t>)	In </a:t>
            </a:r>
            <a:r>
              <a:rPr lang="en-GB" sz="800" dirty="0">
                <a:solidFill>
                  <a:srgbClr val="000000"/>
                </a:solidFill>
              </a:rPr>
              <a:t>2016 Q1, the survey provider changed from </a:t>
            </a:r>
            <a:r>
              <a:rPr lang="en-GB" sz="800" dirty="0" err="1">
                <a:solidFill>
                  <a:srgbClr val="000000"/>
                </a:solidFill>
              </a:rPr>
              <a:t>GfK</a:t>
            </a:r>
            <a:r>
              <a:rPr lang="en-GB" sz="800" dirty="0">
                <a:solidFill>
                  <a:srgbClr val="000000"/>
                </a:solidFill>
              </a:rPr>
              <a:t> to TNS.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(f) </a:t>
            </a:r>
            <a:r>
              <a:rPr lang="en-GB" sz="800" dirty="0" smtClean="0">
                <a:solidFill>
                  <a:srgbClr val="000000"/>
                </a:solidFill>
              </a:rPr>
              <a:t>	No </a:t>
            </a:r>
            <a:r>
              <a:rPr lang="en-GB" sz="800" dirty="0">
                <a:solidFill>
                  <a:srgbClr val="000000"/>
                </a:solidFill>
              </a:rPr>
              <a:t>data available for 2016 Q1.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(g) </a:t>
            </a:r>
            <a:r>
              <a:rPr lang="en-GB" sz="800" dirty="0" smtClean="0">
                <a:solidFill>
                  <a:srgbClr val="000000"/>
                </a:solidFill>
              </a:rPr>
              <a:t>	CBI </a:t>
            </a:r>
            <a:r>
              <a:rPr lang="en-GB" sz="800" dirty="0">
                <a:solidFill>
                  <a:srgbClr val="000000"/>
                </a:solidFill>
              </a:rPr>
              <a:t>data for the manufacturing, business/consumer services and distribution sectors, weighted </a:t>
            </a:r>
            <a:r>
              <a:rPr lang="en-GB" sz="800" dirty="0" smtClean="0">
                <a:solidFill>
                  <a:srgbClr val="000000"/>
                </a:solidFill>
              </a:rPr>
              <a:t>together using </a:t>
            </a:r>
            <a:r>
              <a:rPr lang="en-GB" sz="800" dirty="0">
                <a:solidFill>
                  <a:srgbClr val="000000"/>
                </a:solidFill>
              </a:rPr>
              <a:t>nominal shares in value </a:t>
            </a:r>
            <a:r>
              <a:rPr lang="en-GB" sz="800" dirty="0" smtClean="0">
                <a:solidFill>
                  <a:srgbClr val="000000"/>
                </a:solidFill>
              </a:rPr>
              <a:t>added.  Companies </a:t>
            </a:r>
            <a:r>
              <a:rPr lang="en-GB" sz="800" dirty="0">
                <a:solidFill>
                  <a:srgbClr val="000000"/>
                </a:solidFill>
              </a:rPr>
              <a:t>are asked about the expected percentage price </a:t>
            </a:r>
            <a:r>
              <a:rPr lang="en-GB" sz="800" dirty="0" smtClean="0">
                <a:solidFill>
                  <a:srgbClr val="000000"/>
                </a:solidFill>
              </a:rPr>
              <a:t>change over </a:t>
            </a:r>
            <a:r>
              <a:rPr lang="en-GB" sz="800" dirty="0">
                <a:solidFill>
                  <a:srgbClr val="000000"/>
                </a:solidFill>
              </a:rPr>
              <a:t>the coming twelve months in the markets in which they compete.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(h) </a:t>
            </a:r>
            <a:r>
              <a:rPr lang="en-GB" sz="800" dirty="0" smtClean="0">
                <a:solidFill>
                  <a:srgbClr val="000000"/>
                </a:solidFill>
              </a:rPr>
              <a:t>	Instantaneous </a:t>
            </a:r>
            <a:r>
              <a:rPr lang="en-GB" sz="800" dirty="0">
                <a:solidFill>
                  <a:srgbClr val="000000"/>
                </a:solidFill>
              </a:rPr>
              <a:t>RPI inflation one year ahead implied from swaps.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err="1">
                <a:solidFill>
                  <a:srgbClr val="000000"/>
                </a:solidFill>
              </a:rPr>
              <a:t>i</a:t>
            </a:r>
            <a:r>
              <a:rPr lang="en-GB" sz="800" dirty="0">
                <a:solidFill>
                  <a:srgbClr val="000000"/>
                </a:solidFill>
              </a:rPr>
              <a:t>) </a:t>
            </a:r>
            <a:r>
              <a:rPr lang="en-GB" sz="800" dirty="0" smtClean="0">
                <a:solidFill>
                  <a:srgbClr val="000000"/>
                </a:solidFill>
              </a:rPr>
              <a:t>	Bank’s </a:t>
            </a:r>
            <a:r>
              <a:rPr lang="en-GB" sz="800" dirty="0">
                <a:solidFill>
                  <a:srgbClr val="000000"/>
                </a:solidFill>
              </a:rPr>
              <a:t>survey of external forecasters, inflation rate three years ahead.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(j) </a:t>
            </a:r>
            <a:r>
              <a:rPr lang="en-GB" sz="800" dirty="0" smtClean="0">
                <a:solidFill>
                  <a:srgbClr val="000000"/>
                </a:solidFill>
              </a:rPr>
              <a:t>	Instantaneous </a:t>
            </a:r>
            <a:r>
              <a:rPr lang="en-GB" sz="800" dirty="0">
                <a:solidFill>
                  <a:srgbClr val="000000"/>
                </a:solidFill>
              </a:rPr>
              <a:t>RPI inflation three years ahead </a:t>
            </a:r>
            <a:r>
              <a:rPr lang="en-GB" sz="800" dirty="0" smtClean="0">
                <a:solidFill>
                  <a:srgbClr val="000000"/>
                </a:solidFill>
              </a:rPr>
              <a:t>implied from </a:t>
            </a:r>
            <a:r>
              <a:rPr lang="en-GB" sz="800" dirty="0">
                <a:solidFill>
                  <a:srgbClr val="000000"/>
                </a:solidFill>
              </a:rPr>
              <a:t>swaps.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(k) </a:t>
            </a:r>
            <a:r>
              <a:rPr lang="en-GB" sz="800" dirty="0" smtClean="0">
                <a:solidFill>
                  <a:srgbClr val="000000"/>
                </a:solidFill>
              </a:rPr>
              <a:t>	Five-year</a:t>
            </a:r>
            <a:r>
              <a:rPr lang="en-GB" sz="800" dirty="0">
                <a:solidFill>
                  <a:srgbClr val="000000"/>
                </a:solidFill>
              </a:rPr>
              <a:t>, five-year forward RPI inflation </a:t>
            </a:r>
            <a:r>
              <a:rPr lang="en-GB" sz="800" dirty="0" smtClean="0">
                <a:solidFill>
                  <a:srgbClr val="000000"/>
                </a:solidFill>
              </a:rPr>
              <a:t>implied from </a:t>
            </a:r>
            <a:r>
              <a:rPr lang="en-GB" sz="800" dirty="0">
                <a:solidFill>
                  <a:srgbClr val="000000"/>
                </a:solidFill>
              </a:rPr>
              <a:t>swaps.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685799"/>
            <a:ext cx="3800475" cy="430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82458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4.1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CPI inflation is projected to rise further in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near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term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latin typeface="Arial" pitchFamily="34" charset="0"/>
              </a:rPr>
              <a:t>CPI </a:t>
            </a:r>
            <a:r>
              <a:rPr lang="en-US" altLang="en-US" sz="2000" dirty="0">
                <a:latin typeface="Arial" pitchFamily="34" charset="0"/>
              </a:rPr>
              <a:t>inflation and Bank staff’s near-term </a:t>
            </a:r>
            <a:r>
              <a:rPr lang="en-US" altLang="en-US" sz="2000" dirty="0" smtClean="0">
                <a:latin typeface="Arial" pitchFamily="34" charset="0"/>
              </a:rPr>
              <a:t>projection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204788" y="6310610"/>
            <a:ext cx="870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28600" lvl="0" indent="-228600" eaLnBrk="1" hangingPunct="1">
              <a:spcBef>
                <a:spcPct val="0"/>
              </a:spcBef>
              <a:buFontTx/>
              <a:buAutoNum type="alphaLcParenBoth"/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green diamonds show Bank staff’s central projection for CPI inflation in April, May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and June 2016 at the time of the May </a:t>
            </a:r>
            <a:r>
              <a:rPr lang="en-GB" sz="800" i="1" dirty="0" smtClean="0">
                <a:solidFill>
                  <a:srgbClr val="000000"/>
                </a:solidFill>
                <a:latin typeface="Arial" pitchFamily="34" charset="0"/>
              </a:rPr>
              <a:t>Inflation Report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  The blue diamonds show the current </a:t>
            </a:r>
            <a:b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staff projection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for July, August and September 2016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 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The bands on each side of the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diamonds show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the root mean squared error of the projections for CPI inflation one, two and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three months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ahead made since 2004.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5351080" cy="463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179388" y="179388"/>
            <a:ext cx="772602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4.2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The drag from food and petrol prices is likely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to continue to fade over 2016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H2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latin typeface="Arial" pitchFamily="34" charset="0"/>
              </a:rPr>
              <a:t>Contributions to CPI inflation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204788" y="5947616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/>
            <a:r>
              <a:rPr lang="en-GB" sz="800" dirty="0" smtClean="0"/>
              <a:t>Sources:  Bloomberg</a:t>
            </a:r>
            <a:r>
              <a:rPr lang="en-GB" sz="800" dirty="0"/>
              <a:t>, Department for Business, Energy and Industrial Strategy, ONS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a)	Contributions </a:t>
            </a:r>
            <a:r>
              <a:rPr lang="en-GB" sz="800" dirty="0"/>
              <a:t>to annual CPI </a:t>
            </a:r>
            <a:r>
              <a:rPr lang="en-GB" sz="800" dirty="0" smtClean="0"/>
              <a:t>inflation.  Figures </a:t>
            </a:r>
            <a:r>
              <a:rPr lang="en-GB" sz="800" dirty="0"/>
              <a:t>in parentheses are weights in the CPI </a:t>
            </a:r>
            <a:r>
              <a:rPr lang="en-GB" sz="800" dirty="0" smtClean="0"/>
              <a:t>basket in </a:t>
            </a:r>
            <a:r>
              <a:rPr lang="en-GB" sz="800" dirty="0"/>
              <a:t>2016.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b)	Calculated </a:t>
            </a:r>
            <a:r>
              <a:rPr lang="en-GB" sz="800" dirty="0"/>
              <a:t>as the difference between CPI inflation and the other contributions identified </a:t>
            </a:r>
            <a:r>
              <a:rPr lang="en-GB" sz="800" dirty="0" smtClean="0"/>
              <a:t>in the </a:t>
            </a:r>
            <a:r>
              <a:rPr lang="en-GB" sz="800" dirty="0"/>
              <a:t>chart.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c)	Bank </a:t>
            </a:r>
            <a:r>
              <a:rPr lang="en-GB" sz="800" dirty="0"/>
              <a:t>staff projection. </a:t>
            </a:r>
            <a:r>
              <a:rPr lang="en-GB" sz="800" dirty="0" smtClean="0"/>
              <a:t> Electricity </a:t>
            </a:r>
            <a:r>
              <a:rPr lang="en-GB" sz="800" dirty="0"/>
              <a:t>and gas prices projections assume prices stay </a:t>
            </a:r>
            <a:r>
              <a:rPr lang="en-GB" sz="800" dirty="0" smtClean="0"/>
              <a:t>broadly unchanged </a:t>
            </a:r>
            <a:r>
              <a:rPr lang="en-GB" sz="800" dirty="0"/>
              <a:t>in 2016 </a:t>
            </a:r>
            <a:r>
              <a:rPr lang="en-GB" sz="800" dirty="0" smtClean="0"/>
              <a:t>H2.  Fuels </a:t>
            </a:r>
            <a:r>
              <a:rPr lang="en-GB" sz="800" dirty="0"/>
              <a:t>and lubricants estimates use Department for Business, </a:t>
            </a:r>
            <a:r>
              <a:rPr lang="en-GB" sz="800" dirty="0" smtClean="0"/>
              <a:t>Energy and </a:t>
            </a:r>
            <a:r>
              <a:rPr lang="en-GB" sz="800" dirty="0"/>
              <a:t>Industrial Strategy petrol price data for July 2016 and are then based on the August </a:t>
            </a:r>
            <a:r>
              <a:rPr lang="en-GB" sz="800" dirty="0" smtClean="0"/>
              <a:t>2016 sterling </a:t>
            </a:r>
            <a:r>
              <a:rPr lang="en-GB" sz="800" dirty="0"/>
              <a:t>oil futures curve shown in </a:t>
            </a:r>
            <a:r>
              <a:rPr lang="en-GB" sz="800" b="1" dirty="0"/>
              <a:t>Chart 4.4</a:t>
            </a:r>
            <a:r>
              <a:rPr lang="en-GB" sz="800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4438650" cy="4455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79388" y="179388"/>
            <a:ext cx="85740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4.3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Large sterling moves have typically been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associated with large moves in core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inflation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000" dirty="0">
                <a:latin typeface="Arial" pitchFamily="34" charset="0"/>
              </a:rPr>
              <a:t>Core </a:t>
            </a:r>
            <a:r>
              <a:rPr lang="en-US" altLang="en-US" sz="2000" dirty="0" smtClean="0">
                <a:latin typeface="Arial" pitchFamily="34" charset="0"/>
              </a:rPr>
              <a:t>inflation</a:t>
            </a:r>
            <a:r>
              <a:rPr lang="en-US" altLang="en-US" sz="2400" baseline="30000" dirty="0">
                <a:latin typeface="Arial" pitchFamily="34" charset="0"/>
              </a:rPr>
              <a:t>(a)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204788" y="6227763"/>
            <a:ext cx="8705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defRPr/>
            </a:pPr>
            <a:r>
              <a:rPr lang="en-US" sz="800" dirty="0">
                <a:solidFill>
                  <a:srgbClr val="000000"/>
                </a:solidFill>
              </a:rPr>
              <a:t>(</a:t>
            </a:r>
            <a:r>
              <a:rPr lang="en-US" sz="800" dirty="0" smtClean="0">
                <a:solidFill>
                  <a:srgbClr val="000000"/>
                </a:solidFill>
              </a:rPr>
              <a:t>a)	</a:t>
            </a:r>
            <a:r>
              <a:rPr lang="en-GB" sz="800" dirty="0">
                <a:solidFill>
                  <a:srgbClr val="000000"/>
                </a:solidFill>
              </a:rPr>
              <a:t>CPI inflation excluding energy, food, tobacco, alcohol and non-alcoholic </a:t>
            </a:r>
            <a:r>
              <a:rPr lang="en-GB" sz="800" dirty="0" smtClean="0">
                <a:solidFill>
                  <a:srgbClr val="000000"/>
                </a:solidFill>
              </a:rPr>
              <a:t>beverages.  Adjusted by </a:t>
            </a:r>
            <a:r>
              <a:rPr lang="en-GB" sz="800" dirty="0">
                <a:solidFill>
                  <a:srgbClr val="000000"/>
                </a:solidFill>
              </a:rPr>
              <a:t>Bank staff for changes in the rate of VAT, although there is uncertainty around the </a:t>
            </a:r>
            <a:r>
              <a:rPr lang="en-GB" sz="800" dirty="0" smtClean="0">
                <a:solidFill>
                  <a:srgbClr val="000000"/>
                </a:solidFill>
              </a:rPr>
              <a:t>precise impact </a:t>
            </a:r>
            <a:r>
              <a:rPr lang="en-GB" sz="800" dirty="0">
                <a:solidFill>
                  <a:srgbClr val="000000"/>
                </a:solidFill>
              </a:rPr>
              <a:t>of those changes.</a:t>
            </a:r>
          </a:p>
          <a:p>
            <a:pPr marL="216000" lvl="0" indent="-216000" eaLnBrk="1" hangingPunct="1">
              <a:defRPr/>
            </a:pPr>
            <a:r>
              <a:rPr lang="en-GB" sz="800" dirty="0">
                <a:solidFill>
                  <a:srgbClr val="000000"/>
                </a:solidFill>
              </a:rPr>
              <a:t>(b) </a:t>
            </a:r>
            <a:r>
              <a:rPr lang="en-GB" sz="800" dirty="0" smtClean="0">
                <a:solidFill>
                  <a:srgbClr val="000000"/>
                </a:solidFill>
              </a:rPr>
              <a:t>	The </a:t>
            </a:r>
            <a:r>
              <a:rPr lang="en-GB" sz="800" dirty="0">
                <a:solidFill>
                  <a:srgbClr val="000000"/>
                </a:solidFill>
              </a:rPr>
              <a:t>periods shown are July 2007 to March 2009; </a:t>
            </a:r>
            <a:r>
              <a:rPr lang="en-GB" sz="800" dirty="0" smtClean="0">
                <a:solidFill>
                  <a:srgbClr val="000000"/>
                </a:solidFill>
              </a:rPr>
              <a:t> March </a:t>
            </a:r>
            <a:r>
              <a:rPr lang="en-GB" sz="800" dirty="0">
                <a:solidFill>
                  <a:srgbClr val="000000"/>
                </a:solidFill>
              </a:rPr>
              <a:t>2013 to August 2015; </a:t>
            </a:r>
            <a:r>
              <a:rPr lang="en-GB" sz="800" dirty="0" smtClean="0">
                <a:solidFill>
                  <a:srgbClr val="000000"/>
                </a:solidFill>
              </a:rPr>
              <a:t> and November </a:t>
            </a:r>
            <a:r>
              <a:rPr lang="en-GB" sz="800" dirty="0">
                <a:solidFill>
                  <a:srgbClr val="000000"/>
                </a:solidFill>
              </a:rPr>
              <a:t>2015 to June 2016. </a:t>
            </a:r>
            <a:r>
              <a:rPr lang="en-GB" sz="800" dirty="0" smtClean="0">
                <a:solidFill>
                  <a:srgbClr val="000000"/>
                </a:solidFill>
              </a:rPr>
              <a:t> Based </a:t>
            </a:r>
            <a:r>
              <a:rPr lang="en-GB" sz="800" dirty="0">
                <a:solidFill>
                  <a:srgbClr val="000000"/>
                </a:solidFill>
              </a:rPr>
              <a:t>on a move of at least 15% in the sterling ERI </a:t>
            </a:r>
            <a:r>
              <a:rPr lang="en-GB" sz="800" dirty="0" smtClean="0">
                <a:solidFill>
                  <a:srgbClr val="000000"/>
                </a:solidFill>
              </a:rPr>
              <a:t>between the </a:t>
            </a:r>
            <a:r>
              <a:rPr lang="en-GB" sz="800" dirty="0">
                <a:solidFill>
                  <a:srgbClr val="000000"/>
                </a:solidFill>
              </a:rPr>
              <a:t>local </a:t>
            </a:r>
            <a:r>
              <a:rPr lang="en-GB" sz="800" dirty="0" smtClean="0">
                <a:solidFill>
                  <a:srgbClr val="000000"/>
                </a:solidFill>
              </a:rPr>
              <a:t>minima and </a:t>
            </a:r>
            <a:r>
              <a:rPr lang="en-GB" sz="800" dirty="0">
                <a:solidFill>
                  <a:srgbClr val="000000"/>
                </a:solidFill>
              </a:rPr>
              <a:t>maxima.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4791075" cy="4461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79388" y="179388"/>
            <a:ext cx="81788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4.4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Sterling oil and gas prices have risen since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May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Sterling oil and wholesale gas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04788" y="6110288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Sources:  Bank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of England, Bloomberg, Thomson Reuters </a:t>
            </a:r>
            <a:r>
              <a:rPr lang="en-GB" sz="800" dirty="0" err="1">
                <a:solidFill>
                  <a:srgbClr val="000000"/>
                </a:solidFill>
                <a:latin typeface="Arial" pitchFamily="34" charset="0"/>
              </a:rPr>
              <a:t>Datastream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 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US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dollar Brent forward prices for delivery in 10–25 days’ time converted into sterling.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b)	One-day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forward price of UK natural gas.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c)	Averages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during the fifteen working days to 27 July 2016 and 4 May 2016 respectively.</a:t>
            </a:r>
            <a:endParaRPr lang="en-US" sz="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5760121" cy="44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79388" y="179388"/>
            <a:ext cx="874470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4.5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US dollar commodity prices are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broadly unchanged </a:t>
            </a:r>
            <a:b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since May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US dollar oil and agricultural commodity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204788" y="6144915"/>
            <a:ext cx="8705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16000" indent="-216000">
              <a:defRPr/>
            </a:pPr>
            <a:r>
              <a:rPr lang="en-GB" sz="800" dirty="0" smtClean="0"/>
              <a:t>Sources:  Bloomberg</a:t>
            </a:r>
            <a:r>
              <a:rPr lang="en-GB" sz="800" dirty="0"/>
              <a:t>, S&amp;P indices, Thomson Reuters </a:t>
            </a:r>
            <a:r>
              <a:rPr lang="en-GB" sz="800" dirty="0" err="1"/>
              <a:t>Datastream</a:t>
            </a:r>
            <a:r>
              <a:rPr lang="en-GB" sz="800" dirty="0"/>
              <a:t> and </a:t>
            </a:r>
            <a:r>
              <a:rPr lang="en-GB" sz="800" dirty="0" smtClean="0"/>
              <a:t>Bank calculations.</a:t>
            </a:r>
          </a:p>
          <a:p>
            <a:pPr marL="216000" indent="-216000">
              <a:defRPr/>
            </a:pPr>
            <a:endParaRPr lang="en-GB" sz="800" dirty="0"/>
          </a:p>
          <a:p>
            <a:pPr marL="216000" indent="-216000">
              <a:defRPr/>
            </a:pPr>
            <a:r>
              <a:rPr lang="en-GB" sz="800" dirty="0"/>
              <a:t>(a) </a:t>
            </a:r>
            <a:r>
              <a:rPr lang="en-GB" sz="800" dirty="0" smtClean="0"/>
              <a:t>	Total </a:t>
            </a:r>
            <a:r>
              <a:rPr lang="en-GB" sz="800" dirty="0"/>
              <a:t>agricultural and livestock S&amp;P GSCI US dollar commodity index.</a:t>
            </a:r>
          </a:p>
          <a:p>
            <a:pPr marL="216000" indent="-216000">
              <a:defRPr/>
            </a:pPr>
            <a:r>
              <a:rPr lang="en-GB" sz="800" dirty="0"/>
              <a:t>(b) </a:t>
            </a:r>
            <a:r>
              <a:rPr lang="en-GB" sz="800" dirty="0" smtClean="0"/>
              <a:t>	US </a:t>
            </a:r>
            <a:r>
              <a:rPr lang="en-GB" sz="800" dirty="0"/>
              <a:t>dollar Brent forward prices for delivery in 10–25 days’ time.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70" y="1371601"/>
            <a:ext cx="5202879" cy="4425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4.6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Petrol prices are likely to push up annual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CPI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inflation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later this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year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Sterling oil prices and CPI fuels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04788" y="5992882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GB" sz="800" dirty="0"/>
              <a:t>Sources: </a:t>
            </a:r>
            <a:r>
              <a:rPr lang="en-GB" sz="800" dirty="0" smtClean="0"/>
              <a:t> Bank </a:t>
            </a:r>
            <a:r>
              <a:rPr lang="en-GB" sz="800" dirty="0"/>
              <a:t>of England, Bloomberg, Department for Business, Energy and Industrial </a:t>
            </a:r>
            <a:r>
              <a:rPr lang="en-GB" sz="800" dirty="0" smtClean="0"/>
              <a:t>Strategy, ONS</a:t>
            </a:r>
            <a:r>
              <a:rPr lang="en-GB" sz="800" dirty="0"/>
              <a:t>, Thomson Reuters </a:t>
            </a:r>
            <a:r>
              <a:rPr lang="en-GB" sz="800" dirty="0" err="1"/>
              <a:t>Datastream</a:t>
            </a:r>
            <a:r>
              <a:rPr lang="en-GB" sz="800" dirty="0"/>
              <a:t> and Bank calculations</a:t>
            </a:r>
            <a:r>
              <a:rPr lang="en-GB" sz="800" dirty="0" smtClean="0"/>
              <a:t>.</a:t>
            </a:r>
          </a:p>
          <a:p>
            <a:pPr marL="216000" indent="-216000">
              <a:defRPr/>
            </a:pPr>
            <a:endParaRPr lang="en-GB" sz="800" dirty="0"/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a)	Monthly </a:t>
            </a:r>
            <a:r>
              <a:rPr lang="en-GB" sz="800" dirty="0"/>
              <a:t>averages of the oil price and the futures curve. </a:t>
            </a:r>
            <a:r>
              <a:rPr lang="en-GB" sz="800" dirty="0" smtClean="0"/>
              <a:t> The </a:t>
            </a:r>
            <a:r>
              <a:rPr lang="en-GB" sz="800" dirty="0"/>
              <a:t>oil price is the Brent </a:t>
            </a:r>
            <a:r>
              <a:rPr lang="en-GB" sz="800" dirty="0" smtClean="0"/>
              <a:t>forward price </a:t>
            </a:r>
            <a:r>
              <a:rPr lang="en-GB" sz="800" dirty="0"/>
              <a:t>for delivery in 10–25 days’ time, converted into sterling</a:t>
            </a:r>
            <a:r>
              <a:rPr lang="en-GB" sz="800" dirty="0" smtClean="0"/>
              <a:t>.  </a:t>
            </a:r>
            <a:r>
              <a:rPr lang="en-GB" sz="800" dirty="0"/>
              <a:t>The futures curve is </a:t>
            </a:r>
            <a:r>
              <a:rPr lang="en-GB" sz="800" dirty="0" smtClean="0"/>
              <a:t>the average </a:t>
            </a:r>
            <a:r>
              <a:rPr lang="en-GB" sz="800" dirty="0"/>
              <a:t>during the fifteen working days to 27 July 2016.</a:t>
            </a:r>
          </a:p>
          <a:p>
            <a:pPr marL="216000" indent="-216000">
              <a:defRPr/>
            </a:pPr>
            <a:r>
              <a:rPr lang="en-GB" sz="800" dirty="0"/>
              <a:t>(b) </a:t>
            </a:r>
            <a:r>
              <a:rPr lang="en-GB" sz="800" dirty="0" smtClean="0"/>
              <a:t>	Bank </a:t>
            </a:r>
            <a:r>
              <a:rPr lang="en-GB" sz="800" dirty="0"/>
              <a:t>staff projections of the fuels and lubricants component of CPI inflation use </a:t>
            </a:r>
            <a:r>
              <a:rPr lang="en-GB" sz="800" dirty="0" smtClean="0"/>
              <a:t>Department for </a:t>
            </a:r>
            <a:r>
              <a:rPr lang="en-GB" sz="800" dirty="0"/>
              <a:t>Business, Energy and Industrial Strategy petrol price data for July 2016 and are </a:t>
            </a:r>
            <a:r>
              <a:rPr lang="en-GB" sz="800" dirty="0" smtClean="0"/>
              <a:t>then based </a:t>
            </a:r>
            <a:r>
              <a:rPr lang="en-GB" sz="800" dirty="0"/>
              <a:t>on the August 2016 sterling oil futures curve.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845"/>
            <a:ext cx="5733299" cy="442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79388" y="179388"/>
            <a:ext cx="853430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4.7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US" altLang="en-US" sz="2400" dirty="0">
                <a:solidFill>
                  <a:srgbClr val="960000"/>
                </a:solidFill>
                <a:latin typeface="Arial" pitchFamily="34" charset="0"/>
              </a:rPr>
              <a:t>Import prices rose in 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>Q1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UK import and foreign export prices excluding </a:t>
            </a:r>
            <a:r>
              <a:rPr lang="en-GB" altLang="en-US" sz="2000" dirty="0" smtClean="0">
                <a:latin typeface="Arial" pitchFamily="34" charset="0"/>
              </a:rPr>
              <a:t>fuel</a:t>
            </a:r>
            <a:r>
              <a:rPr lang="en-US" altLang="en-US" sz="2400" baseline="30000" dirty="0" smtClean="0">
                <a:latin typeface="Arial" pitchFamily="34" charset="0"/>
              </a:rPr>
              <a:t>(a)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204788" y="5845175"/>
            <a:ext cx="8705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GB" sz="800" dirty="0" smtClean="0"/>
              <a:t>Sources:  Bank </a:t>
            </a:r>
            <a:r>
              <a:rPr lang="en-GB" sz="800" dirty="0"/>
              <a:t>of England, CEIC, Eurostat, ONS, Thomson Reuters </a:t>
            </a:r>
            <a:r>
              <a:rPr lang="en-GB" sz="800" dirty="0" err="1"/>
              <a:t>Datastream</a:t>
            </a:r>
            <a:r>
              <a:rPr lang="en-GB" sz="800" dirty="0"/>
              <a:t>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pPr marL="216000" indent="-216000">
              <a:defRPr/>
            </a:pPr>
            <a:endParaRPr lang="en-GB" sz="800" dirty="0"/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a)	The </a:t>
            </a:r>
            <a:r>
              <a:rPr lang="en-GB" sz="800" dirty="0"/>
              <a:t>diamonds show Bank staff’s projections for 2016 Q2.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b)	Domestic </a:t>
            </a:r>
            <a:r>
              <a:rPr lang="en-GB" sz="800" dirty="0"/>
              <a:t>currency non-oil export prices as defined in footnote (d), divided by the </a:t>
            </a:r>
            <a:r>
              <a:rPr lang="en-GB" sz="800" dirty="0" smtClean="0"/>
              <a:t>sterling effective </a:t>
            </a:r>
            <a:r>
              <a:rPr lang="en-GB" sz="800" dirty="0"/>
              <a:t>exchange rate.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c)	UK </a:t>
            </a:r>
            <a:r>
              <a:rPr lang="en-GB" sz="800" dirty="0"/>
              <a:t>goods and services import deflator excluding fuels and the impact of </a:t>
            </a:r>
            <a:r>
              <a:rPr lang="en-GB" sz="800" dirty="0" smtClean="0"/>
              <a:t>MTIC fraud.  The ONS </a:t>
            </a:r>
            <a:r>
              <a:rPr lang="en-GB" sz="800" dirty="0"/>
              <a:t>has identified an error in the data for April and May </a:t>
            </a:r>
            <a:r>
              <a:rPr lang="en-GB" sz="800" dirty="0" smtClean="0"/>
              <a:t>2016.  Bank </a:t>
            </a:r>
            <a:r>
              <a:rPr lang="en-GB" sz="800" dirty="0"/>
              <a:t>staff’s </a:t>
            </a:r>
            <a:r>
              <a:rPr lang="en-GB" sz="800" dirty="0" smtClean="0"/>
              <a:t>projection looks </a:t>
            </a:r>
            <a:r>
              <a:rPr lang="en-GB" sz="800" dirty="0"/>
              <a:t>through these data.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d)	Domestic </a:t>
            </a:r>
            <a:r>
              <a:rPr lang="en-GB" sz="800" dirty="0"/>
              <a:t>currency non-oil export prices of goods and services of 51 countries </a:t>
            </a:r>
            <a:r>
              <a:rPr lang="en-GB" sz="800" dirty="0" smtClean="0"/>
              <a:t>weighted according </a:t>
            </a:r>
            <a:r>
              <a:rPr lang="en-GB" sz="800" dirty="0"/>
              <a:t>to their shares in UK </a:t>
            </a:r>
            <a:r>
              <a:rPr lang="en-GB" sz="800" dirty="0" smtClean="0"/>
              <a:t>imports.  The </a:t>
            </a:r>
            <a:r>
              <a:rPr lang="en-GB" sz="800" dirty="0"/>
              <a:t>sample does not include any major </a:t>
            </a:r>
            <a:r>
              <a:rPr lang="en-GB" sz="800" dirty="0" smtClean="0"/>
              <a:t>oil exporters</a:t>
            </a:r>
            <a:r>
              <a:rPr lang="en-GB" sz="800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5418136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4.8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Measures of DGI remain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subdued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Measures of domestically generated inflation (DGI)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204788" y="6470650"/>
            <a:ext cx="8705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/>
              <a:t>(</a:t>
            </a:r>
            <a:r>
              <a:rPr lang="en-US" sz="800" dirty="0" smtClean="0"/>
              <a:t>a)</a:t>
            </a:r>
            <a:r>
              <a:rPr lang="en-US" sz="800" dirty="0"/>
              <a:t>	</a:t>
            </a:r>
            <a:r>
              <a:rPr lang="en-GB" sz="800" dirty="0" smtClean="0"/>
              <a:t>Includes</a:t>
            </a:r>
            <a:r>
              <a:rPr lang="en-GB" sz="800" dirty="0"/>
              <a:t>: </a:t>
            </a:r>
            <a:r>
              <a:rPr lang="en-GB" sz="800" dirty="0" smtClean="0"/>
              <a:t> whole-economy </a:t>
            </a:r>
            <a:r>
              <a:rPr lang="en-GB" sz="800" dirty="0"/>
              <a:t>unit labour costs (as defined in footnote (a) of </a:t>
            </a:r>
            <a:r>
              <a:rPr lang="en-GB" sz="800" b="1" dirty="0"/>
              <a:t>Chart 4.11</a:t>
            </a:r>
            <a:r>
              <a:rPr lang="en-GB" sz="800" dirty="0" smtClean="0"/>
              <a:t>);  private </a:t>
            </a:r>
            <a:r>
              <a:rPr lang="en-GB" sz="800" dirty="0"/>
              <a:t>sector AWE total pay divided by private sector productivity, based on the </a:t>
            </a:r>
            <a:r>
              <a:rPr lang="en-GB" sz="800" dirty="0" err="1"/>
              <a:t>backcast</a:t>
            </a:r>
            <a:r>
              <a:rPr lang="en-GB" sz="800" dirty="0"/>
              <a:t> </a:t>
            </a:r>
            <a:r>
              <a:rPr lang="en-GB" sz="800" dirty="0" smtClean="0"/>
              <a:t>of the </a:t>
            </a:r>
            <a:r>
              <a:rPr lang="en-GB" sz="800" dirty="0"/>
              <a:t>final estimate of </a:t>
            </a:r>
            <a:r>
              <a:rPr lang="en-GB" sz="800" dirty="0" smtClean="0"/>
              <a:t>GDP;  the </a:t>
            </a:r>
            <a:r>
              <a:rPr lang="en-GB" sz="800" dirty="0"/>
              <a:t>GDP </a:t>
            </a:r>
            <a:r>
              <a:rPr lang="en-GB" sz="800" dirty="0" smtClean="0"/>
              <a:t>deflator;  the </a:t>
            </a:r>
            <a:r>
              <a:rPr lang="en-GB" sz="800" dirty="0"/>
              <a:t>GVA deflator excluding government; </a:t>
            </a:r>
            <a:r>
              <a:rPr lang="en-GB" sz="800" dirty="0" smtClean="0"/>
              <a:t> and the </a:t>
            </a:r>
            <a:r>
              <a:rPr lang="en-GB" sz="800" dirty="0"/>
              <a:t>services producer prices index.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845"/>
            <a:ext cx="5351080" cy="442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2016-08-03T23:00:00+00:00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2016-08-04T11:05:00+00:00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DE8B52-5336-46F0-8893-7262AEE9D279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ED7C85E6-B3E2-42FB-A6D8-C48752782BAF}"/>
</file>

<file path=customXml/itemProps4.xml><?xml version="1.0" encoding="utf-8"?>
<ds:datastoreItem xmlns:ds="http://schemas.openxmlformats.org/officeDocument/2006/customXml" ds:itemID="{9D2590EF-F1EC-4FD6-9575-510D93695940}"/>
</file>

<file path=docProps/app.xml><?xml version="1.0" encoding="utf-8"?>
<Properties xmlns="http://schemas.openxmlformats.org/officeDocument/2006/extended-properties" xmlns:vt="http://schemas.openxmlformats.org/officeDocument/2006/docPropsVTypes">
  <TotalTime>4070</TotalTime>
  <Words>509</Words>
  <Application>Microsoft Office PowerPoint</Application>
  <PresentationFormat>On-screen Show (4:3)</PresentationFormat>
  <Paragraphs>112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</vt:lpstr>
      <vt:lpstr>Inflation Report  August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Costs and prices</dc:subject>
  <dc:creator>Bank of England</dc:creator>
  <cp:keywords/>
  <dc:description/>
  <cp:lastModifiedBy>Hicks, Andrew</cp:lastModifiedBy>
  <cp:revision>753</cp:revision>
  <cp:lastPrinted>2016-08-03T12:23:57Z</cp:lastPrinted>
  <dcterms:created xsi:type="dcterms:W3CDTF">2012-02-14T09:54:25Z</dcterms:created>
  <dcterms:modified xsi:type="dcterms:W3CDTF">2016-08-03T15:18:35Z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