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0"/>
  </p:notesMasterIdLst>
  <p:sldIdLst>
    <p:sldId id="314" r:id="rId6"/>
    <p:sldId id="336" r:id="rId7"/>
    <p:sldId id="337" r:id="rId8"/>
    <p:sldId id="340" r:id="rId9"/>
    <p:sldId id="339" r:id="rId10"/>
    <p:sldId id="338" r:id="rId11"/>
    <p:sldId id="341" r:id="rId12"/>
    <p:sldId id="342" r:id="rId13"/>
    <p:sldId id="343" r:id="rId14"/>
    <p:sldId id="344" r:id="rId15"/>
    <p:sldId id="345" r:id="rId16"/>
    <p:sldId id="309" r:id="rId17"/>
    <p:sldId id="327" r:id="rId18"/>
    <p:sldId id="346" r:id="rId1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3" autoAdjust="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2340" y="-462"/>
      </p:cViewPr>
      <p:guideLst>
        <p:guide orient="horz" pos="870"/>
        <p:guide pos="1128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03/08/2016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August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the labour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483766" cy="1154904"/>
          </a:xfrm>
        </p:spPr>
        <p:txBody>
          <a:bodyPr/>
          <a:lstStyle/>
          <a:p>
            <a:pPr lvl="1"/>
            <a:r>
              <a:rPr lang="en-US" b="1" dirty="0" smtClean="0"/>
              <a:t>Chart 3.9</a:t>
            </a:r>
            <a:r>
              <a:rPr lang="en-US" dirty="0" smtClean="0"/>
              <a:t>  The </a:t>
            </a:r>
            <a:r>
              <a:rPr lang="en-US" dirty="0"/>
              <a:t>number of part-time workers </a:t>
            </a:r>
            <a:r>
              <a:rPr lang="en-US" dirty="0" smtClean="0"/>
              <a:t>seeking full-time </a:t>
            </a:r>
            <a:r>
              <a:rPr lang="en-US" dirty="0"/>
              <a:t>work remains </a:t>
            </a:r>
            <a:r>
              <a:rPr lang="en-US" dirty="0" smtClean="0"/>
              <a:t>elevated</a:t>
            </a:r>
            <a:endParaRPr lang="en-GB" dirty="0" smtClean="0"/>
          </a:p>
          <a:p>
            <a:pPr lvl="2"/>
            <a:r>
              <a:rPr lang="en-US" dirty="0" smtClean="0"/>
              <a:t>Part-time </a:t>
            </a:r>
            <a:r>
              <a:rPr lang="en-US" dirty="0"/>
              <a:t>workers who could not find full-time </a:t>
            </a:r>
            <a:r>
              <a:rPr lang="en-US" dirty="0" smtClean="0"/>
              <a:t>work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172200"/>
            <a:ext cx="8491538" cy="685800"/>
          </a:xfrm>
        </p:spPr>
        <p:txBody>
          <a:bodyPr/>
          <a:lstStyle/>
          <a:p>
            <a:r>
              <a:rPr lang="en-GB" dirty="0"/>
              <a:t>Sources:  Labour Force Survey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US" dirty="0"/>
              <a:t>(a)	Number of people reporting to the LFS that they are working part-time because they </a:t>
            </a:r>
            <a:r>
              <a:rPr lang="en-US" dirty="0" smtClean="0"/>
              <a:t>could not </a:t>
            </a:r>
            <a:r>
              <a:rPr lang="en-US" dirty="0"/>
              <a:t>find a full-time job, as a percentage of LFS total </a:t>
            </a:r>
            <a:r>
              <a:rPr lang="en-US" dirty="0" smtClean="0"/>
              <a:t>employment.  Rolling three-month measure.  First </a:t>
            </a:r>
            <a:r>
              <a:rPr lang="en-US" dirty="0"/>
              <a:t>data point is May 1992.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424" y="1381125"/>
            <a:ext cx="5332336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9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1"/>
            <a:ext cx="8198759" cy="1154904"/>
          </a:xfrm>
        </p:spPr>
        <p:txBody>
          <a:bodyPr/>
          <a:lstStyle/>
          <a:p>
            <a:pPr lvl="1"/>
            <a:r>
              <a:rPr lang="en-US" b="1" dirty="0" smtClean="0"/>
              <a:t>Chart 3.10</a:t>
            </a:r>
            <a:r>
              <a:rPr lang="en-US" dirty="0" smtClean="0"/>
              <a:t>  Productivity </a:t>
            </a:r>
            <a:r>
              <a:rPr lang="en-US" dirty="0"/>
              <a:t>growth has been subdued </a:t>
            </a:r>
            <a:r>
              <a:rPr lang="en-US" dirty="0" smtClean="0"/>
              <a:t>in recent years</a:t>
            </a:r>
            <a:endParaRPr lang="en-GB" dirty="0" smtClean="0"/>
          </a:p>
          <a:p>
            <a:pPr lvl="2"/>
            <a:r>
              <a:rPr lang="en-GB" dirty="0" smtClean="0"/>
              <a:t>Hourly </a:t>
            </a:r>
            <a:r>
              <a:rPr lang="en-GB" dirty="0"/>
              <a:t>labour </a:t>
            </a:r>
            <a:r>
              <a:rPr lang="en-GB" dirty="0" smtClean="0"/>
              <a:t>productivity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5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/>
              <a:t>a)	GDP is based on the </a:t>
            </a:r>
            <a:r>
              <a:rPr lang="en-US" dirty="0" err="1"/>
              <a:t>backcast</a:t>
            </a:r>
            <a:r>
              <a:rPr lang="en-US" dirty="0"/>
              <a:t> for the final estimate of </a:t>
            </a:r>
            <a:r>
              <a:rPr lang="en-US" dirty="0" smtClean="0"/>
              <a:t>GDP.  The </a:t>
            </a:r>
            <a:r>
              <a:rPr lang="en-US" dirty="0"/>
              <a:t>diamond shows Bank </a:t>
            </a:r>
            <a:r>
              <a:rPr lang="en-US" dirty="0" smtClean="0"/>
              <a:t>staff’s </a:t>
            </a:r>
            <a:r>
              <a:rPr lang="en-GB" dirty="0" smtClean="0"/>
              <a:t>forecast </a:t>
            </a:r>
            <a:r>
              <a:rPr lang="en-GB" dirty="0"/>
              <a:t>for 2016 Q2.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575" y="1372528"/>
            <a:ext cx="535778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0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Table 3.A</a:t>
            </a:r>
            <a:r>
              <a:rPr lang="en-US" dirty="0"/>
              <a:t>  </a:t>
            </a:r>
            <a:r>
              <a:rPr lang="en-US" dirty="0" smtClean="0"/>
              <a:t>Growth </a:t>
            </a:r>
            <a:r>
              <a:rPr lang="en-US" dirty="0"/>
              <a:t>in the number of employees has eased </a:t>
            </a:r>
            <a:r>
              <a:rPr lang="en-US" dirty="0" smtClean="0"/>
              <a:t>since 2015</a:t>
            </a:r>
            <a:endParaRPr lang="en-GB" dirty="0" smtClean="0"/>
          </a:p>
          <a:p>
            <a:pPr lvl="2"/>
            <a:r>
              <a:rPr lang="en-US" dirty="0" smtClean="0"/>
              <a:t>Change </a:t>
            </a:r>
            <a:r>
              <a:rPr lang="en-US" dirty="0"/>
              <a:t>in employment, and vacancies</a:t>
            </a:r>
            <a:endParaRPr lang="en-GB" baseline="30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92100" y="5705476"/>
            <a:ext cx="8491538" cy="1152526"/>
          </a:xfrm>
        </p:spPr>
        <p:txBody>
          <a:bodyPr/>
          <a:lstStyle/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Unless </a:t>
            </a:r>
            <a:r>
              <a:rPr lang="en-US" dirty="0"/>
              <a:t>otherwise stated.</a:t>
            </a:r>
          </a:p>
          <a:p>
            <a:r>
              <a:rPr lang="en-US" dirty="0"/>
              <a:t>(</a:t>
            </a:r>
            <a:r>
              <a:rPr lang="en-US" dirty="0" smtClean="0"/>
              <a:t>b)	Changes </a:t>
            </a:r>
            <a:r>
              <a:rPr lang="en-US" dirty="0"/>
              <a:t>relative to the previous quarter in </a:t>
            </a:r>
            <a:r>
              <a:rPr lang="en-US" dirty="0" smtClean="0"/>
              <a:t>thousands.  Figures </a:t>
            </a:r>
            <a:r>
              <a:rPr lang="en-US" dirty="0"/>
              <a:t>for 2016 Q2 are data for the three months </a:t>
            </a:r>
            <a:r>
              <a:rPr lang="en-US" dirty="0" smtClean="0"/>
              <a:t>to May </a:t>
            </a:r>
            <a:r>
              <a:rPr lang="en-US" dirty="0"/>
              <a:t>2016.</a:t>
            </a:r>
          </a:p>
          <a:p>
            <a:r>
              <a:rPr lang="en-US" dirty="0"/>
              <a:t>(</a:t>
            </a:r>
            <a:r>
              <a:rPr lang="en-US" dirty="0" smtClean="0"/>
              <a:t>c)	Other </a:t>
            </a:r>
            <a:r>
              <a:rPr lang="en-US" dirty="0"/>
              <a:t>comprises unpaid family workers and those on government-supported training and </a:t>
            </a:r>
            <a:r>
              <a:rPr lang="en-US" dirty="0" smtClean="0"/>
              <a:t>employment </a:t>
            </a:r>
            <a:r>
              <a:rPr lang="en-US" dirty="0" err="1" smtClean="0"/>
              <a:t>programmes</a:t>
            </a:r>
            <a:r>
              <a:rPr lang="en-US" dirty="0" smtClean="0"/>
              <a:t> </a:t>
            </a:r>
            <a:r>
              <a:rPr lang="en-US" dirty="0"/>
              <a:t>classified as being in employment.</a:t>
            </a:r>
          </a:p>
          <a:p>
            <a:r>
              <a:rPr lang="en-US" dirty="0"/>
              <a:t>(</a:t>
            </a:r>
            <a:r>
              <a:rPr lang="en-US" dirty="0" smtClean="0"/>
              <a:t>d)	Excludes </a:t>
            </a:r>
            <a:r>
              <a:rPr lang="en-US" dirty="0"/>
              <a:t>vacancies in agriculture, forestry and </a:t>
            </a:r>
            <a:r>
              <a:rPr lang="en-US" dirty="0" smtClean="0"/>
              <a:t>fishing.  Average </a:t>
            </a:r>
            <a:r>
              <a:rPr lang="en-US" dirty="0"/>
              <a:t>is 2001 Q2 to </a:t>
            </a:r>
            <a:r>
              <a:rPr lang="en-US" dirty="0" smtClean="0"/>
              <a:t>2007.  Figure </a:t>
            </a:r>
            <a:r>
              <a:rPr lang="en-US" dirty="0"/>
              <a:t>for 2016 </a:t>
            </a:r>
            <a:r>
              <a:rPr lang="en-US" dirty="0" smtClean="0"/>
              <a:t>Q2 shows </a:t>
            </a:r>
            <a:r>
              <a:rPr lang="en-US" dirty="0"/>
              <a:t>vacancies in June as a percentage of the number of people in the </a:t>
            </a:r>
            <a:r>
              <a:rPr lang="en-US" dirty="0" err="1"/>
              <a:t>labour</a:t>
            </a:r>
            <a:r>
              <a:rPr lang="en-US" dirty="0"/>
              <a:t> force in the three months </a:t>
            </a:r>
            <a:r>
              <a:rPr lang="en-US" dirty="0" smtClean="0"/>
              <a:t>to May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1"/>
          <a:stretch/>
        </p:blipFill>
        <p:spPr bwMode="auto">
          <a:xfrm>
            <a:off x="76200" y="1381125"/>
            <a:ext cx="8858250" cy="313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3.B</a:t>
            </a:r>
            <a:r>
              <a:rPr lang="en-US" dirty="0" smtClean="0"/>
              <a:t>  </a:t>
            </a:r>
            <a:r>
              <a:rPr lang="en-GB" dirty="0" smtClean="0"/>
              <a:t>Monitoring </a:t>
            </a:r>
            <a:r>
              <a:rPr lang="en-GB" dirty="0"/>
              <a:t>the MPC’s key </a:t>
            </a:r>
            <a:r>
              <a:rPr lang="en-GB" dirty="0" smtClean="0"/>
              <a:t>judgements</a:t>
            </a:r>
          </a:p>
          <a:p>
            <a:pPr lvl="2"/>
            <a:endParaRPr lang="en-GB" baseline="30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381125"/>
            <a:ext cx="7458075" cy="489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02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2" cy="1697582"/>
          </a:xfrm>
        </p:spPr>
        <p:txBody>
          <a:bodyPr/>
          <a:lstStyle/>
          <a:p>
            <a:pPr lvl="1"/>
            <a:r>
              <a:rPr lang="en-US" b="1" dirty="0" smtClean="0"/>
              <a:t>Chart 3.1</a:t>
            </a:r>
            <a:r>
              <a:rPr lang="en-US" dirty="0" smtClean="0"/>
              <a:t>  Many </a:t>
            </a:r>
            <a:r>
              <a:rPr lang="en-US" dirty="0"/>
              <a:t>survey indicators of </a:t>
            </a:r>
            <a:r>
              <a:rPr lang="en-US" dirty="0" smtClean="0"/>
              <a:t>employment softened </a:t>
            </a:r>
            <a:r>
              <a:rPr lang="en-US" dirty="0"/>
              <a:t>ahead of the referendum, and those </a:t>
            </a:r>
            <a:r>
              <a:rPr lang="en-US" dirty="0" smtClean="0"/>
              <a:t>available since </a:t>
            </a:r>
            <a:r>
              <a:rPr lang="en-US" dirty="0"/>
              <a:t>have fallen </a:t>
            </a:r>
            <a:r>
              <a:rPr lang="en-US" dirty="0" smtClean="0"/>
              <a:t>further</a:t>
            </a:r>
            <a:endParaRPr lang="en-GB" dirty="0" smtClean="0"/>
          </a:p>
          <a:p>
            <a:pPr lvl="2"/>
            <a:r>
              <a:rPr lang="en-US" dirty="0" smtClean="0"/>
              <a:t>Survey </a:t>
            </a:r>
            <a:r>
              <a:rPr lang="en-US" dirty="0"/>
              <a:t>indicators of employment intentions and reported changes</a:t>
            </a:r>
          </a:p>
          <a:p>
            <a:pPr lvl="2"/>
            <a:r>
              <a:rPr lang="en-US" dirty="0"/>
              <a:t>in </a:t>
            </a:r>
            <a:r>
              <a:rPr lang="en-US" dirty="0" smtClean="0"/>
              <a:t>employment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518298"/>
            <a:ext cx="8491538" cy="1339702"/>
          </a:xfrm>
        </p:spPr>
        <p:txBody>
          <a:bodyPr/>
          <a:lstStyle/>
          <a:p>
            <a:r>
              <a:rPr lang="en-GB" dirty="0" smtClean="0"/>
              <a:t>Sources:  </a:t>
            </a:r>
            <a:r>
              <a:rPr lang="en-US" dirty="0"/>
              <a:t>Bank of England, BCC, CBI, CBI/PwC, Manpower, </a:t>
            </a:r>
            <a:r>
              <a:rPr lang="en-US" dirty="0" err="1"/>
              <a:t>Markit</a:t>
            </a:r>
            <a:r>
              <a:rPr lang="en-US" dirty="0"/>
              <a:t>/CIPS, ONS, REC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(a)	Measures for the Bank’s Agents (manufacturing and services), the BCC (non-services </a:t>
            </a:r>
            <a:r>
              <a:rPr lang="en-US" dirty="0" smtClean="0"/>
              <a:t>and services</a:t>
            </a:r>
            <a:r>
              <a:rPr lang="en-US" dirty="0"/>
              <a:t>), CBI (manufacturing, financial services, business/consumer/professional </a:t>
            </a:r>
            <a:r>
              <a:rPr lang="en-US" dirty="0" smtClean="0"/>
              <a:t>services and </a:t>
            </a:r>
            <a:r>
              <a:rPr lang="en-US" dirty="0"/>
              <a:t>distributive trades) and CIPS (construction, manufacturing and services) are </a:t>
            </a:r>
            <a:r>
              <a:rPr lang="en-US" dirty="0" smtClean="0"/>
              <a:t>weighted together </a:t>
            </a:r>
            <a:r>
              <a:rPr lang="en-US" dirty="0"/>
              <a:t>using employee shares from Workforce </a:t>
            </a:r>
            <a:r>
              <a:rPr lang="en-US" dirty="0" smtClean="0"/>
              <a:t>Jobs.  The </a:t>
            </a:r>
            <a:r>
              <a:rPr lang="en-US" dirty="0"/>
              <a:t>Manpower and REC data </a:t>
            </a:r>
            <a:r>
              <a:rPr lang="en-US" dirty="0" smtClean="0"/>
              <a:t>cover the </a:t>
            </a:r>
            <a:r>
              <a:rPr lang="en-US" dirty="0"/>
              <a:t>whole </a:t>
            </a:r>
            <a:r>
              <a:rPr lang="en-US" dirty="0" smtClean="0"/>
              <a:t>economy.  The </a:t>
            </a:r>
            <a:r>
              <a:rPr lang="en-US" dirty="0"/>
              <a:t>BCC data are non 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b)	Net </a:t>
            </a:r>
            <a:r>
              <a:rPr lang="en-US" dirty="0"/>
              <a:t>percentage balance of companies expecting their workforce to increase over the </a:t>
            </a:r>
            <a:r>
              <a:rPr lang="en-US" dirty="0" smtClean="0"/>
              <a:t>next </a:t>
            </a:r>
            <a:r>
              <a:rPr lang="en-GB" dirty="0" smtClean="0"/>
              <a:t>three </a:t>
            </a:r>
            <a:r>
              <a:rPr lang="en-GB" dirty="0"/>
              <a:t>months.</a:t>
            </a:r>
          </a:p>
          <a:p>
            <a:r>
              <a:rPr lang="en-US" dirty="0"/>
              <a:t>(</a:t>
            </a:r>
            <a:r>
              <a:rPr lang="en-US" dirty="0" smtClean="0"/>
              <a:t>c)	End-quarter observation.  The </a:t>
            </a:r>
            <a:r>
              <a:rPr lang="en-US" dirty="0"/>
              <a:t>scores refer to companies’ employment intentions over </a:t>
            </a:r>
            <a:r>
              <a:rPr lang="en-US" dirty="0" smtClean="0"/>
              <a:t>the next </a:t>
            </a:r>
            <a:r>
              <a:rPr lang="en-US" dirty="0"/>
              <a:t>six </a:t>
            </a:r>
            <a:r>
              <a:rPr lang="en-US" dirty="0" smtClean="0"/>
              <a:t>months.  The </a:t>
            </a:r>
            <a:r>
              <a:rPr lang="en-US" dirty="0"/>
              <a:t>diamond for Q3 shows data for July.</a:t>
            </a:r>
          </a:p>
          <a:p>
            <a:r>
              <a:rPr lang="en-US" dirty="0"/>
              <a:t>(</a:t>
            </a:r>
            <a:r>
              <a:rPr lang="en-US" dirty="0" smtClean="0"/>
              <a:t>d)	Quarterly average.  Recruitment </a:t>
            </a:r>
            <a:r>
              <a:rPr lang="en-US" dirty="0"/>
              <a:t>agencies’ reports on the demand for permanent </a:t>
            </a:r>
            <a:r>
              <a:rPr lang="en-US" dirty="0" smtClean="0"/>
              <a:t>staff </a:t>
            </a:r>
            <a:r>
              <a:rPr lang="en-GB" dirty="0" smtClean="0"/>
              <a:t>placements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e)	Quarterly average.  Companies</a:t>
            </a:r>
            <a:r>
              <a:rPr lang="en-US" dirty="0"/>
              <a:t>’ reported change in employment compared with the </a:t>
            </a:r>
            <a:r>
              <a:rPr lang="en-US" dirty="0" smtClean="0"/>
              <a:t>previous month.  The </a:t>
            </a:r>
            <a:r>
              <a:rPr lang="en-US" dirty="0"/>
              <a:t>diamond for Q3 shows data for July.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1" y="2018810"/>
            <a:ext cx="4123211" cy="340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0"/>
            <a:ext cx="8519391" cy="1281945"/>
          </a:xfrm>
        </p:spPr>
        <p:txBody>
          <a:bodyPr/>
          <a:lstStyle/>
          <a:p>
            <a:pPr lvl="1"/>
            <a:r>
              <a:rPr lang="en-US" b="1" dirty="0" smtClean="0"/>
              <a:t>Chart 3.2</a:t>
            </a:r>
            <a:r>
              <a:rPr lang="en-US" dirty="0" smtClean="0"/>
              <a:t>  Following </a:t>
            </a:r>
            <a:r>
              <a:rPr lang="en-US" dirty="0"/>
              <a:t>the referendum result, firms </a:t>
            </a:r>
            <a:r>
              <a:rPr lang="en-US" dirty="0" smtClean="0"/>
              <a:t>expect to </a:t>
            </a:r>
            <a:r>
              <a:rPr lang="en-US" dirty="0"/>
              <a:t>revise down recruitment </a:t>
            </a:r>
            <a:r>
              <a:rPr lang="en-US" dirty="0" smtClean="0"/>
              <a:t>plans</a:t>
            </a:r>
            <a:r>
              <a:rPr lang="en-GB" dirty="0" smtClean="0"/>
              <a:t> </a:t>
            </a:r>
          </a:p>
          <a:p>
            <a:pPr lvl="2"/>
            <a:r>
              <a:rPr lang="en-US" dirty="0" smtClean="0"/>
              <a:t>Post-referendum </a:t>
            </a:r>
            <a:r>
              <a:rPr lang="en-US" dirty="0"/>
              <a:t>surveys of the expected effect on recruitment </a:t>
            </a:r>
            <a:r>
              <a:rPr lang="en-US" dirty="0" smtClean="0"/>
              <a:t>of the </a:t>
            </a:r>
            <a:r>
              <a:rPr lang="en-US" dirty="0"/>
              <a:t>vote to leave the European </a:t>
            </a:r>
            <a:r>
              <a:rPr lang="en-US" dirty="0" smtClean="0"/>
              <a:t>Union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305647"/>
            <a:ext cx="8491538" cy="1552353"/>
          </a:xfrm>
        </p:spPr>
        <p:txBody>
          <a:bodyPr/>
          <a:lstStyle/>
          <a:p>
            <a:r>
              <a:rPr lang="en-GB" dirty="0"/>
              <a:t>Sources:  </a:t>
            </a:r>
            <a:r>
              <a:rPr lang="en-US" dirty="0"/>
              <a:t>Deloitte, Institute of Directors and Bank calculations</a:t>
            </a:r>
            <a:r>
              <a:rPr lang="en-US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US" dirty="0"/>
              <a:t>(a)	The survey questions are shown in footnotes (b) to (d), together with the mapping from </a:t>
            </a:r>
            <a:r>
              <a:rPr lang="en-US" dirty="0" smtClean="0"/>
              <a:t>the answers </a:t>
            </a:r>
            <a:r>
              <a:rPr lang="en-US" dirty="0"/>
              <a:t>to the bars shown on the </a:t>
            </a:r>
            <a:r>
              <a:rPr lang="en-US" dirty="0" smtClean="0"/>
              <a:t>chart.  Only </a:t>
            </a:r>
            <a:r>
              <a:rPr lang="en-US" dirty="0"/>
              <a:t>the Institute of Directors survey asked </a:t>
            </a:r>
            <a:r>
              <a:rPr lang="en-US" dirty="0" smtClean="0"/>
              <a:t>about </a:t>
            </a:r>
            <a:r>
              <a:rPr lang="en-GB" dirty="0" smtClean="0"/>
              <a:t>redundancies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Following </a:t>
            </a:r>
            <a:r>
              <a:rPr lang="en-US" dirty="0"/>
              <a:t>the vote to leave the EU, what effects do you expect on hiring over the </a:t>
            </a:r>
            <a:r>
              <a:rPr lang="en-US" dirty="0" smtClean="0"/>
              <a:t>following twelve </a:t>
            </a:r>
            <a:r>
              <a:rPr lang="en-US" dirty="0"/>
              <a:t>months? </a:t>
            </a:r>
            <a:r>
              <a:rPr lang="en-US" dirty="0" smtClean="0"/>
              <a:t> Substantially </a:t>
            </a:r>
            <a:r>
              <a:rPr lang="en-US" dirty="0"/>
              <a:t>increase (</a:t>
            </a:r>
            <a:r>
              <a:rPr lang="en-US" dirty="0" err="1"/>
              <a:t>i</a:t>
            </a:r>
            <a:r>
              <a:rPr lang="en-US" dirty="0" smtClean="0"/>
              <a:t>);  Slightly </a:t>
            </a:r>
            <a:r>
              <a:rPr lang="en-US" dirty="0"/>
              <a:t>increase (</a:t>
            </a:r>
            <a:r>
              <a:rPr lang="en-US" dirty="0" err="1"/>
              <a:t>i</a:t>
            </a:r>
            <a:r>
              <a:rPr lang="en-US" dirty="0" smtClean="0"/>
              <a:t>);  No </a:t>
            </a:r>
            <a:r>
              <a:rPr lang="en-US" dirty="0"/>
              <a:t>effect (ii</a:t>
            </a:r>
            <a:r>
              <a:rPr lang="en-US" dirty="0" smtClean="0"/>
              <a:t>);  Slightly reduce </a:t>
            </a:r>
            <a:r>
              <a:rPr lang="en-US" dirty="0"/>
              <a:t>(iii</a:t>
            </a:r>
            <a:r>
              <a:rPr lang="en-US" dirty="0" smtClean="0"/>
              <a:t>);  Substantially </a:t>
            </a:r>
            <a:r>
              <a:rPr lang="en-US" dirty="0"/>
              <a:t>reduce (iv).</a:t>
            </a:r>
          </a:p>
          <a:p>
            <a:r>
              <a:rPr lang="en-US" dirty="0"/>
              <a:t>(</a:t>
            </a:r>
            <a:r>
              <a:rPr lang="en-US" dirty="0" smtClean="0"/>
              <a:t>c)	Overall </a:t>
            </a:r>
            <a:r>
              <a:rPr lang="en-US" dirty="0"/>
              <a:t>how do you think a UK exit from the EU will affect your business’s decisions on </a:t>
            </a:r>
            <a:r>
              <a:rPr lang="en-US" dirty="0" smtClean="0"/>
              <a:t>hiring over </a:t>
            </a:r>
            <a:r>
              <a:rPr lang="en-US" dirty="0"/>
              <a:t>the next three </a:t>
            </a:r>
            <a:r>
              <a:rPr lang="en-US"/>
              <a:t>years</a:t>
            </a:r>
            <a:r>
              <a:rPr lang="en-US" smtClean="0"/>
              <a:t>?  </a:t>
            </a:r>
            <a:r>
              <a:rPr lang="en-US" dirty="0"/>
              <a:t>Increase significantly (</a:t>
            </a:r>
            <a:r>
              <a:rPr lang="en-US" dirty="0" err="1"/>
              <a:t>i</a:t>
            </a:r>
            <a:r>
              <a:rPr lang="en-US" dirty="0" smtClean="0"/>
              <a:t>);  Increase </a:t>
            </a:r>
            <a:r>
              <a:rPr lang="en-US" dirty="0"/>
              <a:t>somewhat (</a:t>
            </a:r>
            <a:r>
              <a:rPr lang="en-US" dirty="0" err="1"/>
              <a:t>i</a:t>
            </a:r>
            <a:r>
              <a:rPr lang="en-US" dirty="0" smtClean="0"/>
              <a:t>);  </a:t>
            </a:r>
            <a:br>
              <a:rPr lang="en-US" dirty="0" smtClean="0"/>
            </a:br>
            <a:r>
              <a:rPr lang="en-US" dirty="0" smtClean="0"/>
              <a:t>No </a:t>
            </a:r>
            <a:r>
              <a:rPr lang="en-US" dirty="0"/>
              <a:t>change (ii</a:t>
            </a:r>
            <a:r>
              <a:rPr lang="en-US" dirty="0" smtClean="0"/>
              <a:t>);  Decrease </a:t>
            </a:r>
            <a:r>
              <a:rPr lang="en-US" dirty="0"/>
              <a:t>somewhat (iii</a:t>
            </a:r>
            <a:r>
              <a:rPr lang="en-US" dirty="0" smtClean="0"/>
              <a:t>);  Decrease </a:t>
            </a:r>
            <a:r>
              <a:rPr lang="en-US" dirty="0"/>
              <a:t>significantly (iv).</a:t>
            </a:r>
          </a:p>
          <a:p>
            <a:r>
              <a:rPr lang="en-US" dirty="0"/>
              <a:t>(</a:t>
            </a:r>
            <a:r>
              <a:rPr lang="en-US" dirty="0" smtClean="0"/>
              <a:t>d)	How </a:t>
            </a:r>
            <a:r>
              <a:rPr lang="en-US" dirty="0"/>
              <a:t>will the result of the referendum affect your primary </a:t>
            </a:r>
            <a:r>
              <a:rPr lang="en-US" dirty="0" err="1"/>
              <a:t>organisation’s</a:t>
            </a:r>
            <a:r>
              <a:rPr lang="en-US" dirty="0"/>
              <a:t> hiring intentions</a:t>
            </a:r>
            <a:r>
              <a:rPr lang="en-US" dirty="0" smtClean="0"/>
              <a:t>?  The </a:t>
            </a:r>
            <a:r>
              <a:rPr lang="en-US" dirty="0"/>
              <a:t>pace of hiring will increase (</a:t>
            </a:r>
            <a:r>
              <a:rPr lang="en-US" dirty="0" err="1"/>
              <a:t>i</a:t>
            </a:r>
            <a:r>
              <a:rPr lang="en-US" dirty="0" smtClean="0"/>
              <a:t>);  We </a:t>
            </a:r>
            <a:r>
              <a:rPr lang="en-US" dirty="0"/>
              <a:t>will continue hiring at the same pace (ii</a:t>
            </a:r>
            <a:r>
              <a:rPr lang="en-US" dirty="0" smtClean="0"/>
              <a:t>);  We will continue </a:t>
            </a:r>
            <a:r>
              <a:rPr lang="en-US" dirty="0"/>
              <a:t>hiring, but at a decreased pace (iii</a:t>
            </a:r>
            <a:r>
              <a:rPr lang="en-US" dirty="0" smtClean="0"/>
              <a:t>);  We </a:t>
            </a:r>
            <a:r>
              <a:rPr lang="en-US" dirty="0"/>
              <a:t>will freeze hiring new staff (iv</a:t>
            </a:r>
            <a:r>
              <a:rPr lang="en-US" dirty="0" smtClean="0"/>
              <a:t>);  We will make </a:t>
            </a:r>
            <a:r>
              <a:rPr lang="en-US" dirty="0"/>
              <a:t>redundancies (v</a:t>
            </a:r>
            <a:r>
              <a:rPr lang="en-US" dirty="0" smtClean="0"/>
              <a:t>);  Not </a:t>
            </a:r>
            <a:r>
              <a:rPr lang="en-US" dirty="0"/>
              <a:t>applicable (ii</a:t>
            </a:r>
            <a:r>
              <a:rPr lang="en-US" dirty="0" smtClean="0"/>
              <a:t>);  Don’t </a:t>
            </a:r>
            <a:r>
              <a:rPr lang="en-US" dirty="0"/>
              <a:t>know (not shown on </a:t>
            </a:r>
            <a:r>
              <a:rPr lang="en-US" dirty="0" smtClean="0"/>
              <a:t>chart;  9</a:t>
            </a:r>
            <a:r>
              <a:rPr lang="en-US" dirty="0"/>
              <a:t>% of </a:t>
            </a:r>
            <a:r>
              <a:rPr lang="en-US" dirty="0" smtClean="0"/>
              <a:t>firms </a:t>
            </a:r>
            <a:r>
              <a:rPr lang="en-GB" dirty="0" smtClean="0"/>
              <a:t>responded </a:t>
            </a:r>
            <a:r>
              <a:rPr lang="en-GB" dirty="0"/>
              <a:t>with this option</a:t>
            </a:r>
            <a:r>
              <a:rPr lang="en-GB" dirty="0" smtClean="0"/>
              <a:t>). 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701637"/>
            <a:ext cx="3078183" cy="355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7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Chart 3.3</a:t>
            </a:r>
            <a:r>
              <a:rPr lang="en-US" dirty="0" smtClean="0"/>
              <a:t>  Both </a:t>
            </a:r>
            <a:r>
              <a:rPr lang="en-US" dirty="0"/>
              <a:t>average hours and employment tend </a:t>
            </a:r>
            <a:r>
              <a:rPr lang="en-US" dirty="0" smtClean="0"/>
              <a:t>to fall </a:t>
            </a:r>
            <a:r>
              <a:rPr lang="en-US" dirty="0"/>
              <a:t>in economic </a:t>
            </a:r>
            <a:r>
              <a:rPr lang="en-US" dirty="0" smtClean="0"/>
              <a:t>slowdowns</a:t>
            </a:r>
            <a:r>
              <a:rPr lang="en-GB" dirty="0" smtClean="0"/>
              <a:t> </a:t>
            </a:r>
          </a:p>
          <a:p>
            <a:pPr lvl="2"/>
            <a:r>
              <a:rPr lang="en-US" dirty="0" smtClean="0"/>
              <a:t>GDP </a:t>
            </a:r>
            <a:r>
              <a:rPr lang="en-US" dirty="0"/>
              <a:t>growth and decomposition of growth in total hours </a:t>
            </a:r>
            <a:r>
              <a:rPr lang="en-US" dirty="0" smtClean="0"/>
              <a:t>worked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28661"/>
            <a:ext cx="8491538" cy="829340"/>
          </a:xfrm>
        </p:spPr>
        <p:txBody>
          <a:bodyPr/>
          <a:lstStyle/>
          <a:p>
            <a:r>
              <a:rPr lang="en-GB" dirty="0" smtClean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and Bank calculations</a:t>
            </a:r>
            <a:r>
              <a:rPr lang="en-US" dirty="0" smtClean="0"/>
              <a:t>.</a:t>
            </a:r>
            <a:endParaRPr lang="en-GB" dirty="0" smtClean="0"/>
          </a:p>
          <a:p>
            <a:endParaRPr lang="en-GB" dirty="0" smtClean="0"/>
          </a:p>
          <a:p>
            <a:r>
              <a:rPr lang="en-US" dirty="0" smtClean="0"/>
              <a:t>(a)	</a:t>
            </a:r>
            <a:r>
              <a:rPr lang="en-US" dirty="0"/>
              <a:t>Diamond and light bars are Bank staff projections for Q2, based on data to May.</a:t>
            </a:r>
          </a:p>
          <a:p>
            <a:r>
              <a:rPr lang="en-US" dirty="0"/>
              <a:t>(</a:t>
            </a:r>
            <a:r>
              <a:rPr lang="en-US" dirty="0" smtClean="0"/>
              <a:t>b)	Percentage </a:t>
            </a:r>
            <a:r>
              <a:rPr lang="en-US" dirty="0"/>
              <a:t>changes on a year earlier.</a:t>
            </a:r>
          </a:p>
          <a:p>
            <a:r>
              <a:rPr lang="en-US" dirty="0"/>
              <a:t>(</a:t>
            </a:r>
            <a:r>
              <a:rPr lang="en-US" dirty="0" smtClean="0"/>
              <a:t>c)	Chained-volume </a:t>
            </a:r>
            <a:r>
              <a:rPr lang="en-US" dirty="0"/>
              <a:t>measure at market prices, based on the </a:t>
            </a:r>
            <a:r>
              <a:rPr lang="en-US" dirty="0" err="1"/>
              <a:t>backcast</a:t>
            </a:r>
            <a:r>
              <a:rPr lang="en-US" dirty="0"/>
              <a:t> for the final estimate </a:t>
            </a:r>
            <a:r>
              <a:rPr lang="en-US" dirty="0" smtClean="0"/>
              <a:t>of </a:t>
            </a:r>
            <a:r>
              <a:rPr lang="en-GB" dirty="0" smtClean="0"/>
              <a:t>GDP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81126"/>
            <a:ext cx="5330963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0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638144" cy="1512606"/>
          </a:xfrm>
        </p:spPr>
        <p:txBody>
          <a:bodyPr/>
          <a:lstStyle/>
          <a:p>
            <a:pPr lvl="1"/>
            <a:r>
              <a:rPr lang="en-US" b="1" dirty="0" smtClean="0"/>
              <a:t>Chart 3.4</a:t>
            </a:r>
            <a:r>
              <a:rPr lang="en-US" dirty="0" smtClean="0"/>
              <a:t>  The </a:t>
            </a:r>
            <a:r>
              <a:rPr lang="en-US" dirty="0"/>
              <a:t>rates at which people move </a:t>
            </a:r>
            <a:r>
              <a:rPr lang="en-US" dirty="0" smtClean="0"/>
              <a:t>between employment </a:t>
            </a:r>
            <a:r>
              <a:rPr lang="en-US" dirty="0"/>
              <a:t>and unemployment had </a:t>
            </a:r>
            <a:r>
              <a:rPr lang="en-US" dirty="0" smtClean="0"/>
              <a:t>broadly </a:t>
            </a:r>
            <a:r>
              <a:rPr lang="en-US" dirty="0" err="1" smtClean="0"/>
              <a:t>normalised</a:t>
            </a:r>
            <a:r>
              <a:rPr lang="en-US" dirty="0" smtClean="0"/>
              <a:t> </a:t>
            </a:r>
            <a:r>
              <a:rPr lang="en-US" dirty="0"/>
              <a:t>in 2016 </a:t>
            </a:r>
            <a:r>
              <a:rPr lang="en-US" dirty="0" smtClean="0"/>
              <a:t>Q1</a:t>
            </a:r>
            <a:endParaRPr lang="en-GB" dirty="0" smtClean="0"/>
          </a:p>
          <a:p>
            <a:pPr lvl="2"/>
            <a:r>
              <a:rPr lang="en-US" dirty="0" smtClean="0"/>
              <a:t>Flows </a:t>
            </a:r>
            <a:r>
              <a:rPr lang="en-US" dirty="0"/>
              <a:t>between employment and </a:t>
            </a:r>
            <a:r>
              <a:rPr lang="en-US" dirty="0" smtClean="0"/>
              <a:t>unemployment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200775"/>
            <a:ext cx="8491538" cy="657225"/>
          </a:xfrm>
        </p:spPr>
        <p:txBody>
          <a:bodyPr/>
          <a:lstStyle/>
          <a:p>
            <a:r>
              <a:rPr lang="en-GB" dirty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(LFS) and Bank calculations</a:t>
            </a:r>
            <a:r>
              <a:rPr lang="en-US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US" dirty="0"/>
              <a:t>(a)	Two-quarter </a:t>
            </a:r>
            <a:r>
              <a:rPr lang="en-US" dirty="0" smtClean="0"/>
              <a:t>averages.  Based </a:t>
            </a:r>
            <a:r>
              <a:rPr lang="en-US" dirty="0"/>
              <a:t>on total LFS employment and unemployment of people aged 16–64.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738827"/>
            <a:ext cx="5713182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4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Chart 3.5</a:t>
            </a:r>
            <a:r>
              <a:rPr lang="en-US" dirty="0" smtClean="0"/>
              <a:t>  Unemployment </a:t>
            </a:r>
            <a:r>
              <a:rPr lang="en-US" dirty="0"/>
              <a:t>is expected to be around 5</a:t>
            </a:r>
            <a:r>
              <a:rPr lang="en-US" dirty="0" smtClean="0"/>
              <a:t>% in </a:t>
            </a:r>
            <a:r>
              <a:rPr lang="en-US" dirty="0"/>
              <a:t>the near </a:t>
            </a:r>
            <a:r>
              <a:rPr lang="en-US" dirty="0" smtClean="0"/>
              <a:t>term</a:t>
            </a:r>
            <a:endParaRPr lang="en-GB" dirty="0" smtClean="0"/>
          </a:p>
          <a:p>
            <a:pPr lvl="2"/>
            <a:r>
              <a:rPr lang="en-US" dirty="0" smtClean="0"/>
              <a:t>Unemployment </a:t>
            </a:r>
            <a:r>
              <a:rPr lang="en-US" dirty="0"/>
              <a:t>rate and Bank staff’s near-term </a:t>
            </a:r>
            <a:r>
              <a:rPr lang="en-US" dirty="0" smtClean="0"/>
              <a:t>projection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07395"/>
            <a:ext cx="8491538" cy="850605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/>
              <a:t>a)	The magenta diamonds show Bank staff’s central projections for the </a:t>
            </a:r>
            <a:r>
              <a:rPr lang="en-US" dirty="0" smtClean="0"/>
              <a:t>headline unemployment </a:t>
            </a:r>
            <a:r>
              <a:rPr lang="en-US" dirty="0"/>
              <a:t>rate for March, April, May and June 2016, at the time of the May </a:t>
            </a:r>
            <a:r>
              <a:rPr lang="en-US" i="1" dirty="0" smtClean="0"/>
              <a:t>Report</a:t>
            </a:r>
            <a:r>
              <a:rPr lang="en-US" dirty="0" smtClean="0"/>
              <a:t>.  The green </a:t>
            </a:r>
            <a:r>
              <a:rPr lang="en-US" dirty="0"/>
              <a:t>diamonds show the current staff projections for the headline unemployment rate </a:t>
            </a:r>
            <a:r>
              <a:rPr lang="en-US" dirty="0" smtClean="0"/>
              <a:t>for June</a:t>
            </a:r>
            <a:r>
              <a:rPr lang="en-US" dirty="0"/>
              <a:t>, July, August and September </a:t>
            </a:r>
            <a:r>
              <a:rPr lang="en-US" dirty="0" smtClean="0"/>
              <a:t>2016.  The </a:t>
            </a:r>
            <a:r>
              <a:rPr lang="en-US" dirty="0"/>
              <a:t>bands on either side of the diamonds </a:t>
            </a:r>
            <a:r>
              <a:rPr lang="en-US" dirty="0" smtClean="0"/>
              <a:t>show uncertainty </a:t>
            </a:r>
            <a:r>
              <a:rPr lang="en-US" dirty="0"/>
              <a:t>around those projections based on one root mean squared error of past </a:t>
            </a:r>
            <a:r>
              <a:rPr lang="en-US" dirty="0" smtClean="0"/>
              <a:t>Bank staff </a:t>
            </a:r>
            <a:r>
              <a:rPr lang="en-US" dirty="0"/>
              <a:t>forecasts for the three-month LFS unemployment rate.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1392920"/>
            <a:ext cx="5458369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55018" cy="1020688"/>
          </a:xfrm>
        </p:spPr>
        <p:txBody>
          <a:bodyPr/>
          <a:lstStyle/>
          <a:p>
            <a:pPr lvl="1"/>
            <a:r>
              <a:rPr lang="en-US" b="1" dirty="0" smtClean="0"/>
              <a:t>Chart 3.6</a:t>
            </a:r>
            <a:r>
              <a:rPr lang="en-US" dirty="0" smtClean="0"/>
              <a:t>  Companies</a:t>
            </a:r>
            <a:r>
              <a:rPr lang="en-US" dirty="0"/>
              <a:t>’ capacity pressures have eased on</a:t>
            </a:r>
          </a:p>
          <a:p>
            <a:pPr lvl="1"/>
            <a:r>
              <a:rPr lang="en-US" dirty="0" smtClean="0"/>
              <a:t>average</a:t>
            </a:r>
            <a:endParaRPr lang="en-GB" dirty="0" smtClean="0"/>
          </a:p>
          <a:p>
            <a:pPr lvl="2"/>
            <a:r>
              <a:rPr lang="en-US" dirty="0" smtClean="0"/>
              <a:t>Survey </a:t>
            </a:r>
            <a:r>
              <a:rPr lang="en-US" dirty="0"/>
              <a:t>indicators of capacity </a:t>
            </a:r>
            <a:r>
              <a:rPr lang="en-US" dirty="0" err="1" smtClean="0"/>
              <a:t>utilisation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00750"/>
            <a:ext cx="8385175" cy="857250"/>
          </a:xfrm>
        </p:spPr>
        <p:txBody>
          <a:bodyPr/>
          <a:lstStyle/>
          <a:p>
            <a:r>
              <a:rPr lang="en-GB" dirty="0"/>
              <a:t>Sources:  </a:t>
            </a:r>
            <a:r>
              <a:rPr lang="en-US" dirty="0"/>
              <a:t>Bank of England, BCC, CBI, CBI/PwC, ONS and Bank calculations</a:t>
            </a:r>
            <a:r>
              <a:rPr lang="en-US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US" dirty="0"/>
              <a:t>(a)	Measures are produced by weighting together measures from the Bank’s </a:t>
            </a:r>
            <a:r>
              <a:rPr lang="en-US" dirty="0" smtClean="0"/>
              <a:t>Agents (</a:t>
            </a:r>
            <a:r>
              <a:rPr lang="en-US" dirty="0"/>
              <a:t>manufacturing and services), the BCC (non-services and services) and the </a:t>
            </a:r>
            <a:r>
              <a:rPr lang="en-US" dirty="0" smtClean="0"/>
              <a:t>CBI (manufacturing</a:t>
            </a:r>
            <a:r>
              <a:rPr lang="en-US" dirty="0"/>
              <a:t>, financial services, business/consumer/professional services and </a:t>
            </a:r>
            <a:r>
              <a:rPr lang="en-US" dirty="0" smtClean="0"/>
              <a:t>distributive trades</a:t>
            </a:r>
            <a:r>
              <a:rPr lang="en-US" dirty="0"/>
              <a:t>) using shares in nominal value </a:t>
            </a:r>
            <a:r>
              <a:rPr lang="en-US" dirty="0" smtClean="0"/>
              <a:t>added.  The </a:t>
            </a:r>
            <a:r>
              <a:rPr lang="en-US" dirty="0"/>
              <a:t>BCC data are non seasonally </a:t>
            </a:r>
            <a:r>
              <a:rPr lang="en-US" dirty="0" smtClean="0"/>
              <a:t>adjusted.  The diamond </a:t>
            </a:r>
            <a:r>
              <a:rPr lang="en-US" dirty="0"/>
              <a:t>for Q3 shows data for July.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69250"/>
            <a:ext cx="5357785" cy="46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9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3.7</a:t>
            </a:r>
            <a:r>
              <a:rPr lang="en-US" dirty="0" smtClean="0"/>
              <a:t>  Companies</a:t>
            </a:r>
            <a:r>
              <a:rPr lang="en-US" dirty="0"/>
              <a:t>’ recruitment difficulties have </a:t>
            </a:r>
            <a:r>
              <a:rPr lang="en-US" dirty="0" smtClean="0"/>
              <a:t>eased</a:t>
            </a:r>
            <a:endParaRPr lang="en-GB" dirty="0" smtClean="0"/>
          </a:p>
          <a:p>
            <a:pPr lvl="2"/>
            <a:r>
              <a:rPr lang="fr-FR" dirty="0" smtClean="0"/>
              <a:t>Agents</a:t>
            </a:r>
            <a:r>
              <a:rPr lang="fr-FR" dirty="0"/>
              <a:t>’ scores on recruitment </a:t>
            </a:r>
            <a:r>
              <a:rPr lang="fr-FR" dirty="0" smtClean="0"/>
              <a:t>difficulties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210300"/>
            <a:ext cx="8491538" cy="647700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/>
              <a:t>a)	Observations on a scale of -5 to +5, with positive scores indicating greater </a:t>
            </a:r>
            <a:r>
              <a:rPr lang="en-US" dirty="0" smtClean="0"/>
              <a:t>recruitment difficulties </a:t>
            </a:r>
            <a:r>
              <a:rPr lang="en-US" dirty="0"/>
              <a:t>in the most recent three months compared with a year earlier.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377546"/>
            <a:ext cx="535778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54904"/>
          </a:xfrm>
        </p:spPr>
        <p:txBody>
          <a:bodyPr/>
          <a:lstStyle/>
          <a:p>
            <a:pPr lvl="1"/>
            <a:r>
              <a:rPr lang="en-US" b="1" dirty="0" smtClean="0"/>
              <a:t>Chart 3.8</a:t>
            </a:r>
            <a:r>
              <a:rPr lang="en-US" dirty="0" smtClean="0"/>
              <a:t>  Long-term </a:t>
            </a:r>
            <a:r>
              <a:rPr lang="en-US" dirty="0"/>
              <a:t>unemployment has been </a:t>
            </a:r>
            <a:r>
              <a:rPr lang="en-US" dirty="0" smtClean="0"/>
              <a:t>falling towards </a:t>
            </a:r>
            <a:r>
              <a:rPr lang="en-US" dirty="0"/>
              <a:t>its pre-crisis average </a:t>
            </a:r>
            <a:r>
              <a:rPr lang="en-US" dirty="0" smtClean="0"/>
              <a:t>rate</a:t>
            </a:r>
            <a:endParaRPr lang="en-GB" dirty="0" smtClean="0"/>
          </a:p>
          <a:p>
            <a:pPr lvl="2"/>
            <a:r>
              <a:rPr lang="en-GB" dirty="0" smtClean="0"/>
              <a:t>Unemployment </a:t>
            </a:r>
            <a:r>
              <a:rPr lang="en-GB" dirty="0"/>
              <a:t>rates by </a:t>
            </a:r>
            <a:r>
              <a:rPr lang="en-GB" dirty="0" smtClean="0"/>
              <a:t>duration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07998"/>
            <a:ext cx="8491538" cy="850002"/>
          </a:xfrm>
        </p:spPr>
        <p:txBody>
          <a:bodyPr/>
          <a:lstStyle/>
          <a:p>
            <a:r>
              <a:rPr lang="en-GB" dirty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and Bank calculations</a:t>
            </a:r>
            <a:r>
              <a:rPr lang="en-US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US" dirty="0"/>
              <a:t>(a)	The number of people unemployed in each duration category, divided by the </a:t>
            </a:r>
            <a:r>
              <a:rPr lang="en-US" dirty="0" smtClean="0"/>
              <a:t>economically active population.  Dashed </a:t>
            </a:r>
            <a:r>
              <a:rPr lang="en-US" dirty="0"/>
              <a:t>lines are averages from 2002 to 2007.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1" y="1390806"/>
            <a:ext cx="5324257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4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2016-08-03T23:00:00+00:00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2016-08-04T11:05:00+00:00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9FAC72C7-9C97-437A-B89B-EC60CB842A38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392</TotalTime>
  <Words>384</Words>
  <Application>Microsoft Office PowerPoint</Application>
  <PresentationFormat>On-screen Show (4:3)</PresentationFormat>
  <Paragraphs>76</Paragraphs>
  <Slides>14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IR POWERPOINT TEMPLATE</vt:lpstr>
      <vt:lpstr>Inflation Report August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Hicks, Andrew</cp:lastModifiedBy>
  <cp:revision>104</cp:revision>
  <cp:lastPrinted>2015-11-04T14:29:42Z</cp:lastPrinted>
  <dcterms:created xsi:type="dcterms:W3CDTF">2015-08-04T14:53:05Z</dcterms:created>
  <dcterms:modified xsi:type="dcterms:W3CDTF">2016-08-03T15:18:13Z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