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4"/>
  </p:notesMasterIdLst>
  <p:sldIdLst>
    <p:sldId id="314" r:id="rId6"/>
    <p:sldId id="339" r:id="rId7"/>
    <p:sldId id="345" r:id="rId8"/>
    <p:sldId id="344" r:id="rId9"/>
    <p:sldId id="343" r:id="rId10"/>
    <p:sldId id="342" r:id="rId11"/>
    <p:sldId id="341" r:id="rId12"/>
    <p:sldId id="340" r:id="rId13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96" y="-270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05/08/2016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August 2016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/>
              <a:t>A monetary policy package to support the UK economy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960000"/>
                </a:solidFill>
              </a:rPr>
              <a:t>Chart A  </a:t>
            </a:r>
            <a:r>
              <a:rPr lang="en-US" dirty="0"/>
              <a:t>Less pass-through of risk-free rates </a:t>
            </a:r>
            <a:r>
              <a:rPr lang="en-US" dirty="0" smtClean="0"/>
              <a:t>when interest </a:t>
            </a:r>
            <a:r>
              <a:rPr lang="en-US" dirty="0"/>
              <a:t>rates are </a:t>
            </a:r>
            <a:r>
              <a:rPr lang="en-US" dirty="0" smtClean="0"/>
              <a:t>lower</a:t>
            </a:r>
            <a:endParaRPr lang="en-GB" dirty="0" smtClean="0"/>
          </a:p>
          <a:p>
            <a:pPr lvl="2"/>
            <a:r>
              <a:rPr lang="en-US" dirty="0" smtClean="0"/>
              <a:t>Level </a:t>
            </a:r>
            <a:r>
              <a:rPr lang="en-US" dirty="0"/>
              <a:t>of retail deposit rates and pass-through of lower </a:t>
            </a:r>
            <a:r>
              <a:rPr lang="en-US" dirty="0" smtClean="0"/>
              <a:t>risk-free rates</a:t>
            </a:r>
            <a:r>
              <a:rPr lang="en-GB" baseline="30000" dirty="0" smtClean="0"/>
              <a:t>(a)</a:t>
            </a:r>
          </a:p>
          <a:p>
            <a:pPr lvl="2"/>
            <a:endParaRPr lang="en-GB" sz="2400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6086475"/>
            <a:ext cx="8491538" cy="771526"/>
          </a:xfrm>
        </p:spPr>
        <p:txBody>
          <a:bodyPr/>
          <a:lstStyle/>
          <a:p>
            <a:r>
              <a:rPr lang="en-US" dirty="0" smtClean="0"/>
              <a:t>(a</a:t>
            </a:r>
            <a:r>
              <a:rPr lang="en-US" dirty="0"/>
              <a:t>) </a:t>
            </a:r>
            <a:r>
              <a:rPr lang="en-US" dirty="0" smtClean="0"/>
              <a:t>	Effective </a:t>
            </a:r>
            <a:r>
              <a:rPr lang="en-US" dirty="0"/>
              <a:t>household deposit rate on new business, unless otherwise stated, and </a:t>
            </a:r>
            <a:r>
              <a:rPr lang="en-US" dirty="0" smtClean="0"/>
              <a:t>change between </a:t>
            </a:r>
            <a:r>
              <a:rPr lang="en-US" dirty="0"/>
              <a:t>2013 Q4 and the three months to May 2016 as a percentage of the change in </a:t>
            </a:r>
            <a:r>
              <a:rPr lang="en-US" dirty="0" smtClean="0"/>
              <a:t>the corresponding </a:t>
            </a:r>
            <a:r>
              <a:rPr lang="en-US" dirty="0"/>
              <a:t>maturity of swap rate.</a:t>
            </a:r>
          </a:p>
          <a:p>
            <a:r>
              <a:rPr lang="en-US" dirty="0"/>
              <a:t>(b</a:t>
            </a:r>
            <a:r>
              <a:rPr lang="en-US" dirty="0" smtClean="0"/>
              <a:t>)	Includes </a:t>
            </a:r>
            <a:r>
              <a:rPr lang="en-US" dirty="0"/>
              <a:t>interest rates for overnight deposits, and deposits with a maturity of less than </a:t>
            </a:r>
            <a:r>
              <a:rPr lang="en-US" dirty="0" smtClean="0"/>
              <a:t>one year</a:t>
            </a:r>
            <a:r>
              <a:rPr lang="en-US" dirty="0"/>
              <a:t>, between one and two years and greater than two years.</a:t>
            </a:r>
          </a:p>
          <a:p>
            <a:r>
              <a:rPr lang="en-US" dirty="0"/>
              <a:t>(c</a:t>
            </a:r>
            <a:r>
              <a:rPr lang="en-US" dirty="0" smtClean="0"/>
              <a:t>)	Data </a:t>
            </a:r>
            <a:r>
              <a:rPr lang="en-US" dirty="0"/>
              <a:t>are for the three months to June 2016.</a:t>
            </a:r>
          </a:p>
          <a:p>
            <a:r>
              <a:rPr lang="en-US" dirty="0"/>
              <a:t>(d) </a:t>
            </a:r>
            <a:r>
              <a:rPr lang="en-US" dirty="0" smtClean="0"/>
              <a:t>	Outstanding </a:t>
            </a:r>
            <a:r>
              <a:rPr lang="en-US" dirty="0"/>
              <a:t>interest rates for deposits with a maturity of less than three months, </a:t>
            </a:r>
            <a:r>
              <a:rPr lang="en-US" dirty="0" smtClean="0"/>
              <a:t>between three </a:t>
            </a:r>
            <a:r>
              <a:rPr lang="en-US" dirty="0"/>
              <a:t>months and one year, between one and two years and greater than two years.</a:t>
            </a:r>
          </a:p>
          <a:p>
            <a:r>
              <a:rPr lang="en-US" dirty="0"/>
              <a:t>(e</a:t>
            </a:r>
            <a:r>
              <a:rPr lang="en-US" dirty="0" smtClean="0"/>
              <a:t>)	Published </a:t>
            </a:r>
            <a:r>
              <a:rPr lang="en-US" dirty="0"/>
              <a:t>rates for new sight deposits, and on two and three-year cash bonds.</a:t>
            </a:r>
          </a:p>
          <a:p>
            <a:r>
              <a:rPr lang="en-US" dirty="0"/>
              <a:t>(f) </a:t>
            </a:r>
            <a:r>
              <a:rPr lang="en-US" dirty="0" smtClean="0"/>
              <a:t>	Percentage </a:t>
            </a:r>
            <a:r>
              <a:rPr lang="en-US" dirty="0"/>
              <a:t>of pass-through is that implied by bivariate regression on the data for </a:t>
            </a:r>
            <a:r>
              <a:rPr lang="en-US" dirty="0" smtClean="0"/>
              <a:t>other European </a:t>
            </a:r>
            <a:r>
              <a:rPr lang="en-US" dirty="0"/>
              <a:t>countries shown in this chart.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43526"/>
            <a:ext cx="4992291" cy="426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6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1"/>
            <a:r>
              <a:rPr lang="en-GB" b="1" dirty="0">
                <a:solidFill>
                  <a:srgbClr val="960000"/>
                </a:solidFill>
              </a:rPr>
              <a:t>C</a:t>
            </a:r>
            <a:r>
              <a:rPr lang="en-GB" b="1" dirty="0" smtClean="0">
                <a:solidFill>
                  <a:srgbClr val="960000"/>
                </a:solidFill>
              </a:rPr>
              <a:t>hart B  </a:t>
            </a:r>
            <a:r>
              <a:rPr lang="en-US" dirty="0"/>
              <a:t>Half of </a:t>
            </a:r>
            <a:r>
              <a:rPr lang="en-US" dirty="0" smtClean="0"/>
              <a:t>mortgages by </a:t>
            </a:r>
            <a:r>
              <a:rPr lang="en-US" smtClean="0"/>
              <a:t>value are </a:t>
            </a:r>
            <a:r>
              <a:rPr lang="en-US" dirty="0"/>
              <a:t>floating-rate </a:t>
            </a:r>
            <a:r>
              <a:rPr lang="en-US" dirty="0" smtClean="0"/>
              <a:t>contracts</a:t>
            </a:r>
            <a:endParaRPr lang="en-GB" dirty="0" smtClean="0"/>
          </a:p>
          <a:p>
            <a:pPr lvl="2"/>
            <a:r>
              <a:rPr lang="en-GB" dirty="0"/>
              <a:t>Distribution of mortgage lending</a:t>
            </a:r>
            <a:r>
              <a:rPr lang="en-GB" baseline="30000" dirty="0" smtClean="0"/>
              <a:t>(a)(b)</a:t>
            </a:r>
          </a:p>
          <a:p>
            <a:pPr lvl="2"/>
            <a:endParaRPr lang="en-GB" sz="2400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6086475"/>
            <a:ext cx="8491538" cy="771526"/>
          </a:xfrm>
        </p:spPr>
        <p:txBody>
          <a:bodyPr/>
          <a:lstStyle/>
          <a:p>
            <a:r>
              <a:rPr lang="en-US" dirty="0" smtClean="0"/>
              <a:t>(a)	Average </a:t>
            </a:r>
            <a:r>
              <a:rPr lang="en-US" dirty="0"/>
              <a:t>daily balances on sterling household loans and deposits reported on Form </a:t>
            </a:r>
            <a:r>
              <a:rPr lang="en-US" dirty="0" smtClean="0"/>
              <a:t>ER (effective </a:t>
            </a:r>
            <a:r>
              <a:rPr lang="en-US" dirty="0"/>
              <a:t>rates</a:t>
            </a:r>
            <a:r>
              <a:rPr lang="en-US" dirty="0" smtClean="0"/>
              <a:t>).   Data </a:t>
            </a:r>
            <a:r>
              <a:rPr lang="en-US" dirty="0"/>
              <a:t>are non seasonally adjusted. Data from January 2016 are </a:t>
            </a:r>
            <a:r>
              <a:rPr lang="en-US" dirty="0" smtClean="0"/>
              <a:t>comprised of </a:t>
            </a:r>
            <a:r>
              <a:rPr lang="en-US" dirty="0"/>
              <a:t>individuals and individual trusts only. </a:t>
            </a:r>
            <a:r>
              <a:rPr lang="en-US" dirty="0" smtClean="0"/>
              <a:t> For </a:t>
            </a:r>
            <a:r>
              <a:rPr lang="en-US" dirty="0"/>
              <a:t>more information, see the </a:t>
            </a:r>
            <a:r>
              <a:rPr lang="en-US" dirty="0" smtClean="0"/>
              <a:t>article ‘Developments </a:t>
            </a:r>
            <a:r>
              <a:rPr lang="en-US" dirty="0"/>
              <a:t>in Effective Rates Statistics’ in the December 2015 edition of </a:t>
            </a:r>
            <a:r>
              <a:rPr lang="en-US" i="1" dirty="0" err="1"/>
              <a:t>Bankstats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More </a:t>
            </a:r>
            <a:r>
              <a:rPr lang="en-US" dirty="0"/>
              <a:t>granular breakdowns are included from the earliest point at which the data </a:t>
            </a:r>
            <a:r>
              <a:rPr lang="en-US" dirty="0" smtClean="0"/>
              <a:t>were collected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c)	Standard </a:t>
            </a:r>
            <a:r>
              <a:rPr lang="en-US" dirty="0"/>
              <a:t>variable rate.</a:t>
            </a:r>
          </a:p>
          <a:p>
            <a:r>
              <a:rPr lang="en-US" dirty="0"/>
              <a:t>(</a:t>
            </a:r>
            <a:r>
              <a:rPr lang="en-US" dirty="0" smtClean="0"/>
              <a:t>d)	The </a:t>
            </a:r>
            <a:r>
              <a:rPr lang="en-US" dirty="0"/>
              <a:t>shares of capped and uncapped standard variable rates (SVRs) within total SVR are </a:t>
            </a:r>
            <a:r>
              <a:rPr lang="en-US" dirty="0" smtClean="0"/>
              <a:t>Bank staff </a:t>
            </a:r>
            <a:r>
              <a:rPr lang="en-US" dirty="0"/>
              <a:t>estimates over the period</a:t>
            </a:r>
            <a:r>
              <a:rPr lang="en-US" dirty="0" smtClean="0"/>
              <a:t>.  </a:t>
            </a:r>
            <a:r>
              <a:rPr lang="en-US" dirty="0"/>
              <a:t>The estimated data are not calculated monthly and </a:t>
            </a:r>
            <a:r>
              <a:rPr lang="en-US" dirty="0" smtClean="0"/>
              <a:t>have been </a:t>
            </a:r>
            <a:r>
              <a:rPr lang="en-US" dirty="0"/>
              <a:t>linearly interpolated to produce a monthly series.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4" y="1337561"/>
            <a:ext cx="4442343" cy="445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8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1"/>
            <a:r>
              <a:rPr lang="en-GB" b="1" dirty="0">
                <a:solidFill>
                  <a:srgbClr val="960000"/>
                </a:solidFill>
              </a:rPr>
              <a:t>C</a:t>
            </a:r>
            <a:r>
              <a:rPr lang="en-GB" b="1" dirty="0" smtClean="0">
                <a:solidFill>
                  <a:srgbClr val="960000"/>
                </a:solidFill>
              </a:rPr>
              <a:t>hart C  </a:t>
            </a:r>
            <a:r>
              <a:rPr lang="en-US" dirty="0" smtClean="0"/>
              <a:t>TFS </a:t>
            </a:r>
            <a:r>
              <a:rPr lang="en-US" dirty="0"/>
              <a:t>fees rise as bank lending </a:t>
            </a:r>
            <a:r>
              <a:rPr lang="en-US" dirty="0" smtClean="0"/>
              <a:t>falls</a:t>
            </a:r>
            <a:endParaRPr lang="en-GB" dirty="0"/>
          </a:p>
          <a:p>
            <a:pPr lvl="2"/>
            <a:r>
              <a:rPr lang="en-GB" dirty="0" smtClean="0"/>
              <a:t>TFS </a:t>
            </a:r>
            <a:r>
              <a:rPr lang="en-GB" dirty="0"/>
              <a:t>fee </a:t>
            </a:r>
            <a:r>
              <a:rPr lang="en-GB" dirty="0" smtClean="0"/>
              <a:t>schedule</a:t>
            </a:r>
            <a:endParaRPr lang="en-GB" baseline="30000" dirty="0"/>
          </a:p>
          <a:p>
            <a:pPr lvl="2"/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6086475"/>
            <a:ext cx="8491538" cy="771526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38943"/>
            <a:ext cx="5188792" cy="447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88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960000"/>
                </a:solidFill>
              </a:rPr>
              <a:t>Chart D  </a:t>
            </a:r>
            <a:r>
              <a:rPr lang="en-US" dirty="0" smtClean="0"/>
              <a:t>Yield </a:t>
            </a:r>
            <a:r>
              <a:rPr lang="en-US" dirty="0"/>
              <a:t>curves are low in many </a:t>
            </a:r>
            <a:r>
              <a:rPr lang="en-US" dirty="0" smtClean="0"/>
              <a:t>advanced economies</a:t>
            </a:r>
            <a:endParaRPr lang="en-GB" dirty="0" smtClean="0"/>
          </a:p>
          <a:p>
            <a:pPr lvl="2"/>
            <a:r>
              <a:rPr lang="en-US" dirty="0" smtClean="0"/>
              <a:t>Nominal </a:t>
            </a:r>
            <a:r>
              <a:rPr lang="en-US" dirty="0"/>
              <a:t>yield curves derived from government </a:t>
            </a:r>
            <a:r>
              <a:rPr lang="en-US" dirty="0" smtClean="0"/>
              <a:t>bonds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  <a:p>
            <a:pPr lvl="2"/>
            <a:endParaRPr lang="en-GB" sz="2400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6086475"/>
            <a:ext cx="8491538" cy="771526"/>
          </a:xfrm>
        </p:spPr>
        <p:txBody>
          <a:bodyPr/>
          <a:lstStyle/>
          <a:p>
            <a:r>
              <a:rPr lang="en-US" dirty="0" smtClean="0"/>
              <a:t>Sources:  </a:t>
            </a:r>
            <a:r>
              <a:rPr lang="en-US" dirty="0"/>
              <a:t>Bloomberg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Zero-coupon </a:t>
            </a:r>
            <a:r>
              <a:rPr lang="en-US" dirty="0"/>
              <a:t>spot rates derived from government bond prices. </a:t>
            </a:r>
            <a:r>
              <a:rPr lang="en-US" dirty="0" smtClean="0"/>
              <a:t> Averages </a:t>
            </a:r>
            <a:r>
              <a:rPr lang="en-US" dirty="0"/>
              <a:t>for the </a:t>
            </a:r>
            <a:r>
              <a:rPr lang="en-US" dirty="0" smtClean="0"/>
              <a:t>fifteen working </a:t>
            </a:r>
            <a:r>
              <a:rPr lang="en-US" dirty="0"/>
              <a:t>days to 27 July.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599"/>
            <a:ext cx="5254107" cy="446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2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960000"/>
                </a:solidFill>
              </a:rPr>
              <a:t>Table 1  </a:t>
            </a:r>
            <a:r>
              <a:rPr lang="en-US" dirty="0" smtClean="0">
                <a:solidFill>
                  <a:schemeClr val="tx1"/>
                </a:solidFill>
              </a:rPr>
              <a:t>Stock </a:t>
            </a:r>
            <a:r>
              <a:rPr lang="en-US" dirty="0">
                <a:solidFill>
                  <a:schemeClr val="tx1"/>
                </a:solidFill>
              </a:rPr>
              <a:t>of gilts available for </a:t>
            </a:r>
            <a:r>
              <a:rPr lang="en-US" dirty="0" smtClean="0">
                <a:solidFill>
                  <a:schemeClr val="tx1"/>
                </a:solidFill>
              </a:rPr>
              <a:t>purchase</a:t>
            </a:r>
            <a:endParaRPr lang="en-GB" dirty="0">
              <a:solidFill>
                <a:schemeClr val="tx1"/>
              </a:solidFill>
            </a:endParaRPr>
          </a:p>
          <a:p>
            <a:pPr lvl="2"/>
            <a:endParaRPr lang="en-GB" sz="2400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6086475"/>
            <a:ext cx="8491538" cy="77152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Measured </a:t>
            </a:r>
            <a:r>
              <a:rPr lang="en-US" dirty="0"/>
              <a:t>in market value as at 27 July 2016. </a:t>
            </a:r>
            <a:r>
              <a:rPr lang="en-US" dirty="0" smtClean="0"/>
              <a:t> Stock </a:t>
            </a:r>
            <a:r>
              <a:rPr lang="en-US" dirty="0"/>
              <a:t>of gilts available for purchase up to 70% of </a:t>
            </a:r>
            <a:r>
              <a:rPr lang="en-US" dirty="0" smtClean="0"/>
              <a:t>the outstanding </a:t>
            </a:r>
            <a:r>
              <a:rPr lang="en-US" dirty="0"/>
              <a:t>free float (amount in issue minus government holdings), excludes index-linked gilts.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1" y="1371600"/>
            <a:ext cx="8897984" cy="1811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003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1"/>
            <a:r>
              <a:rPr lang="en-GB" b="1" dirty="0">
                <a:solidFill>
                  <a:srgbClr val="960000"/>
                </a:solidFill>
              </a:rPr>
              <a:t>C</a:t>
            </a:r>
            <a:r>
              <a:rPr lang="en-GB" b="1" dirty="0" smtClean="0">
                <a:solidFill>
                  <a:srgbClr val="960000"/>
                </a:solidFill>
              </a:rPr>
              <a:t>hart E  </a:t>
            </a:r>
            <a:r>
              <a:rPr lang="en-US" dirty="0" smtClean="0"/>
              <a:t>Liquidity </a:t>
            </a:r>
            <a:r>
              <a:rPr lang="en-US" dirty="0"/>
              <a:t>premia fell back in </a:t>
            </a:r>
            <a:r>
              <a:rPr lang="en-US" dirty="0" smtClean="0"/>
              <a:t>2009</a:t>
            </a:r>
            <a:endParaRPr lang="en-GB" dirty="0"/>
          </a:p>
          <a:p>
            <a:pPr lvl="2"/>
            <a:r>
              <a:rPr lang="en-US" dirty="0" smtClean="0"/>
              <a:t>Decomposition </a:t>
            </a:r>
            <a:r>
              <a:rPr lang="en-US" dirty="0"/>
              <a:t>of sterling investment-grade corporate </a:t>
            </a:r>
            <a:r>
              <a:rPr lang="en-US" dirty="0" smtClean="0"/>
              <a:t>bond spreads</a:t>
            </a:r>
            <a:r>
              <a:rPr lang="en-GB" baseline="30000" dirty="0" smtClean="0"/>
              <a:t>(a)</a:t>
            </a:r>
          </a:p>
          <a:p>
            <a:pPr lvl="2"/>
            <a:endParaRPr lang="en-GB" sz="2400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6086475"/>
            <a:ext cx="8491538" cy="771526"/>
          </a:xfrm>
        </p:spPr>
        <p:txBody>
          <a:bodyPr/>
          <a:lstStyle/>
          <a:p>
            <a:r>
              <a:rPr lang="en-US" dirty="0" smtClean="0"/>
              <a:t>Sources:  </a:t>
            </a:r>
            <a:r>
              <a:rPr lang="en-US" dirty="0"/>
              <a:t>Bloomberg, Merrill Lynch, Thomson 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See </a:t>
            </a:r>
            <a:r>
              <a:rPr lang="en-US" dirty="0"/>
              <a:t>Webber, L and </a:t>
            </a:r>
            <a:r>
              <a:rPr lang="en-US" dirty="0" err="1"/>
              <a:t>Churm</a:t>
            </a:r>
            <a:r>
              <a:rPr lang="en-US" dirty="0"/>
              <a:t>, R (2007), ‘Decomposing corporate bond spreads’, </a:t>
            </a:r>
            <a:r>
              <a:rPr lang="en-US" i="1" dirty="0"/>
              <a:t>Bank of </a:t>
            </a:r>
            <a:r>
              <a:rPr lang="en-US" i="1" dirty="0" smtClean="0"/>
              <a:t>England Quarterly </a:t>
            </a:r>
            <a:r>
              <a:rPr lang="en-US" i="1" dirty="0"/>
              <a:t>Bulletin</a:t>
            </a:r>
            <a:r>
              <a:rPr lang="en-US" dirty="0"/>
              <a:t>, Vol. 47, No. 4, pages 533–41; </a:t>
            </a:r>
            <a:r>
              <a:rPr lang="en-US" dirty="0" smtClean="0"/>
              <a:t> www.bankofengland.co.uk/publications/Documents/quarterlybulletin/qb070403.pdf</a:t>
            </a:r>
            <a:r>
              <a:rPr lang="en-US" dirty="0"/>
              <a:t>. </a:t>
            </a:r>
            <a:r>
              <a:rPr lang="en-US" dirty="0" smtClean="0"/>
              <a:t> Option-adjusted </a:t>
            </a:r>
            <a:r>
              <a:rPr lang="en-US" dirty="0"/>
              <a:t>spreads over </a:t>
            </a:r>
            <a:r>
              <a:rPr lang="en-US" dirty="0" smtClean="0"/>
              <a:t>government bond </a:t>
            </a:r>
            <a:r>
              <a:rPr lang="en-US" dirty="0"/>
              <a:t>yields.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189712"/>
            <a:ext cx="4871552" cy="475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2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64321"/>
            <a:ext cx="8519391" cy="8821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960000"/>
                </a:solidFill>
              </a:rPr>
              <a:t>Chart F  </a:t>
            </a:r>
            <a:r>
              <a:rPr lang="en-US" dirty="0" smtClean="0"/>
              <a:t>Corporate </a:t>
            </a:r>
            <a:r>
              <a:rPr lang="en-US" dirty="0"/>
              <a:t>bonds are issued by companies</a:t>
            </a:r>
          </a:p>
          <a:p>
            <a:pPr lvl="1"/>
            <a:r>
              <a:rPr lang="en-US" dirty="0"/>
              <a:t>across a range of sectors</a:t>
            </a:r>
            <a:endParaRPr lang="en-GB" dirty="0" smtClean="0"/>
          </a:p>
          <a:p>
            <a:pPr lvl="2"/>
            <a:r>
              <a:rPr lang="en-US" dirty="0"/>
              <a:t>Distribution of sterling-denominated investment-grade </a:t>
            </a:r>
            <a:r>
              <a:rPr lang="en-US" dirty="0" smtClean="0"/>
              <a:t>corporate bonds</a:t>
            </a:r>
            <a:r>
              <a:rPr lang="en-GB" baseline="30000" dirty="0" smtClean="0"/>
              <a:t>(a)(b)</a:t>
            </a:r>
            <a:endParaRPr lang="en-GB" baseline="30000" dirty="0"/>
          </a:p>
          <a:p>
            <a:pPr lvl="2"/>
            <a:endParaRPr lang="en-GB" sz="2400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80000" y="6086475"/>
            <a:ext cx="8491538" cy="771526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Bloomberg</a:t>
            </a:r>
            <a:r>
              <a:rPr lang="en-US" dirty="0"/>
              <a:t>, </a:t>
            </a:r>
            <a:r>
              <a:rPr lang="en-US" dirty="0" err="1"/>
              <a:t>Dealogic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228600" indent="-228600">
              <a:buAutoNum type="alphaLcParenBoth"/>
            </a:pPr>
            <a:r>
              <a:rPr lang="en-US" dirty="0" smtClean="0"/>
              <a:t>May </a:t>
            </a:r>
            <a:r>
              <a:rPr lang="en-US" dirty="0"/>
              <a:t>not sum to 100% due to </a:t>
            </a:r>
            <a:r>
              <a:rPr lang="en-US" dirty="0" smtClean="0"/>
              <a:t>rounding.</a:t>
            </a:r>
          </a:p>
          <a:p>
            <a:pPr marL="228600" indent="-228600">
              <a:buAutoNum type="alphaLcParenBoth"/>
            </a:pPr>
            <a:r>
              <a:rPr lang="en-US" dirty="0" smtClean="0"/>
              <a:t>The </a:t>
            </a:r>
            <a:r>
              <a:rPr lang="en-US" dirty="0"/>
              <a:t>stock of UK-incorporated sterling investment-grade bonds, excluding those issued </a:t>
            </a:r>
            <a:r>
              <a:rPr lang="en-US" dirty="0" smtClean="0"/>
              <a:t>by banks </a:t>
            </a:r>
            <a:r>
              <a:rPr lang="en-US" dirty="0"/>
              <a:t>and insurers. </a:t>
            </a:r>
            <a:r>
              <a:rPr lang="en-US" dirty="0" smtClean="0"/>
              <a:t> Market </a:t>
            </a:r>
            <a:r>
              <a:rPr lang="en-US" dirty="0"/>
              <a:t>value as at 2 August 2016. </a:t>
            </a:r>
            <a:r>
              <a:rPr lang="en-US" dirty="0" smtClean="0"/>
              <a:t> Stock </a:t>
            </a:r>
            <a:r>
              <a:rPr lang="en-US" dirty="0"/>
              <a:t>based on </a:t>
            </a:r>
            <a:r>
              <a:rPr lang="en-US" dirty="0" err="1"/>
              <a:t>Dealogic</a:t>
            </a:r>
            <a:r>
              <a:rPr lang="en-US" dirty="0"/>
              <a:t> </a:t>
            </a:r>
            <a:r>
              <a:rPr lang="en-US" dirty="0" smtClean="0"/>
              <a:t>data.  Market </a:t>
            </a:r>
            <a:r>
              <a:rPr lang="en-US" dirty="0"/>
              <a:t>values and sector classifications based on Bloomberg and Bank staff calculations</a:t>
            </a:r>
            <a:r>
              <a:rPr lang="en-US" dirty="0" smtClean="0"/>
              <a:t>.</a:t>
            </a:r>
          </a:p>
          <a:p>
            <a:pPr marL="228600" indent="-228600">
              <a:buAutoNum type="alphaLcParenBoth" startAt="2"/>
            </a:pPr>
            <a:r>
              <a:rPr lang="en-US" dirty="0" smtClean="0"/>
              <a:t>Includes </a:t>
            </a:r>
            <a:r>
              <a:rPr lang="en-US" dirty="0"/>
              <a:t>issuers in the property and real estate sectors and excludes insurers.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516787"/>
            <a:ext cx="4143764" cy="423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8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2016-08-03T23:00:00+00:00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 xsi:nil="true"/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747499-D055-4494-BECF-CC0DD689BDE0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D4A39AD9-F0DF-4C49-B8DC-4830BAFEA464}"/>
</file>

<file path=customXml/itemProps4.xml><?xml version="1.0" encoding="utf-8"?>
<ds:datastoreItem xmlns:ds="http://schemas.openxmlformats.org/officeDocument/2006/customXml" ds:itemID="{2D62E5BF-10CF-4E50-9028-9397D31063E7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526</TotalTime>
  <Words>243</Words>
  <Application>Microsoft Office PowerPoint</Application>
  <PresentationFormat>On-screen Show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IR POWERPOINT TEMPLATE</vt:lpstr>
      <vt:lpstr>Inflation Report August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Bank of England Inflation Report August 2016</dc:title>
  <dc:subject>A monetary policy package to support the UK economy</dc:subject>
  <dc:creator>Bank of England</dc:creator>
  <cp:keywords/>
  <dc:description/>
  <cp:lastModifiedBy>Lowe, Paul</cp:lastModifiedBy>
  <cp:revision>121</cp:revision>
  <cp:lastPrinted>2016-05-11T21:06:44Z</cp:lastPrinted>
  <dcterms:created xsi:type="dcterms:W3CDTF">2015-11-04T18:07:24Z</dcterms:created>
  <dcterms:modified xsi:type="dcterms:W3CDTF">2016-08-05T12:34:46Z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