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32"/>
  </p:notesMasterIdLst>
  <p:sldIdLst>
    <p:sldId id="314" r:id="rId6"/>
    <p:sldId id="336" r:id="rId7"/>
    <p:sldId id="354" r:id="rId8"/>
    <p:sldId id="355" r:id="rId9"/>
    <p:sldId id="356" r:id="rId10"/>
    <p:sldId id="357" r:id="rId11"/>
    <p:sldId id="358" r:id="rId12"/>
    <p:sldId id="359" r:id="rId13"/>
    <p:sldId id="360" r:id="rId14"/>
    <p:sldId id="361" r:id="rId15"/>
    <p:sldId id="362" r:id="rId16"/>
    <p:sldId id="363" r:id="rId17"/>
    <p:sldId id="364" r:id="rId18"/>
    <p:sldId id="365" r:id="rId19"/>
    <p:sldId id="309" r:id="rId20"/>
    <p:sldId id="326" r:id="rId21"/>
    <p:sldId id="352" r:id="rId22"/>
    <p:sldId id="351" r:id="rId23"/>
    <p:sldId id="338" r:id="rId24"/>
    <p:sldId id="366" r:id="rId25"/>
    <p:sldId id="368" r:id="rId26"/>
    <p:sldId id="367" r:id="rId27"/>
    <p:sldId id="353" r:id="rId28"/>
    <p:sldId id="369" r:id="rId29"/>
    <p:sldId id="370" r:id="rId30"/>
    <p:sldId id="371" r:id="rId31"/>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244" autoAdjust="0"/>
    <p:restoredTop sz="94917" autoAdjust="0"/>
  </p:normalViewPr>
  <p:slideViewPr>
    <p:cSldViewPr snapToGrid="0" showGuides="1">
      <p:cViewPr>
        <p:scale>
          <a:sx n="100" d="100"/>
          <a:sy n="100" d="100"/>
        </p:scale>
        <p:origin x="-2040" y="-330"/>
      </p:cViewPr>
      <p:guideLst>
        <p:guide orient="horz" pos="332"/>
        <p:guide orient="horz" pos="528"/>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2</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11</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12</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13</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14</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20</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21</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22</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3</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24</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25</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26</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4</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5</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6</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7</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8</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9</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10</a:t>
            </a:fld>
            <a:endParaRPr lang="en-US"/>
          </a:p>
        </p:txBody>
      </p:sp>
    </p:spTree>
    <p:extLst>
      <p:ext uri="{BB962C8B-B14F-4D97-AF65-F5344CB8AC3E}">
        <p14:creationId xmlns:p14="http://schemas.microsoft.com/office/powerpoint/2010/main" val="4662636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03/08/2016</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August 2016</a:t>
            </a:r>
          </a:p>
        </p:txBody>
      </p:sp>
      <p:sp>
        <p:nvSpPr>
          <p:cNvPr id="4099" name="Text Placeholder 2"/>
          <p:cNvSpPr>
            <a:spLocks noGrp="1"/>
          </p:cNvSpPr>
          <p:nvPr>
            <p:ph type="body" sz="quarter" idx="13"/>
          </p:nvPr>
        </p:nvSpPr>
        <p:spPr>
          <a:xfrm>
            <a:off x="792163" y="3427413"/>
            <a:ext cx="5335587" cy="473075"/>
          </a:xfrm>
        </p:spPr>
        <p:txBody>
          <a:bodyPr/>
          <a:lstStyle/>
          <a:p>
            <a:pPr lvl="2"/>
            <a:r>
              <a:rPr lang="en-GB" sz="2400" dirty="0"/>
              <a:t>Demand and output</a:t>
            </a:r>
            <a:endParaRPr lang="en-GB" sz="240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a:t>Chart </a:t>
            </a:r>
            <a:r>
              <a:rPr lang="en-US" b="1" dirty="0" smtClean="0"/>
              <a:t>2.9</a:t>
            </a:r>
            <a:r>
              <a:rPr lang="en-US" dirty="0" smtClean="0"/>
              <a:t>  </a:t>
            </a:r>
            <a:r>
              <a:rPr lang="en-GB" dirty="0"/>
              <a:t>Household interest rates remain at </a:t>
            </a:r>
            <a:r>
              <a:rPr lang="en-GB" dirty="0" smtClean="0"/>
              <a:t>historically </a:t>
            </a:r>
            <a:br>
              <a:rPr lang="en-GB" dirty="0" smtClean="0"/>
            </a:br>
            <a:r>
              <a:rPr lang="en-GB" dirty="0" smtClean="0"/>
              <a:t>low levels</a:t>
            </a:r>
          </a:p>
          <a:p>
            <a:pPr lvl="2"/>
            <a:r>
              <a:rPr lang="en-GB" dirty="0"/>
              <a:t>Household deposit and lending interest rates</a:t>
            </a:r>
            <a:r>
              <a:rPr lang="en-GB" baseline="30000" dirty="0"/>
              <a:t>(a</a:t>
            </a:r>
            <a:r>
              <a:rPr lang="en-GB" baseline="30000" dirty="0" smtClean="0"/>
              <a:t>)</a:t>
            </a:r>
          </a:p>
          <a:p>
            <a:pPr lvl="2"/>
            <a:endParaRPr lang="en-GB" dirty="0"/>
          </a:p>
        </p:txBody>
      </p:sp>
      <p:sp>
        <p:nvSpPr>
          <p:cNvPr id="5" name="Text Placeholder 4"/>
          <p:cNvSpPr>
            <a:spLocks noGrp="1"/>
          </p:cNvSpPr>
          <p:nvPr>
            <p:ph type="body" sz="quarter" idx="16"/>
          </p:nvPr>
        </p:nvSpPr>
        <p:spPr>
          <a:xfrm>
            <a:off x="292100" y="6363212"/>
            <a:ext cx="8491538" cy="1047751"/>
          </a:xfrm>
        </p:spPr>
        <p:txBody>
          <a:bodyPr wrap="square" bIns="0" anchor="t" anchorCtr="0"/>
          <a:lstStyle/>
          <a:p>
            <a:r>
              <a:rPr lang="en-US" dirty="0"/>
              <a:t>(a)	Sterling-only end-month quoted rates, unless otherwise stated.  The Bank’s interest rate series are weighted average rates from a sample of banks and building societies with products meeting the specific criteria (see </a:t>
            </a:r>
            <a:r>
              <a:rPr lang="en-US" dirty="0" smtClean="0"/>
              <a:t>www.bankofengland.co.uk/statistics/Pages/iadb/notesiadb/household_int.aspx</a:t>
            </a:r>
            <a:r>
              <a:rPr lang="en-US" dirty="0"/>
              <a:t>).  Data are non seasonally adjusted.</a:t>
            </a:r>
          </a:p>
          <a:p>
            <a:r>
              <a:rPr lang="en-US" dirty="0"/>
              <a:t>(b)	Average monthly effective rate</a:t>
            </a:r>
            <a:r>
              <a:rPr lang="en-US" dirty="0" smtClean="0"/>
              <a:t>.</a:t>
            </a:r>
            <a:endParaRPr lang="en-GB" dirty="0"/>
          </a:p>
        </p:txBody>
      </p:sp>
      <p:pic>
        <p:nvPicPr>
          <p:cNvPr id="9218" name="Picture 2" descr="Q:\Current publications\IR August 2016\Section 2\PNGs\Chart 2.9 (Section 2 Aug 16) REDRA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8532" y="1515335"/>
            <a:ext cx="5391313" cy="44391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208658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a:t>Chart </a:t>
            </a:r>
            <a:r>
              <a:rPr lang="en-US" b="1" dirty="0" smtClean="0"/>
              <a:t>2.10</a:t>
            </a:r>
            <a:r>
              <a:rPr lang="en-US" dirty="0" smtClean="0"/>
              <a:t>  </a:t>
            </a:r>
            <a:r>
              <a:rPr lang="en-GB" dirty="0"/>
              <a:t>The wider current account deficit since mid-2011 has mainly been due to a lower primary income </a:t>
            </a:r>
            <a:r>
              <a:rPr lang="en-GB" dirty="0" smtClean="0"/>
              <a:t>balance</a:t>
            </a:r>
          </a:p>
          <a:p>
            <a:pPr lvl="2"/>
            <a:r>
              <a:rPr lang="en-GB" dirty="0"/>
              <a:t>UK current </a:t>
            </a:r>
            <a:r>
              <a:rPr lang="en-GB" dirty="0" smtClean="0"/>
              <a:t>account</a:t>
            </a:r>
            <a:endParaRPr lang="en-GB" baseline="30000" dirty="0" smtClean="0"/>
          </a:p>
          <a:p>
            <a:pPr lvl="2"/>
            <a:endParaRPr lang="en-GB" dirty="0"/>
          </a:p>
        </p:txBody>
      </p:sp>
      <p:pic>
        <p:nvPicPr>
          <p:cNvPr id="10242" name="Picture 2" descr="Q:\Current publications\IR August 2016\Section 2\PNGs\Chart 2.10 (Section 2 Aug 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1136" y="1395413"/>
            <a:ext cx="5357785" cy="49688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28319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a:t>Chart </a:t>
            </a:r>
            <a:r>
              <a:rPr lang="en-US" b="1" dirty="0" smtClean="0"/>
              <a:t>2.11</a:t>
            </a:r>
            <a:r>
              <a:rPr lang="en-US" dirty="0" smtClean="0"/>
              <a:t>  </a:t>
            </a:r>
            <a:r>
              <a:rPr lang="en-GB" dirty="0"/>
              <a:t>Output growth was 0.6% in </a:t>
            </a:r>
            <a:r>
              <a:rPr lang="en-GB" dirty="0" smtClean="0"/>
              <a:t>Q2</a:t>
            </a:r>
          </a:p>
          <a:p>
            <a:pPr lvl="2"/>
            <a:r>
              <a:rPr lang="en-GB" dirty="0"/>
              <a:t>Contributions to average quarterly GVA growth by sector</a:t>
            </a:r>
            <a:r>
              <a:rPr lang="en-GB" baseline="30000" dirty="0"/>
              <a:t>(a</a:t>
            </a:r>
            <a:r>
              <a:rPr lang="en-GB" baseline="30000" dirty="0" smtClean="0"/>
              <a:t>)</a:t>
            </a:r>
          </a:p>
          <a:p>
            <a:pPr lvl="2"/>
            <a:endParaRPr lang="en-GB" dirty="0"/>
          </a:p>
        </p:txBody>
      </p:sp>
      <p:sp>
        <p:nvSpPr>
          <p:cNvPr id="5" name="Text Placeholder 4"/>
          <p:cNvSpPr>
            <a:spLocks noGrp="1"/>
          </p:cNvSpPr>
          <p:nvPr>
            <p:ph type="body" sz="quarter" idx="16"/>
          </p:nvPr>
        </p:nvSpPr>
        <p:spPr>
          <a:xfrm>
            <a:off x="292100" y="6138936"/>
            <a:ext cx="8491538" cy="1047751"/>
          </a:xfrm>
        </p:spPr>
        <p:txBody>
          <a:bodyPr anchor="t" anchorCtr="0"/>
          <a:lstStyle/>
          <a:p>
            <a:r>
              <a:rPr lang="en-US" dirty="0"/>
              <a:t>(a)	Chained-volume measures at basic prices.  Contributions may not sum to the total due to rounding.  Service industries are defined as ‘consumer-focused’ if the share of their output that is directly consumed exceeds the share of output that is sold to other businesses to be used as intermediate inputs, while the reverse is true for ‘business-focused’ service sectors. Calculated using the </a:t>
            </a:r>
            <a:r>
              <a:rPr lang="en-US" i="1" dirty="0"/>
              <a:t>United Kingdom Input-Output Analytical Tables 2010</a:t>
            </a:r>
            <a:r>
              <a:rPr lang="en-US" dirty="0"/>
              <a:t>.  Figures in parentheses are weights in nominal GDP in 2013.</a:t>
            </a:r>
          </a:p>
          <a:p>
            <a:r>
              <a:rPr lang="en-US" dirty="0"/>
              <a:t>(b)	Other services includes:  public administration and </a:t>
            </a:r>
            <a:r>
              <a:rPr lang="en-US" dirty="0" err="1"/>
              <a:t>defence</a:t>
            </a:r>
            <a:r>
              <a:rPr lang="en-US" dirty="0"/>
              <a:t>;  health services and education.</a:t>
            </a:r>
          </a:p>
          <a:p>
            <a:r>
              <a:rPr lang="en-US" dirty="0"/>
              <a:t>(c)	Other production includes:  utilities;  extraction and agriculture.</a:t>
            </a:r>
          </a:p>
          <a:p>
            <a:endParaRPr lang="en-GB" dirty="0"/>
          </a:p>
        </p:txBody>
      </p:sp>
      <p:pic>
        <p:nvPicPr>
          <p:cNvPr id="11266" name="Picture 2" descr="Q:\Current publications\IR August 2016\Section 2\PNGs\Chart 2.11 (Section 2 Aug 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7023" y="1098550"/>
            <a:ext cx="4832157" cy="48202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4717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a:t>Chart </a:t>
            </a:r>
            <a:r>
              <a:rPr lang="en-US" b="1" dirty="0" smtClean="0"/>
              <a:t>2.12</a:t>
            </a:r>
            <a:r>
              <a:rPr lang="en-US" dirty="0" smtClean="0"/>
              <a:t>  </a:t>
            </a:r>
            <a:r>
              <a:rPr lang="en-GB" dirty="0"/>
              <a:t>The Markit/CIPS survey output and expectations indices fell significantly in </a:t>
            </a:r>
            <a:r>
              <a:rPr lang="en-GB" dirty="0" smtClean="0"/>
              <a:t>July</a:t>
            </a:r>
          </a:p>
          <a:p>
            <a:pPr lvl="2"/>
            <a:r>
              <a:rPr lang="en-GB" dirty="0"/>
              <a:t>Survey indicators of output growth and expected output growth</a:t>
            </a:r>
            <a:r>
              <a:rPr lang="en-GB" baseline="30000" dirty="0"/>
              <a:t>(a</a:t>
            </a:r>
            <a:r>
              <a:rPr lang="en-GB" baseline="30000" dirty="0" smtClean="0"/>
              <a:t>)</a:t>
            </a:r>
          </a:p>
          <a:p>
            <a:pPr lvl="2"/>
            <a:endParaRPr lang="en-GB" dirty="0"/>
          </a:p>
        </p:txBody>
      </p:sp>
      <p:sp>
        <p:nvSpPr>
          <p:cNvPr id="5" name="Text Placeholder 4"/>
          <p:cNvSpPr>
            <a:spLocks noGrp="1"/>
          </p:cNvSpPr>
          <p:nvPr>
            <p:ph type="body" sz="quarter" idx="16"/>
          </p:nvPr>
        </p:nvSpPr>
        <p:spPr>
          <a:xfrm>
            <a:off x="292100" y="6009546"/>
            <a:ext cx="8491538" cy="1047751"/>
          </a:xfrm>
        </p:spPr>
        <p:txBody>
          <a:bodyPr anchor="t" anchorCtr="0"/>
          <a:lstStyle/>
          <a:p>
            <a:r>
              <a:rPr lang="en-US" dirty="0"/>
              <a:t>Sources:  </a:t>
            </a:r>
            <a:r>
              <a:rPr lang="en-US" dirty="0" err="1"/>
              <a:t>Markit</a:t>
            </a:r>
            <a:r>
              <a:rPr lang="en-US" dirty="0"/>
              <a:t>/CIPS and Bank calculations.</a:t>
            </a:r>
          </a:p>
          <a:p>
            <a:endParaRPr lang="en-US" dirty="0"/>
          </a:p>
          <a:p>
            <a:r>
              <a:rPr lang="en-US" dirty="0"/>
              <a:t>(a)	Produced by weighting together balances for services, manufacturing and construction using their shares in nominal GDP in 2013.</a:t>
            </a:r>
          </a:p>
          <a:p>
            <a:r>
              <a:rPr lang="en-US" dirty="0"/>
              <a:t>(b)	Net percentage of companies saying that output (manufacturing and construction) or business activity (services) increased over the month.</a:t>
            </a:r>
          </a:p>
          <a:p>
            <a:r>
              <a:rPr lang="en-US" dirty="0"/>
              <a:t>(c)	Net percentage of companies reporting that they expect business activity to rise over the next twelve months (services and construction) or that new orders have increased over the month (manufacturing).</a:t>
            </a:r>
          </a:p>
          <a:p>
            <a:endParaRPr lang="en-GB" dirty="0"/>
          </a:p>
        </p:txBody>
      </p:sp>
      <p:pic>
        <p:nvPicPr>
          <p:cNvPr id="12290" name="Picture 2" descr="Q:\Current publications\IR August 2016\Section 2\PNGs\Chart 2.12 (Section 2 Aug 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0401" y="1403350"/>
            <a:ext cx="5344374" cy="44324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864727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a:t>Chart </a:t>
            </a:r>
            <a:r>
              <a:rPr lang="en-US" b="1" dirty="0" smtClean="0"/>
              <a:t>2.13</a:t>
            </a:r>
            <a:r>
              <a:rPr lang="en-US" dirty="0" smtClean="0"/>
              <a:t>  </a:t>
            </a:r>
            <a:r>
              <a:rPr lang="en-GB" dirty="0"/>
              <a:t>GDP growth is projected to slow in 2016 </a:t>
            </a:r>
            <a:r>
              <a:rPr lang="en-GB" dirty="0" smtClean="0"/>
              <a:t>Q3</a:t>
            </a:r>
          </a:p>
          <a:p>
            <a:pPr lvl="2"/>
            <a:r>
              <a:rPr lang="en-GB" dirty="0"/>
              <a:t>Output growth and Bank staff’s near-term projection</a:t>
            </a:r>
            <a:r>
              <a:rPr lang="en-GB" baseline="30000" dirty="0"/>
              <a:t>(a</a:t>
            </a:r>
            <a:r>
              <a:rPr lang="en-GB" baseline="30000" dirty="0" smtClean="0"/>
              <a:t>)</a:t>
            </a:r>
          </a:p>
          <a:p>
            <a:pPr lvl="2"/>
            <a:endParaRPr lang="en-GB" dirty="0"/>
          </a:p>
        </p:txBody>
      </p:sp>
      <p:sp>
        <p:nvSpPr>
          <p:cNvPr id="5" name="Text Placeholder 4"/>
          <p:cNvSpPr>
            <a:spLocks noGrp="1"/>
          </p:cNvSpPr>
          <p:nvPr>
            <p:ph type="body" sz="quarter" idx="16"/>
          </p:nvPr>
        </p:nvSpPr>
        <p:spPr>
          <a:xfrm>
            <a:off x="292100" y="5768018"/>
            <a:ext cx="8491538" cy="1047751"/>
          </a:xfrm>
        </p:spPr>
        <p:txBody>
          <a:bodyPr anchor="t" anchorCtr="0"/>
          <a:lstStyle/>
          <a:p>
            <a:r>
              <a:rPr lang="en-US" dirty="0"/>
              <a:t>Sources:  ONS and Bank calculations.</a:t>
            </a:r>
          </a:p>
          <a:p>
            <a:endParaRPr lang="en-US" dirty="0"/>
          </a:p>
          <a:p>
            <a:r>
              <a:rPr lang="en-US" dirty="0"/>
              <a:t>(a)	Chained-volume measures.  GDP is at market prices.</a:t>
            </a:r>
          </a:p>
          <a:p>
            <a:r>
              <a:rPr lang="en-US" dirty="0"/>
              <a:t>(b)	The latest </a:t>
            </a:r>
            <a:r>
              <a:rPr lang="en-US" dirty="0" err="1"/>
              <a:t>backcast</a:t>
            </a:r>
            <a:r>
              <a:rPr lang="en-US" dirty="0"/>
              <a:t>, shown to the left of the vertical line, is a </a:t>
            </a:r>
            <a:r>
              <a:rPr lang="en-US" dirty="0" err="1"/>
              <a:t>judgement</a:t>
            </a:r>
            <a:r>
              <a:rPr lang="en-US" dirty="0"/>
              <a:t> about the path for GDP in the mature estimate of the data.  The observation for 2016 Q3, to the right of the vertical line, is consistent with the MPC’s central projection.</a:t>
            </a:r>
          </a:p>
          <a:p>
            <a:r>
              <a:rPr lang="en-US" dirty="0"/>
              <a:t>(c)	The magenta diamond shows Bank staff’s central projection for the preliminary estimate of GDP growth in 2016 Q2 at the time of the May </a:t>
            </a:r>
            <a:r>
              <a:rPr lang="en-US" i="1" dirty="0"/>
              <a:t>Report</a:t>
            </a:r>
            <a:r>
              <a:rPr lang="en-US" dirty="0"/>
              <a:t>.  The green diamond shows the current staff projection for GDP growth in 2016 Q3.  The bands on either side of the diamonds show uncertainty around those projections based on one root mean squared error of past Bank staff forecasts for quarterly GDP growth made since 2004.</a:t>
            </a:r>
          </a:p>
          <a:p>
            <a:endParaRPr lang="en-GB" dirty="0"/>
          </a:p>
        </p:txBody>
      </p:sp>
      <p:pic>
        <p:nvPicPr>
          <p:cNvPr id="13314" name="Picture 2" descr="Q:\Current publications\IR August 2016\Section 2\PNGs\Chart 2.13 (Section 2 Aug 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0405" y="1128770"/>
            <a:ext cx="5458369" cy="44391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201517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a:solidFill>
                  <a:srgbClr val="960000"/>
                </a:solidFill>
                <a:latin typeface="Arial" pitchFamily="34" charset="0"/>
                <a:cs typeface="Arial" pitchFamily="34" charset="0"/>
              </a:rPr>
              <a:t>Tables</a:t>
            </a:r>
            <a:endParaRPr lang="en-GB" sz="24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US" b="1" dirty="0"/>
              <a:t>Table </a:t>
            </a:r>
            <a:r>
              <a:rPr lang="en-US" b="1" dirty="0" smtClean="0"/>
              <a:t>2.A</a:t>
            </a:r>
            <a:r>
              <a:rPr lang="en-US" dirty="0" smtClean="0"/>
              <a:t>  </a:t>
            </a:r>
            <a:r>
              <a:rPr lang="en-US" dirty="0" smtClean="0">
                <a:solidFill>
                  <a:schemeClr val="tx1"/>
                </a:solidFill>
              </a:rPr>
              <a:t>Monitoring </a:t>
            </a:r>
            <a:r>
              <a:rPr lang="en-US" dirty="0">
                <a:solidFill>
                  <a:schemeClr val="tx1"/>
                </a:solidFill>
              </a:rPr>
              <a:t>the MPC’s key </a:t>
            </a:r>
            <a:r>
              <a:rPr lang="en-US" dirty="0" err="1" smtClean="0">
                <a:solidFill>
                  <a:schemeClr val="tx1"/>
                </a:solidFill>
              </a:rPr>
              <a:t>judgements</a:t>
            </a:r>
            <a:endParaRPr lang="en-GB" baseline="30000" dirty="0">
              <a:solidFill>
                <a:schemeClr val="tx1"/>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6350" y="781050"/>
            <a:ext cx="6477000" cy="59183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257972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US" b="1" dirty="0" smtClean="0"/>
              <a:t>Table 2.B</a:t>
            </a:r>
            <a:r>
              <a:rPr lang="en-US" dirty="0" smtClean="0"/>
              <a:t>  </a:t>
            </a:r>
            <a:r>
              <a:rPr lang="en-GB" dirty="0"/>
              <a:t>Business investment fell, while household consumption growth picked up in </a:t>
            </a:r>
            <a:r>
              <a:rPr lang="en-GB" dirty="0" smtClean="0"/>
              <a:t>Q1</a:t>
            </a:r>
          </a:p>
          <a:p>
            <a:pPr lvl="2"/>
            <a:r>
              <a:rPr lang="en-GB" dirty="0"/>
              <a:t>Expenditure components of demand</a:t>
            </a:r>
            <a:r>
              <a:rPr lang="en-GB" baseline="30000" dirty="0"/>
              <a:t>(a</a:t>
            </a:r>
            <a:r>
              <a:rPr lang="en-GB" baseline="30000" dirty="0" smtClean="0"/>
              <a:t>)</a:t>
            </a:r>
            <a:endParaRPr lang="en-GB" baseline="30000" dirty="0"/>
          </a:p>
        </p:txBody>
      </p:sp>
      <p:sp>
        <p:nvSpPr>
          <p:cNvPr id="4" name="Text Placeholder 2"/>
          <p:cNvSpPr>
            <a:spLocks noGrp="1"/>
          </p:cNvSpPr>
          <p:nvPr>
            <p:ph type="body" sz="quarter" idx="16"/>
          </p:nvPr>
        </p:nvSpPr>
        <p:spPr>
          <a:xfrm>
            <a:off x="292100" y="5895611"/>
            <a:ext cx="8491538" cy="1047751"/>
          </a:xfrm>
        </p:spPr>
        <p:txBody>
          <a:bodyPr anchor="t" anchorCtr="0"/>
          <a:lstStyle/>
          <a:p>
            <a:r>
              <a:rPr lang="en-GB" dirty="0"/>
              <a:t>(a)	Chained-volume measures unless otherwise stated.</a:t>
            </a:r>
          </a:p>
          <a:p>
            <a:r>
              <a:rPr lang="en-GB" dirty="0"/>
              <a:t>(b)	Includes non-profit institutions serving households.</a:t>
            </a:r>
          </a:p>
          <a:p>
            <a:r>
              <a:rPr lang="en-GB" dirty="0"/>
              <a:t>(c)	Investment data take account of the transfer of nuclear reactors from the public corporation sector to central government in 2005 Q2.</a:t>
            </a:r>
          </a:p>
          <a:p>
            <a:r>
              <a:rPr lang="en-GB" dirty="0"/>
              <a:t>(d)	Excludes the alignment adjustment.</a:t>
            </a:r>
          </a:p>
          <a:p>
            <a:r>
              <a:rPr lang="en-GB" dirty="0"/>
              <a:t>(e)	Percentage point contributions to quarterly growth of real GDP.</a:t>
            </a:r>
          </a:p>
          <a:p>
            <a:r>
              <a:rPr lang="en-GB" dirty="0"/>
              <a:t>(f)	Includes acquisitions less disposals of valuables.</a:t>
            </a:r>
          </a:p>
          <a:p>
            <a:r>
              <a:rPr lang="en-GB" dirty="0"/>
              <a:t>(g)	Excluding the impact of missing trader intra-community (MTIC) fraud.</a:t>
            </a:r>
          </a:p>
          <a:p>
            <a:endParaRPr lang="en-GB" dirty="0"/>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8962" y="1458534"/>
            <a:ext cx="4217194" cy="42905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776049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US" b="1" dirty="0" smtClean="0"/>
              <a:t>Table 2.C</a:t>
            </a:r>
            <a:r>
              <a:rPr lang="en-US" dirty="0"/>
              <a:t>  </a:t>
            </a:r>
            <a:r>
              <a:rPr lang="en-GB" dirty="0"/>
              <a:t>The amount of net external finance raised by companies continued to rise in 2016 </a:t>
            </a:r>
            <a:r>
              <a:rPr lang="en-GB" dirty="0" smtClean="0"/>
              <a:t>Q2</a:t>
            </a:r>
          </a:p>
          <a:p>
            <a:pPr lvl="2"/>
            <a:r>
              <a:rPr lang="en-GB" dirty="0"/>
              <a:t>Net external finance raised by private non-financial corporations</a:t>
            </a:r>
            <a:r>
              <a:rPr lang="en-GB" baseline="30000" dirty="0"/>
              <a:t>(a</a:t>
            </a:r>
            <a:r>
              <a:rPr lang="en-GB" baseline="30000" dirty="0" smtClean="0"/>
              <a:t>)</a:t>
            </a:r>
            <a:endParaRPr lang="en-GB" baseline="30000" dirty="0"/>
          </a:p>
        </p:txBody>
      </p:sp>
      <p:sp>
        <p:nvSpPr>
          <p:cNvPr id="4" name="Text Placeholder 2"/>
          <p:cNvSpPr>
            <a:spLocks noGrp="1"/>
          </p:cNvSpPr>
          <p:nvPr>
            <p:ph type="body" sz="quarter" idx="16"/>
          </p:nvPr>
        </p:nvSpPr>
        <p:spPr>
          <a:xfrm>
            <a:off x="292100" y="6250176"/>
            <a:ext cx="8491538" cy="1047751"/>
          </a:xfrm>
        </p:spPr>
        <p:txBody>
          <a:bodyPr anchor="t" anchorCtr="0"/>
          <a:lstStyle/>
          <a:p>
            <a:r>
              <a:rPr lang="en-GB" dirty="0"/>
              <a:t>(a)	Includes sterling and foreign currency funds from UK monetary financial institutions and capital markets.</a:t>
            </a:r>
          </a:p>
          <a:p>
            <a:r>
              <a:rPr lang="en-GB" dirty="0"/>
              <a:t>(b)	Non seasonally adjusted.</a:t>
            </a:r>
          </a:p>
          <a:p>
            <a:r>
              <a:rPr lang="en-GB" dirty="0"/>
              <a:t>(c)	Includes stand-alone and programme bonds.</a:t>
            </a:r>
          </a:p>
          <a:p>
            <a:r>
              <a:rPr lang="en-GB" dirty="0"/>
              <a:t>(d)	As component series are not all seasonally adjusted, the total may not equal the sum of its components.</a:t>
            </a:r>
          </a:p>
          <a:p>
            <a:endParaRPr lang="en-GB" dirty="0"/>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2688" y="1809750"/>
            <a:ext cx="8371523" cy="3562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5515586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2400" b="1" dirty="0">
                <a:solidFill>
                  <a:srgbClr val="A4002E"/>
                </a:solidFill>
                <a:latin typeface="Arial" panose="020B0604020202020204" pitchFamily="34" charset="0"/>
                <a:cs typeface="Arial" panose="020B0604020202020204" pitchFamily="34" charset="0"/>
              </a:rPr>
              <a:t>Agents’ survey on the impact on </a:t>
            </a:r>
            <a:r>
              <a:rPr lang="en-US" sz="2400" b="1" dirty="0" smtClean="0">
                <a:solidFill>
                  <a:srgbClr val="A4002E"/>
                </a:solidFill>
                <a:latin typeface="Arial" panose="020B0604020202020204" pitchFamily="34" charset="0"/>
                <a:cs typeface="Arial" panose="020B0604020202020204" pitchFamily="34" charset="0"/>
              </a:rPr>
              <a:t>businesses</a:t>
            </a:r>
            <a:br>
              <a:rPr lang="en-US" sz="2400" b="1" dirty="0" smtClean="0">
                <a:solidFill>
                  <a:srgbClr val="A4002E"/>
                </a:solidFill>
                <a:latin typeface="Arial" panose="020B0604020202020204" pitchFamily="34" charset="0"/>
                <a:cs typeface="Arial" panose="020B0604020202020204" pitchFamily="34" charset="0"/>
              </a:rPr>
            </a:br>
            <a:r>
              <a:rPr lang="en-US" sz="2400" b="1" dirty="0" smtClean="0">
                <a:solidFill>
                  <a:srgbClr val="A4002E"/>
                </a:solidFill>
                <a:latin typeface="Arial" panose="020B0604020202020204" pitchFamily="34" charset="0"/>
                <a:cs typeface="Arial" panose="020B0604020202020204" pitchFamily="34" charset="0"/>
              </a:rPr>
              <a:t>of </a:t>
            </a:r>
            <a:r>
              <a:rPr lang="en-US" sz="2400" b="1" dirty="0">
                <a:solidFill>
                  <a:srgbClr val="A4002E"/>
                </a:solidFill>
                <a:latin typeface="Arial" panose="020B0604020202020204" pitchFamily="34" charset="0"/>
                <a:cs typeface="Arial" panose="020B0604020202020204" pitchFamily="34" charset="0"/>
              </a:rPr>
              <a:t>the vote to leave the European Union</a:t>
            </a:r>
            <a:endParaRPr lang="en-GB" sz="2400" dirty="0">
              <a:latin typeface="Arial" pitchFamily="34" charset="0"/>
              <a:cs typeface="Arial" pitchFamily="34" charset="0"/>
            </a:endParaRPr>
          </a:p>
        </p:txBody>
      </p:sp>
    </p:spTree>
    <p:extLst>
      <p:ext uri="{BB962C8B-B14F-4D97-AF65-F5344CB8AC3E}">
        <p14:creationId xmlns:p14="http://schemas.microsoft.com/office/powerpoint/2010/main" val="9517199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a:t>Chart </a:t>
            </a:r>
            <a:r>
              <a:rPr lang="en-US" b="1" dirty="0" smtClean="0"/>
              <a:t>2.1</a:t>
            </a:r>
            <a:r>
              <a:rPr lang="en-US" dirty="0" smtClean="0"/>
              <a:t>  </a:t>
            </a:r>
            <a:r>
              <a:rPr lang="en-GB" dirty="0"/>
              <a:t>Uncertainty has continued to </a:t>
            </a:r>
            <a:r>
              <a:rPr lang="en-GB" dirty="0" smtClean="0"/>
              <a:t>rise</a:t>
            </a:r>
          </a:p>
          <a:p>
            <a:pPr lvl="2"/>
            <a:r>
              <a:rPr lang="en-GB" dirty="0"/>
              <a:t>Range of uncertainty measures</a:t>
            </a:r>
            <a:endParaRPr lang="en-GB" baseline="30000" dirty="0" smtClean="0"/>
          </a:p>
          <a:p>
            <a:pPr lvl="2"/>
            <a:endParaRPr lang="en-GB" dirty="0"/>
          </a:p>
        </p:txBody>
      </p:sp>
      <p:sp>
        <p:nvSpPr>
          <p:cNvPr id="5" name="Text Placeholder 4"/>
          <p:cNvSpPr>
            <a:spLocks noGrp="1"/>
          </p:cNvSpPr>
          <p:nvPr>
            <p:ph type="body" sz="quarter" idx="16"/>
          </p:nvPr>
        </p:nvSpPr>
        <p:spPr>
          <a:xfrm>
            <a:off x="292100" y="5888782"/>
            <a:ext cx="8491538" cy="1047751"/>
          </a:xfrm>
        </p:spPr>
        <p:txBody>
          <a:bodyPr anchor="t" anchorCtr="0"/>
          <a:lstStyle/>
          <a:p>
            <a:r>
              <a:rPr lang="en-US" dirty="0"/>
              <a:t>Sources:  Bloomberg, Consensus Economics, Dow Jones Factiva, </a:t>
            </a:r>
            <a:r>
              <a:rPr lang="en-US" dirty="0" err="1"/>
              <a:t>GfK</a:t>
            </a:r>
            <a:r>
              <a:rPr lang="en-US" dirty="0"/>
              <a:t> (research on behalf of the European Commission), Thomson Reuters </a:t>
            </a:r>
            <a:r>
              <a:rPr lang="en-US" dirty="0" err="1"/>
              <a:t>Datastream</a:t>
            </a:r>
            <a:r>
              <a:rPr lang="en-US" dirty="0"/>
              <a:t> and Bank calculations.</a:t>
            </a:r>
          </a:p>
          <a:p>
            <a:endParaRPr lang="en-US" dirty="0"/>
          </a:p>
          <a:p>
            <a:r>
              <a:rPr lang="en-US" dirty="0"/>
              <a:t>(a)	Range includes:  the average standard deviation of monthly Consensus Economics forecasts for GDP growth in the current and next year ahead, seasonally adjusted by Bank staff;  the number of media reports citing uncertainty in four national broadsheet newspapers;  survey responses of households to questions relating to their personal financial situation and unemployment expectations;  and the three-month implied volatilities for the FTSE 100 and sterling ERI — </a:t>
            </a:r>
            <a:r>
              <a:rPr lang="en-US" dirty="0" err="1"/>
              <a:t>realised</a:t>
            </a:r>
            <a:r>
              <a:rPr lang="en-US" dirty="0"/>
              <a:t> volatilities have been used prior to April 1992 and September 2001 respectively.  Media and implied volatilities data for July are based on daily data up to 27 July.  A higher number indicates greater uncertainty.</a:t>
            </a:r>
          </a:p>
          <a:p>
            <a:r>
              <a:rPr lang="en-US" dirty="0"/>
              <a:t>(b)	The first principal component extracted from the set of indicators</a:t>
            </a:r>
            <a:r>
              <a:rPr lang="en-US" dirty="0" smtClean="0"/>
              <a:t>.</a:t>
            </a:r>
            <a:endParaRPr lang="en-GB" dirty="0"/>
          </a:p>
        </p:txBody>
      </p:sp>
      <p:pic>
        <p:nvPicPr>
          <p:cNvPr id="1026" name="Picture 2" descr="Q:\Current publications\IR August 2016\Section 2\PNGs\Chart 2.1 (Section 2 Aug 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4669" y="1123259"/>
            <a:ext cx="5357785" cy="44525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418085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smtClean="0"/>
              <a:t>Table 1</a:t>
            </a:r>
            <a:r>
              <a:rPr lang="en-US" dirty="0" smtClean="0"/>
              <a:t>  </a:t>
            </a:r>
            <a:r>
              <a:rPr lang="en-GB" dirty="0"/>
              <a:t>Negative effects are expected on business activity over the next </a:t>
            </a:r>
            <a:r>
              <a:rPr lang="en-GB" dirty="0" smtClean="0"/>
              <a:t>year</a:t>
            </a:r>
          </a:p>
          <a:p>
            <a:pPr lvl="2"/>
            <a:r>
              <a:rPr lang="en-GB" dirty="0"/>
              <a:t>Survey responses on the impact of the vote to leave the EU on </a:t>
            </a:r>
            <a:r>
              <a:rPr lang="en-GB" dirty="0" smtClean="0"/>
              <a:t>business</a:t>
            </a:r>
            <a:endParaRPr lang="en-GB" baseline="30000" dirty="0" smtClean="0"/>
          </a:p>
          <a:p>
            <a:pPr lvl="2"/>
            <a:endParaRPr lang="en-GB" dirty="0"/>
          </a:p>
        </p:txBody>
      </p:sp>
      <p:sp>
        <p:nvSpPr>
          <p:cNvPr id="5" name="Text Placeholder 4"/>
          <p:cNvSpPr>
            <a:spLocks noGrp="1"/>
          </p:cNvSpPr>
          <p:nvPr>
            <p:ph type="body" sz="quarter" idx="16"/>
          </p:nvPr>
        </p:nvSpPr>
        <p:spPr>
          <a:xfrm>
            <a:off x="292100" y="6371838"/>
            <a:ext cx="8491538" cy="1047751"/>
          </a:xfrm>
        </p:spPr>
        <p:txBody>
          <a:bodyPr anchor="t" anchorCtr="0"/>
          <a:lstStyle/>
          <a:p>
            <a:r>
              <a:rPr lang="en-GB" dirty="0"/>
              <a:t>(a)	Results are weighted by employment within the companies, and then re-weighted by </a:t>
            </a:r>
            <a:r>
              <a:rPr lang="en-GB" dirty="0" err="1"/>
              <a:t>sectoral</a:t>
            </a:r>
            <a:r>
              <a:rPr lang="en-GB" dirty="0"/>
              <a:t> employment shares in aggregate ONS data.</a:t>
            </a:r>
          </a:p>
          <a:p>
            <a:r>
              <a:rPr lang="en-GB" dirty="0"/>
              <a:t>(b)	When calculating the net balance of responses, half weight is given to those responding slightly increase or slightly reduce, and full weight is given to those that have responded substantially increase or substantially reduce.</a:t>
            </a:r>
          </a:p>
          <a:p>
            <a:endParaRPr lang="en-GB" dirty="0"/>
          </a:p>
        </p:txBody>
      </p:sp>
      <p:pic>
        <p:nvPicPr>
          <p:cNvPr id="225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0116" y="1691224"/>
            <a:ext cx="8279606" cy="34218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7875437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a:t>Chart </a:t>
            </a:r>
            <a:r>
              <a:rPr lang="en-US" b="1" dirty="0" smtClean="0"/>
              <a:t>A</a:t>
            </a:r>
            <a:r>
              <a:rPr lang="en-US" dirty="0" smtClean="0"/>
              <a:t>  </a:t>
            </a:r>
            <a:r>
              <a:rPr lang="en-GB" dirty="0"/>
              <a:t>Only manufacturers expected a positive effect on turnover;  upward effects are expected on consumer </a:t>
            </a:r>
            <a:r>
              <a:rPr lang="en-GB" dirty="0" smtClean="0"/>
              <a:t>prices</a:t>
            </a:r>
          </a:p>
          <a:p>
            <a:pPr lvl="2"/>
            <a:r>
              <a:rPr lang="en-GB" dirty="0"/>
              <a:t>Balance of survey responses for turnover and prices by </a:t>
            </a:r>
            <a:r>
              <a:rPr lang="en-GB" dirty="0" smtClean="0"/>
              <a:t>sector</a:t>
            </a:r>
            <a:endParaRPr lang="en-GB" baseline="30000" dirty="0" smtClean="0"/>
          </a:p>
          <a:p>
            <a:pPr lvl="2"/>
            <a:endParaRPr lang="en-GB" dirty="0"/>
          </a:p>
        </p:txBody>
      </p:sp>
      <p:pic>
        <p:nvPicPr>
          <p:cNvPr id="14338" name="Picture 2" descr="Q:\Current publications\IR August 2016\Section 2\PNGs\Chart A agents box (Section 2 Aug 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1175" y="1535712"/>
            <a:ext cx="5424841" cy="48280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971317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a:t>Chart </a:t>
            </a:r>
            <a:r>
              <a:rPr lang="en-US" b="1" dirty="0" smtClean="0"/>
              <a:t>B</a:t>
            </a:r>
            <a:r>
              <a:rPr lang="en-US" dirty="0" smtClean="0"/>
              <a:t>  </a:t>
            </a:r>
            <a:r>
              <a:rPr lang="en-GB" dirty="0"/>
              <a:t>Negative effects on hiring and investment are expected across all </a:t>
            </a:r>
            <a:r>
              <a:rPr lang="en-GB" dirty="0" smtClean="0"/>
              <a:t>sectors</a:t>
            </a:r>
          </a:p>
          <a:p>
            <a:pPr lvl="2"/>
            <a:r>
              <a:rPr lang="en-GB" dirty="0"/>
              <a:t>Balance of survey responses for capital spending and hiring activity </a:t>
            </a:r>
            <a:r>
              <a:rPr lang="en-GB" dirty="0" smtClean="0"/>
              <a:t/>
            </a:r>
            <a:br>
              <a:rPr lang="en-GB" dirty="0" smtClean="0"/>
            </a:br>
            <a:r>
              <a:rPr lang="en-GB" dirty="0" smtClean="0"/>
              <a:t>by sector</a:t>
            </a:r>
            <a:endParaRPr lang="en-GB" baseline="30000" dirty="0" smtClean="0"/>
          </a:p>
          <a:p>
            <a:pPr lvl="2"/>
            <a:endParaRPr lang="en-GB" dirty="0"/>
          </a:p>
        </p:txBody>
      </p:sp>
      <p:pic>
        <p:nvPicPr>
          <p:cNvPr id="15362" name="Picture 2" descr="Q:\Current publications\IR August 2016\Section 2\PNGs\Chart B agents box (Section 2 Aug 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1175" y="1675891"/>
            <a:ext cx="5418136" cy="48280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228043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2400" b="1" dirty="0">
                <a:solidFill>
                  <a:srgbClr val="A4002E"/>
                </a:solidFill>
                <a:latin typeface="Arial" panose="020B0604020202020204" pitchFamily="34" charset="0"/>
                <a:cs typeface="Arial" panose="020B0604020202020204" pitchFamily="34" charset="0"/>
              </a:rPr>
              <a:t>Revisions to the National Accounts</a:t>
            </a:r>
            <a:endParaRPr lang="en-GB" sz="2400" dirty="0">
              <a:latin typeface="Arial" pitchFamily="34" charset="0"/>
              <a:cs typeface="Arial" pitchFamily="34" charset="0"/>
            </a:endParaRPr>
          </a:p>
        </p:txBody>
      </p:sp>
    </p:spTree>
    <p:extLst>
      <p:ext uri="{BB962C8B-B14F-4D97-AF65-F5344CB8AC3E}">
        <p14:creationId xmlns:p14="http://schemas.microsoft.com/office/powerpoint/2010/main" val="58733560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a:t>Chart </a:t>
            </a:r>
            <a:r>
              <a:rPr lang="en-US" b="1" dirty="0" smtClean="0"/>
              <a:t>A</a:t>
            </a:r>
            <a:r>
              <a:rPr lang="en-US" dirty="0" smtClean="0"/>
              <a:t>  </a:t>
            </a:r>
            <a:r>
              <a:rPr lang="en-GB" dirty="0"/>
              <a:t>GDP growth has slowed since </a:t>
            </a:r>
            <a:r>
              <a:rPr lang="en-GB" dirty="0" smtClean="0"/>
              <a:t>2014</a:t>
            </a:r>
          </a:p>
          <a:p>
            <a:pPr lvl="2"/>
            <a:r>
              <a:rPr lang="en-GB" dirty="0" smtClean="0"/>
              <a:t>GDP</a:t>
            </a:r>
            <a:r>
              <a:rPr lang="en-GB" baseline="30000" dirty="0" smtClean="0"/>
              <a:t>(a)</a:t>
            </a:r>
          </a:p>
          <a:p>
            <a:pPr lvl="2"/>
            <a:endParaRPr lang="en-GB" dirty="0"/>
          </a:p>
        </p:txBody>
      </p:sp>
      <p:sp>
        <p:nvSpPr>
          <p:cNvPr id="5" name="Text Placeholder 4"/>
          <p:cNvSpPr>
            <a:spLocks noGrp="1"/>
          </p:cNvSpPr>
          <p:nvPr>
            <p:ph type="body" sz="quarter" idx="16"/>
          </p:nvPr>
        </p:nvSpPr>
        <p:spPr>
          <a:xfrm>
            <a:off x="292100" y="6621992"/>
            <a:ext cx="8491538" cy="1047751"/>
          </a:xfrm>
        </p:spPr>
        <p:txBody>
          <a:bodyPr anchor="t" anchorCtr="0"/>
          <a:lstStyle/>
          <a:p>
            <a:r>
              <a:rPr lang="en-GB" dirty="0"/>
              <a:t>(a)	Chained-volume measures at market prices.</a:t>
            </a:r>
          </a:p>
          <a:p>
            <a:endParaRPr lang="en-GB" dirty="0"/>
          </a:p>
        </p:txBody>
      </p:sp>
      <p:pic>
        <p:nvPicPr>
          <p:cNvPr id="16386" name="Picture 2" descr="Q:\Current publications\IR August 2016\Section 2\PNGs\Chart A national box (Section 2 Aug 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1175" y="1147703"/>
            <a:ext cx="5357785" cy="44122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442629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a:t>Chart </a:t>
            </a:r>
            <a:r>
              <a:rPr lang="en-US" b="1" dirty="0" smtClean="0"/>
              <a:t>B</a:t>
            </a:r>
            <a:r>
              <a:rPr lang="en-US" dirty="0" smtClean="0"/>
              <a:t>  </a:t>
            </a:r>
            <a:r>
              <a:rPr lang="en-GB" dirty="0"/>
              <a:t>The estimated saving ratio now appears to have been broadly flat since </a:t>
            </a:r>
            <a:r>
              <a:rPr lang="en-GB" dirty="0" smtClean="0"/>
              <a:t>2013</a:t>
            </a:r>
          </a:p>
          <a:p>
            <a:pPr lvl="2"/>
            <a:r>
              <a:rPr lang="en-GB" dirty="0"/>
              <a:t>Revisions to household income, consumption and the saving ratio</a:t>
            </a:r>
            <a:r>
              <a:rPr lang="en-GB" baseline="30000" dirty="0"/>
              <a:t>(a</a:t>
            </a:r>
            <a:r>
              <a:rPr lang="en-GB" baseline="30000" dirty="0" smtClean="0"/>
              <a:t>)</a:t>
            </a:r>
          </a:p>
          <a:p>
            <a:pPr lvl="2"/>
            <a:endParaRPr lang="en-GB" dirty="0"/>
          </a:p>
        </p:txBody>
      </p:sp>
      <p:sp>
        <p:nvSpPr>
          <p:cNvPr id="5" name="Text Placeholder 4"/>
          <p:cNvSpPr>
            <a:spLocks noGrp="1"/>
          </p:cNvSpPr>
          <p:nvPr>
            <p:ph type="body" sz="quarter" idx="16"/>
          </p:nvPr>
        </p:nvSpPr>
        <p:spPr>
          <a:xfrm>
            <a:off x="292100" y="6371838"/>
            <a:ext cx="8491538" cy="1047751"/>
          </a:xfrm>
        </p:spPr>
        <p:txBody>
          <a:bodyPr anchor="t" anchorCtr="0"/>
          <a:lstStyle/>
          <a:p>
            <a:r>
              <a:rPr lang="en-GB" dirty="0"/>
              <a:t>(a)	Includes non-profit institutions serving households.</a:t>
            </a:r>
          </a:p>
          <a:p>
            <a:r>
              <a:rPr lang="en-GB" dirty="0"/>
              <a:t>(b)	Contributions to the total revision in the saving ratio.</a:t>
            </a:r>
          </a:p>
          <a:p>
            <a:r>
              <a:rPr lang="en-GB" dirty="0"/>
              <a:t>(c)	Percentages of household post-tax income.</a:t>
            </a:r>
          </a:p>
          <a:p>
            <a:endParaRPr lang="en-GB" dirty="0"/>
          </a:p>
        </p:txBody>
      </p:sp>
      <p:pic>
        <p:nvPicPr>
          <p:cNvPr id="17410" name="Picture 2" descr="Q:\Current publications\IR August 2016\Section 2\PNGs\Chart B national box (Section 2 Aug 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2548" y="1352486"/>
            <a:ext cx="4907290" cy="48646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869446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a:t>Chart </a:t>
            </a:r>
            <a:r>
              <a:rPr lang="en-US" b="1" dirty="0" smtClean="0"/>
              <a:t>C</a:t>
            </a:r>
            <a:r>
              <a:rPr lang="en-US" dirty="0" smtClean="0"/>
              <a:t>  </a:t>
            </a:r>
            <a:r>
              <a:rPr lang="en-GB" dirty="0"/>
              <a:t>Revisions have reduced the size of the household financial deficit over the recent </a:t>
            </a:r>
            <a:r>
              <a:rPr lang="en-GB" dirty="0" smtClean="0"/>
              <a:t>past</a:t>
            </a:r>
          </a:p>
          <a:p>
            <a:pPr lvl="2"/>
            <a:r>
              <a:rPr lang="en-GB" dirty="0"/>
              <a:t>Financial balances by </a:t>
            </a:r>
            <a:r>
              <a:rPr lang="en-GB" dirty="0" smtClean="0"/>
              <a:t>sector</a:t>
            </a:r>
            <a:endParaRPr lang="en-GB" baseline="30000" dirty="0" smtClean="0"/>
          </a:p>
          <a:p>
            <a:pPr lvl="2"/>
            <a:endParaRPr lang="en-GB" dirty="0"/>
          </a:p>
        </p:txBody>
      </p:sp>
      <p:sp>
        <p:nvSpPr>
          <p:cNvPr id="5" name="Text Placeholder 4"/>
          <p:cNvSpPr>
            <a:spLocks noGrp="1"/>
          </p:cNvSpPr>
          <p:nvPr>
            <p:ph type="body" sz="quarter" idx="16"/>
          </p:nvPr>
        </p:nvSpPr>
        <p:spPr>
          <a:xfrm>
            <a:off x="292100" y="6492602"/>
            <a:ext cx="8491538" cy="1047751"/>
          </a:xfrm>
        </p:spPr>
        <p:txBody>
          <a:bodyPr anchor="t" anchorCtr="0"/>
          <a:lstStyle/>
          <a:p>
            <a:r>
              <a:rPr lang="en-GB" dirty="0"/>
              <a:t>(a)	Includes non-profit institutions serving households.</a:t>
            </a:r>
          </a:p>
          <a:p>
            <a:r>
              <a:rPr lang="en-GB" dirty="0"/>
              <a:t>(b)	Excludes public corporations.</a:t>
            </a:r>
          </a:p>
        </p:txBody>
      </p:sp>
      <p:pic>
        <p:nvPicPr>
          <p:cNvPr id="18434" name="Picture 2" descr="Q:\Current publications\IR August 2016\Section 2\PNGs\Chart C national box (Section 2 Aug 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1175" y="1389216"/>
            <a:ext cx="5391313" cy="4405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4872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a:t>Chart </a:t>
            </a:r>
            <a:r>
              <a:rPr lang="en-US" b="1" dirty="0" smtClean="0"/>
              <a:t>2.2</a:t>
            </a:r>
            <a:r>
              <a:rPr lang="en-US" dirty="0" smtClean="0"/>
              <a:t>  </a:t>
            </a:r>
            <a:r>
              <a:rPr lang="en-GB" dirty="0"/>
              <a:t>Investment intentions have generally weakened since </a:t>
            </a:r>
            <a:r>
              <a:rPr lang="en-GB" dirty="0" smtClean="0"/>
              <a:t>2015</a:t>
            </a:r>
          </a:p>
          <a:p>
            <a:pPr lvl="2"/>
            <a:r>
              <a:rPr lang="en-US" dirty="0"/>
              <a:t>Survey measures of investment intentions</a:t>
            </a:r>
            <a:r>
              <a:rPr lang="en-US" baseline="30000" dirty="0"/>
              <a:t>(a)</a:t>
            </a:r>
            <a:endParaRPr lang="en-GB" baseline="30000" dirty="0"/>
          </a:p>
        </p:txBody>
      </p:sp>
      <p:sp>
        <p:nvSpPr>
          <p:cNvPr id="5" name="Text Placeholder 4"/>
          <p:cNvSpPr>
            <a:spLocks noGrp="1"/>
          </p:cNvSpPr>
          <p:nvPr>
            <p:ph type="body" sz="quarter" idx="16"/>
          </p:nvPr>
        </p:nvSpPr>
        <p:spPr>
          <a:xfrm>
            <a:off x="292100" y="5897408"/>
            <a:ext cx="8491538" cy="1047751"/>
          </a:xfrm>
        </p:spPr>
        <p:txBody>
          <a:bodyPr anchor="t" anchorCtr="0"/>
          <a:lstStyle/>
          <a:p>
            <a:r>
              <a:rPr lang="en-US" dirty="0"/>
              <a:t>Sources:  Bank of England, BCC, CBI, CBI/PwC, Deloitte, EEF, </a:t>
            </a:r>
            <a:r>
              <a:rPr lang="en-US" dirty="0" err="1"/>
              <a:t>Markit</a:t>
            </a:r>
            <a:r>
              <a:rPr lang="en-US" dirty="0"/>
              <a:t>/CIPS and Bank calculations.</a:t>
            </a:r>
          </a:p>
          <a:p>
            <a:endParaRPr lang="en-US" dirty="0"/>
          </a:p>
          <a:p>
            <a:r>
              <a:rPr lang="en-US" dirty="0"/>
              <a:t>(a)	Net percentage balance of respondents reporting that they expect to increase investment over the next twelve months, unless otherwise stated.  Agents, BCC and CBI measures weight together </a:t>
            </a:r>
            <a:r>
              <a:rPr lang="en-US" dirty="0" err="1"/>
              <a:t>sectoral</a:t>
            </a:r>
            <a:r>
              <a:rPr lang="en-US" dirty="0"/>
              <a:t> surveys using shares in real business investment.  CIPS and EEF measures correspond to the manufacturing sector only.  BCC and Deloitte data are non seasonally adjusted.  The diamonds show the available post-referendum data.</a:t>
            </a:r>
          </a:p>
          <a:p>
            <a:r>
              <a:rPr lang="en-US" dirty="0"/>
              <a:t>(b)	Net percentage balance of monthly increases in new orders to investment goods manufacturers.</a:t>
            </a:r>
          </a:p>
          <a:p>
            <a:r>
              <a:rPr lang="en-US" dirty="0"/>
              <a:t>(c)	Data available from 2010 Q3.  The 2016 Q2 </a:t>
            </a:r>
            <a:r>
              <a:rPr lang="en-US" i="1" dirty="0"/>
              <a:t>Deloitte CFO Survey </a:t>
            </a:r>
            <a:r>
              <a:rPr lang="en-US" dirty="0"/>
              <a:t>was conducted during 28 June to 11 July.</a:t>
            </a:r>
          </a:p>
        </p:txBody>
      </p:sp>
      <p:pic>
        <p:nvPicPr>
          <p:cNvPr id="2050" name="Picture 2" descr="Q:\Current publications\IR August 2016\Section 2\PNGs\Chart 2.2 (Section 2 Aug 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2446" y="1437310"/>
            <a:ext cx="5101448" cy="42309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07476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a:t>Chart </a:t>
            </a:r>
            <a:r>
              <a:rPr lang="en-US" b="1" dirty="0" smtClean="0"/>
              <a:t>2.3</a:t>
            </a:r>
            <a:r>
              <a:rPr lang="en-US" dirty="0" smtClean="0"/>
              <a:t>  </a:t>
            </a:r>
            <a:r>
              <a:rPr lang="en-GB" dirty="0"/>
              <a:t>CRE transactions fell in 2016 </a:t>
            </a:r>
            <a:r>
              <a:rPr lang="en-GB" dirty="0" smtClean="0"/>
              <a:t>H1</a:t>
            </a:r>
          </a:p>
          <a:p>
            <a:pPr lvl="2"/>
            <a:r>
              <a:rPr lang="en-GB" dirty="0"/>
              <a:t>UK CRE transactions</a:t>
            </a:r>
            <a:r>
              <a:rPr lang="en-GB" baseline="30000" dirty="0"/>
              <a:t>(a</a:t>
            </a:r>
            <a:r>
              <a:rPr lang="en-GB" baseline="30000" dirty="0" smtClean="0"/>
              <a:t>)</a:t>
            </a:r>
          </a:p>
          <a:p>
            <a:pPr lvl="2"/>
            <a:endParaRPr lang="en-GB" dirty="0"/>
          </a:p>
        </p:txBody>
      </p:sp>
      <p:sp>
        <p:nvSpPr>
          <p:cNvPr id="5" name="Text Placeholder 4"/>
          <p:cNvSpPr>
            <a:spLocks noGrp="1"/>
          </p:cNvSpPr>
          <p:nvPr>
            <p:ph type="body" sz="quarter" idx="16"/>
          </p:nvPr>
        </p:nvSpPr>
        <p:spPr>
          <a:xfrm>
            <a:off x="292100" y="6371838"/>
            <a:ext cx="8491538" cy="1047751"/>
          </a:xfrm>
        </p:spPr>
        <p:txBody>
          <a:bodyPr anchor="t" anchorCtr="0"/>
          <a:lstStyle/>
          <a:p>
            <a:r>
              <a:rPr lang="en-GB" dirty="0"/>
              <a:t>Sources:  The Property Archive and Bank calculations.</a:t>
            </a:r>
          </a:p>
          <a:p>
            <a:r>
              <a:rPr lang="en-GB" dirty="0"/>
              <a:t> </a:t>
            </a:r>
          </a:p>
          <a:p>
            <a:pPr lvl="0"/>
            <a:r>
              <a:rPr lang="en-GB" dirty="0" smtClean="0"/>
              <a:t>(a)	Data </a:t>
            </a:r>
            <a:r>
              <a:rPr lang="en-GB" dirty="0"/>
              <a:t>are non seasonally adjusted</a:t>
            </a:r>
            <a:r>
              <a:rPr lang="en-GB" dirty="0" smtClean="0"/>
              <a:t>.</a:t>
            </a:r>
            <a:endParaRPr lang="en-GB" dirty="0"/>
          </a:p>
        </p:txBody>
      </p:sp>
      <p:pic>
        <p:nvPicPr>
          <p:cNvPr id="3074" name="Picture 2" descr="Q:\Current publications\IR August 2016\Section 2\PNGs\Chart 2.3 (Section 2 Aug 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1175" y="1148070"/>
            <a:ext cx="5411430" cy="44122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90487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a:t>Chart </a:t>
            </a:r>
            <a:r>
              <a:rPr lang="en-US" b="1" dirty="0" smtClean="0"/>
              <a:t>2.4</a:t>
            </a:r>
            <a:r>
              <a:rPr lang="en-US" dirty="0" smtClean="0"/>
              <a:t>  </a:t>
            </a:r>
            <a:r>
              <a:rPr lang="en-GB" dirty="0"/>
              <a:t>Housing transactions remain subdued following a spike in </a:t>
            </a:r>
            <a:r>
              <a:rPr lang="en-GB" dirty="0" smtClean="0"/>
              <a:t>March</a:t>
            </a:r>
          </a:p>
          <a:p>
            <a:pPr lvl="2"/>
            <a:r>
              <a:rPr lang="en-GB" dirty="0"/>
              <a:t>Mortgage approvals for house purchase and housing </a:t>
            </a:r>
            <a:r>
              <a:rPr lang="en-GB" dirty="0" smtClean="0"/>
              <a:t>transactions</a:t>
            </a:r>
            <a:endParaRPr lang="en-GB" baseline="30000" dirty="0" smtClean="0"/>
          </a:p>
          <a:p>
            <a:pPr lvl="2"/>
            <a:endParaRPr lang="en-GB" dirty="0"/>
          </a:p>
        </p:txBody>
      </p:sp>
      <p:sp>
        <p:nvSpPr>
          <p:cNvPr id="5" name="Text Placeholder 4"/>
          <p:cNvSpPr>
            <a:spLocks noGrp="1"/>
          </p:cNvSpPr>
          <p:nvPr>
            <p:ph type="body" sz="quarter" idx="16"/>
          </p:nvPr>
        </p:nvSpPr>
        <p:spPr>
          <a:xfrm>
            <a:off x="292100" y="6371838"/>
            <a:ext cx="8491538" cy="1047751"/>
          </a:xfrm>
        </p:spPr>
        <p:txBody>
          <a:bodyPr anchor="t" anchorCtr="0"/>
          <a:lstStyle/>
          <a:p>
            <a:r>
              <a:rPr lang="en-GB" dirty="0"/>
              <a:t>Sources:  Bank of England and HM Revenue and Customs.</a:t>
            </a:r>
          </a:p>
          <a:p>
            <a:r>
              <a:rPr lang="en-GB" dirty="0"/>
              <a:t> </a:t>
            </a:r>
          </a:p>
          <a:p>
            <a:r>
              <a:rPr lang="en-GB" dirty="0"/>
              <a:t>(a)	Number of residential property transactions for values of £40,000 or above.</a:t>
            </a:r>
          </a:p>
        </p:txBody>
      </p:sp>
      <p:pic>
        <p:nvPicPr>
          <p:cNvPr id="4098" name="Picture 2" descr="Q:\Current publications\IR August 2016\Section 2\PNGs\Chart 2.4 (Section 2 Aug 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7648" y="1621640"/>
            <a:ext cx="5498603"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70224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a:t>Chart </a:t>
            </a:r>
            <a:r>
              <a:rPr lang="en-US" b="1" dirty="0" smtClean="0"/>
              <a:t>2.5</a:t>
            </a:r>
            <a:r>
              <a:rPr lang="en-US" dirty="0" smtClean="0"/>
              <a:t>  </a:t>
            </a:r>
            <a:r>
              <a:rPr lang="en-GB" dirty="0"/>
              <a:t>Forward-looking housing market indicators have deteriorated in recent </a:t>
            </a:r>
            <a:r>
              <a:rPr lang="en-GB" dirty="0" smtClean="0"/>
              <a:t>months</a:t>
            </a:r>
          </a:p>
          <a:p>
            <a:pPr lvl="2"/>
            <a:r>
              <a:rPr lang="en-GB" dirty="0"/>
              <a:t>RICS housing market </a:t>
            </a:r>
            <a:r>
              <a:rPr lang="en-GB" dirty="0" smtClean="0"/>
              <a:t>indicators</a:t>
            </a:r>
            <a:endParaRPr lang="en-GB" baseline="30000" dirty="0" smtClean="0"/>
          </a:p>
          <a:p>
            <a:pPr lvl="2"/>
            <a:endParaRPr lang="en-GB" dirty="0"/>
          </a:p>
        </p:txBody>
      </p:sp>
      <p:sp>
        <p:nvSpPr>
          <p:cNvPr id="5" name="Text Placeholder 4"/>
          <p:cNvSpPr>
            <a:spLocks noGrp="1"/>
          </p:cNvSpPr>
          <p:nvPr>
            <p:ph type="body" sz="quarter" idx="16"/>
          </p:nvPr>
        </p:nvSpPr>
        <p:spPr>
          <a:xfrm>
            <a:off x="292100" y="6371838"/>
            <a:ext cx="8491538" cy="1047751"/>
          </a:xfrm>
        </p:spPr>
        <p:txBody>
          <a:bodyPr anchor="t" anchorCtr="0"/>
          <a:lstStyle/>
          <a:p>
            <a:r>
              <a:rPr lang="en-US" dirty="0"/>
              <a:t>Source:  Royal Institution of Chartered Surveyors</a:t>
            </a:r>
            <a:r>
              <a:rPr lang="en-US" dirty="0" smtClean="0"/>
              <a:t>.</a:t>
            </a:r>
          </a:p>
          <a:p>
            <a:endParaRPr lang="en-US" dirty="0"/>
          </a:p>
          <a:p>
            <a:r>
              <a:rPr lang="en-GB" dirty="0"/>
              <a:t>(a)	Net percentage balance of respondents reporting that they expect prices to rise over the next three </a:t>
            </a:r>
            <a:r>
              <a:rPr lang="en-GB" dirty="0" smtClean="0"/>
              <a:t>months.</a:t>
            </a:r>
            <a:endParaRPr lang="en-GB" dirty="0"/>
          </a:p>
        </p:txBody>
      </p:sp>
      <p:pic>
        <p:nvPicPr>
          <p:cNvPr id="5122" name="Picture 2" descr="Q:\Current publications\IR August 2016\Section 2\PNGs\Chart 2.5 (Section 2 Aug 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9449" y="1581111"/>
            <a:ext cx="5357785" cy="4479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93272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a:t>Chart </a:t>
            </a:r>
            <a:r>
              <a:rPr lang="en-US" b="1" dirty="0" smtClean="0"/>
              <a:t>2.6</a:t>
            </a:r>
            <a:r>
              <a:rPr lang="en-US" dirty="0" smtClean="0"/>
              <a:t>  </a:t>
            </a:r>
            <a:r>
              <a:rPr lang="en-GB" dirty="0"/>
              <a:t>Falls in property transactions have been accompanied by lower house building in the </a:t>
            </a:r>
            <a:r>
              <a:rPr lang="en-GB" dirty="0" smtClean="0"/>
              <a:t>past</a:t>
            </a:r>
          </a:p>
          <a:p>
            <a:pPr lvl="2"/>
            <a:r>
              <a:rPr lang="en-GB" dirty="0"/>
              <a:t>Contributions to four-quarter private sector housing investment growth</a:t>
            </a:r>
            <a:r>
              <a:rPr lang="en-GB" baseline="30000" dirty="0"/>
              <a:t>(a</a:t>
            </a:r>
            <a:r>
              <a:rPr lang="en-GB" baseline="30000" dirty="0" smtClean="0"/>
              <a:t>)</a:t>
            </a:r>
          </a:p>
          <a:p>
            <a:pPr lvl="2"/>
            <a:endParaRPr lang="en-GB" dirty="0"/>
          </a:p>
        </p:txBody>
      </p:sp>
      <p:sp>
        <p:nvSpPr>
          <p:cNvPr id="5" name="Text Placeholder 4"/>
          <p:cNvSpPr>
            <a:spLocks noGrp="1"/>
          </p:cNvSpPr>
          <p:nvPr>
            <p:ph type="body" sz="quarter" idx="16"/>
          </p:nvPr>
        </p:nvSpPr>
        <p:spPr>
          <a:xfrm>
            <a:off x="292100" y="6630618"/>
            <a:ext cx="8491538" cy="360000"/>
          </a:xfrm>
        </p:spPr>
        <p:txBody>
          <a:bodyPr anchor="t" anchorCtr="0"/>
          <a:lstStyle/>
          <a:p>
            <a:pPr lvl="0"/>
            <a:r>
              <a:rPr lang="en-GB" dirty="0" smtClean="0"/>
              <a:t>(a)	Chained-volume </a:t>
            </a:r>
            <a:r>
              <a:rPr lang="en-GB" dirty="0"/>
              <a:t>measure.</a:t>
            </a:r>
          </a:p>
          <a:p>
            <a:endParaRPr lang="en-GB" dirty="0"/>
          </a:p>
        </p:txBody>
      </p:sp>
      <p:pic>
        <p:nvPicPr>
          <p:cNvPr id="6146" name="Picture 2" descr="Q:\Current publications\IR August 2016\Section 2\PNGs\Chart 2.6 (Section 2 Aug 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7921" y="1411976"/>
            <a:ext cx="5165456" cy="50310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40863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a:t>Chart </a:t>
            </a:r>
            <a:r>
              <a:rPr lang="en-US" b="1" dirty="0" smtClean="0"/>
              <a:t>2.7</a:t>
            </a:r>
            <a:r>
              <a:rPr lang="en-US" dirty="0" smtClean="0"/>
              <a:t>  </a:t>
            </a:r>
            <a:r>
              <a:rPr lang="en-GB" dirty="0"/>
              <a:t>Consumer confidence has </a:t>
            </a:r>
            <a:r>
              <a:rPr lang="en-GB" dirty="0" smtClean="0"/>
              <a:t>fallen</a:t>
            </a:r>
          </a:p>
          <a:p>
            <a:pPr lvl="2"/>
            <a:r>
              <a:rPr lang="en-GB" dirty="0"/>
              <a:t>Measures of consumer confidence and unemployment </a:t>
            </a:r>
            <a:r>
              <a:rPr lang="en-GB" dirty="0" smtClean="0"/>
              <a:t>expectations</a:t>
            </a:r>
            <a:endParaRPr lang="en-GB" baseline="30000" dirty="0" smtClean="0"/>
          </a:p>
          <a:p>
            <a:pPr lvl="2"/>
            <a:endParaRPr lang="en-GB" dirty="0"/>
          </a:p>
        </p:txBody>
      </p:sp>
      <p:sp>
        <p:nvSpPr>
          <p:cNvPr id="5" name="Text Placeholder 4"/>
          <p:cNvSpPr>
            <a:spLocks noGrp="1"/>
          </p:cNvSpPr>
          <p:nvPr>
            <p:ph type="body" sz="quarter" idx="16"/>
          </p:nvPr>
        </p:nvSpPr>
        <p:spPr>
          <a:xfrm>
            <a:off x="292100" y="6130310"/>
            <a:ext cx="8491538" cy="1047751"/>
          </a:xfrm>
        </p:spPr>
        <p:txBody>
          <a:bodyPr anchor="t" anchorCtr="0"/>
          <a:lstStyle/>
          <a:p>
            <a:r>
              <a:rPr lang="en-US" dirty="0"/>
              <a:t>Source:  </a:t>
            </a:r>
            <a:r>
              <a:rPr lang="en-US" dirty="0" err="1"/>
              <a:t>GfK</a:t>
            </a:r>
            <a:r>
              <a:rPr lang="en-US" dirty="0"/>
              <a:t> (research carried out on behalf of the European Commission).</a:t>
            </a:r>
          </a:p>
          <a:p>
            <a:endParaRPr lang="en-US" dirty="0"/>
          </a:p>
          <a:p>
            <a:r>
              <a:rPr lang="en-US" dirty="0"/>
              <a:t>(a)	Net balance of respondents reporting that they expect their personal financial situation or the general economic situation to improve over the next twelve months.</a:t>
            </a:r>
          </a:p>
          <a:p>
            <a:r>
              <a:rPr lang="en-US" dirty="0"/>
              <a:t>(b)	Net balance of respondents reporting that, in view of the general economic situation, now is the right time for people to make major purchases such as furniture or electrical goods.</a:t>
            </a:r>
          </a:p>
          <a:p>
            <a:r>
              <a:rPr lang="en-US" dirty="0"/>
              <a:t>(c)	Net balance of respondents expecting that the number of people unemployed will rise over the next twelve months.</a:t>
            </a:r>
          </a:p>
          <a:p>
            <a:endParaRPr lang="en-GB" dirty="0"/>
          </a:p>
        </p:txBody>
      </p:sp>
      <p:pic>
        <p:nvPicPr>
          <p:cNvPr id="7170" name="Picture 2" descr="Q:\Current publications\IR August 2016\Section 2\PNGs\Chart 2.7 (Section 2 Aug 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1764" y="1371657"/>
            <a:ext cx="5351080"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97989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a:t>Chart </a:t>
            </a:r>
            <a:r>
              <a:rPr lang="en-US" b="1" dirty="0" smtClean="0"/>
              <a:t>2.8</a:t>
            </a:r>
            <a:r>
              <a:rPr lang="en-US" dirty="0" smtClean="0"/>
              <a:t>  </a:t>
            </a:r>
            <a:r>
              <a:rPr lang="en-GB" dirty="0"/>
              <a:t>Consumption growth has been closely correlated with house price growth over the </a:t>
            </a:r>
            <a:r>
              <a:rPr lang="en-GB" dirty="0" smtClean="0"/>
              <a:t>past</a:t>
            </a:r>
          </a:p>
          <a:p>
            <a:pPr lvl="2"/>
            <a:r>
              <a:rPr lang="en-GB" dirty="0"/>
              <a:t>Household consumption and house </a:t>
            </a:r>
            <a:r>
              <a:rPr lang="en-GB" dirty="0" smtClean="0"/>
              <a:t>prices</a:t>
            </a:r>
            <a:endParaRPr lang="en-GB" dirty="0"/>
          </a:p>
        </p:txBody>
      </p:sp>
      <p:sp>
        <p:nvSpPr>
          <p:cNvPr id="5" name="Text Placeholder 4"/>
          <p:cNvSpPr>
            <a:spLocks noGrp="1"/>
          </p:cNvSpPr>
          <p:nvPr>
            <p:ph type="body" sz="quarter" idx="16"/>
          </p:nvPr>
        </p:nvSpPr>
        <p:spPr>
          <a:xfrm>
            <a:off x="292100" y="6259700"/>
            <a:ext cx="8491538" cy="1047751"/>
          </a:xfrm>
        </p:spPr>
        <p:txBody>
          <a:bodyPr anchor="t" anchorCtr="0"/>
          <a:lstStyle/>
          <a:p>
            <a:r>
              <a:rPr lang="en-US" dirty="0"/>
              <a:t>Sources:  Halifax/</a:t>
            </a:r>
            <a:r>
              <a:rPr lang="en-US" dirty="0" err="1"/>
              <a:t>Markit</a:t>
            </a:r>
            <a:r>
              <a:rPr lang="en-US" dirty="0"/>
              <a:t>, Nationwide, ONS and Bank calculations.</a:t>
            </a:r>
          </a:p>
          <a:p>
            <a:endParaRPr lang="en-US" dirty="0"/>
          </a:p>
          <a:p>
            <a:r>
              <a:rPr lang="en-US" dirty="0"/>
              <a:t>(a)	House prices are an average of the Halifax and Nationwide measures.  Nationwide house price data have been seasonally adjusted by Bank staff.</a:t>
            </a:r>
          </a:p>
          <a:p>
            <a:r>
              <a:rPr lang="en-US" dirty="0"/>
              <a:t>(b)	Chained-volume measure.  Includes non-profit institutions serving households.  Data available up to 2016 Q1.</a:t>
            </a:r>
          </a:p>
        </p:txBody>
      </p:sp>
      <p:pic>
        <p:nvPicPr>
          <p:cNvPr id="8194" name="Picture 2" descr="Q:\Current publications\IR August 2016\Section 2\PNGs\Chart 2.8 (Section 2 Aug 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0016" y="1496688"/>
            <a:ext cx="5679654" cy="44458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0427283"/>
      </p:ext>
    </p:extLst>
  </p:cSld>
  <p:clrMapOvr>
    <a:masterClrMapping/>
  </p:clrMapOvr>
  <p:timing>
    <p:tnLst>
      <p:par>
        <p:cTn id="1" dur="indefinite" restart="never" nodeType="tmRoot"/>
      </p:par>
    </p:tnLst>
  </p:timing>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LongProperties xmlns="http://schemas.microsoft.com/office/2006/metadata/long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BOEReplicationFlag xmlns="http://schemas.microsoft.com/sharepoint/v3">0</BOEReplicationFlag>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85ffdf28-8245-4936-b838-77bb3e9b17d0</TermId>
        </TermInfo>
      </Terms>
    </BOETaxonomyFieldTaxHTField0>
    <BOEReplicateBackwardLinksOnDeployFlag xmlns="http://schemas.microsoft.com/sharepoint/v3">false</BOEReplicateBackwardLinksOnDeployFlag>
    <PublishDate xmlns="http://schemas.microsoft.com/sharepoint/v3">2016-08-03T23:00:00+00:00</PublishDate>
    <PublishingExpirationDate xmlns="http://schemas.microsoft.com/sharepoint/v3" xsi:nil="true"/>
    <IncludeContentsInIndex xmlns="http://schemas.microsoft.com/sharepoint/v3">true</IncludeContentsInIndex>
    <PublishingStartDate xmlns="http://schemas.microsoft.com/sharepoint/v3">2016-08-04T11:05:00+00:00</PublishingStartDate>
    <BOEKeywords xmlns="http://schemas.microsoft.com/sharepoint/v3/fields">Bank of England Inflation Report August 2013, IR, monetary policy, MPC, Output and supply</BOEKeywords>
    <OwnerGroup xmlns="http://schemas.microsoft.com/sharepoint/v3">
      <UserInfo>
        <DisplayName/>
        <AccountId>177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ContentReviewDate xmlns="http://schemas.microsoft.com/sharepoint/v3">1900-01-01T00:00:00+00:00</ContentReviewDate>
    <TaxCatchAll xmlns="94fc26e6-6271-400d-888b-6bc5b0598690">
      <Value>51</Value>
    </TaxCatchAll>
    <BOETwoLevelApprovalUnapprovedUrls xmlns="CEE65117-4BBE-4C9C-8465-20A300C4D3E5" xsi:nil="true"/>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7" ma:contentTypeDescription="Create a new document." ma:contentTypeScope="" ma:versionID="9819b03dd5116c63d2a27c8c9b045816">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e7c1edf619b3eee50116984578190360"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ArchivalChoice"/>
                <xsd:element ref="ns1:BOEReplicationFlag" minOccurs="0"/>
                <xsd:element ref="ns1:BOEReplicateBackwardLinksOnDeployFlag" minOccurs="0"/>
                <xsd:element ref="ns1:ContentReviewDate"/>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ArchivalChoice" ma:index="24"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BOEReplicationFlag" ma:index="25" nillable="true" ma:displayName="Replicated" ma:default="1" ma:internalName="Replicated" ma:readOnly="false">
      <xsd:simpleType>
        <xsd:restriction base="dms:Text"/>
      </xsd:simpleType>
    </xsd:element>
    <xsd:element name="BOEReplicateBackwardLinksOnDeployFlag" ma:index="26" nillable="true" ma:displayName="Replicate Backward Links On Deploy" ma:default="0" ma:internalName="Replicate_x0020_Backward_x0020_Links_x0020_On_x0020_Deploy" ma:readOnly="false">
      <xsd:simpleType>
        <xsd:restriction base="dms:Boolean"/>
      </xsd:simpleType>
    </xsd:element>
    <xsd:element name="ContentReviewDate" ma:index="27" ma:displayName="Content Review Date" ma:internalName="ContentReview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A747499-D055-4494-BECF-CC0DD689BDE0}"/>
</file>

<file path=customXml/itemProps2.xml><?xml version="1.0" encoding="utf-8"?>
<ds:datastoreItem xmlns:ds="http://schemas.openxmlformats.org/officeDocument/2006/customXml" ds:itemID="{4F2BA893-CFF4-4AF1-9D1D-0600F4183E19}"/>
</file>

<file path=customXml/itemProps3.xml><?xml version="1.0" encoding="utf-8"?>
<ds:datastoreItem xmlns:ds="http://schemas.openxmlformats.org/officeDocument/2006/customXml" ds:itemID="{D4A39AD9-F0DF-4C49-B8DC-4830BAFEA464}"/>
</file>

<file path=customXml/itemProps4.xml><?xml version="1.0" encoding="utf-8"?>
<ds:datastoreItem xmlns:ds="http://schemas.openxmlformats.org/officeDocument/2006/customXml" ds:itemID="{3A59ED9C-7039-4701-B54D-151E96148542}"/>
</file>

<file path=docProps/app.xml><?xml version="1.0" encoding="utf-8"?>
<Properties xmlns="http://schemas.openxmlformats.org/officeDocument/2006/extended-properties" xmlns:vt="http://schemas.openxmlformats.org/officeDocument/2006/docPropsVTypes">
  <Template>IR POWERPOINT TEMPLATE</Template>
  <TotalTime>469</TotalTime>
  <Words>569</Words>
  <Application>Microsoft Office PowerPoint</Application>
  <PresentationFormat>On-screen Show (4:3)</PresentationFormat>
  <Paragraphs>129</Paragraphs>
  <Slides>26</Slides>
  <Notes>22</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IR POWERPOINT TEMPLATE</vt:lpstr>
      <vt:lpstr>Inflation Report August 2016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2: demand and output</dc:title>
  <dc:subject>Demand and output</dc:subject>
  <dc:creator>Bank of England</dc:creator>
  <cp:keywords/>
  <dc:description/>
  <cp:lastModifiedBy>Hicks, Andrew</cp:lastModifiedBy>
  <cp:revision>98</cp:revision>
  <cp:lastPrinted>2016-08-03T11:46:14Z</cp:lastPrinted>
  <dcterms:created xsi:type="dcterms:W3CDTF">2015-08-04T14:53:05Z</dcterms:created>
  <dcterms:modified xsi:type="dcterms:W3CDTF">2016-08-03T15:17:50Z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51;#Inflation Report|85ffdf28-8245-4936-b838-77bb3e9b17d0</vt:lpwstr>
  </property>
  <property fmtid="{D5CDD505-2E9C-101B-9397-08002B2CF9AE}" pid="4" name="TemplateUrl">
    <vt:lpwstr/>
  </property>
  <property fmtid="{D5CDD505-2E9C-101B-9397-08002B2CF9AE}" pid="5" name="Order">
    <vt:r8>591000</vt:r8>
  </property>
  <property fmtid="{D5CDD505-2E9C-101B-9397-08002B2CF9AE}" pid="6" name="xd_ProgID">
    <vt:lpwstr/>
  </property>
  <property fmtid="{D5CDD505-2E9C-101B-9397-08002B2CF9AE}" pid="7" name="ContentTypeId">
    <vt:lpwstr>0x010100EC4B7A2743FA39468C07943C26AE453C</vt:lpwstr>
  </property>
  <property fmtid="{D5CDD505-2E9C-101B-9397-08002B2CF9AE}" pid="8" name="_SourceUrl">
    <vt:lpwstr/>
  </property>
  <property fmtid="{D5CDD505-2E9C-101B-9397-08002B2CF9AE}" pid="9" name="_SharedFileIndex">
    <vt:lpwstr/>
  </property>
</Properties>
</file>