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6" r:id="rId5"/>
  </p:sldMasterIdLst>
  <p:notesMasterIdLst>
    <p:notesMasterId r:id="rId37"/>
  </p:notesMasterIdLst>
  <p:sldIdLst>
    <p:sldId id="314" r:id="rId6"/>
    <p:sldId id="339" r:id="rId7"/>
    <p:sldId id="316" r:id="rId8"/>
    <p:sldId id="346" r:id="rId9"/>
    <p:sldId id="329" r:id="rId10"/>
    <p:sldId id="340" r:id="rId11"/>
    <p:sldId id="341" r:id="rId12"/>
    <p:sldId id="342" r:id="rId13"/>
    <p:sldId id="319" r:id="rId14"/>
    <p:sldId id="347" r:id="rId15"/>
    <p:sldId id="320" r:id="rId16"/>
    <p:sldId id="323" r:id="rId17"/>
    <p:sldId id="321" r:id="rId18"/>
    <p:sldId id="343" r:id="rId19"/>
    <p:sldId id="318" r:id="rId20"/>
    <p:sldId id="322" r:id="rId21"/>
    <p:sldId id="344" r:id="rId22"/>
    <p:sldId id="324" r:id="rId23"/>
    <p:sldId id="325" r:id="rId24"/>
    <p:sldId id="330" r:id="rId25"/>
    <p:sldId id="348" r:id="rId26"/>
    <p:sldId id="349" r:id="rId27"/>
    <p:sldId id="350" r:id="rId28"/>
    <p:sldId id="351" r:id="rId29"/>
    <p:sldId id="353" r:id="rId30"/>
    <p:sldId id="352" r:id="rId31"/>
    <p:sldId id="331" r:id="rId32"/>
    <p:sldId id="345" r:id="rId33"/>
    <p:sldId id="326" r:id="rId34"/>
    <p:sldId id="327" r:id="rId35"/>
    <p:sldId id="332" r:id="rId36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0000"/>
    <a:srgbClr val="96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1944" y="-582"/>
      </p:cViewPr>
      <p:guideLst>
        <p:guide orient="horz" pos="332"/>
        <p:guide orient="horz" pos="528"/>
        <p:guide orient="horz" pos="3660"/>
        <p:guide orient="horz" pos="864"/>
        <p:guide pos="4610"/>
        <p:guide pos="1122"/>
        <p:guide pos="184"/>
      </p:guideLst>
    </p:cSldViewPr>
  </p:slideViewPr>
  <p:outlineViewPr>
    <p:cViewPr>
      <p:scale>
        <a:sx n="100" d="100"/>
        <a:sy n="100" d="100"/>
      </p:scale>
      <p:origin x="0" y="10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21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0963" y="0"/>
            <a:ext cx="28987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63588"/>
            <a:ext cx="4986338" cy="374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988" y="4732338"/>
            <a:ext cx="4957762" cy="450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646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0963" y="9464675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/>
            </a:lvl1pPr>
          </a:lstStyle>
          <a:p>
            <a:pPr>
              <a:defRPr/>
            </a:pPr>
            <a:fld id="{D9C3E3EA-DFF6-4FED-A327-0B330CCF1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8517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 pitchFamily="-10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>
              <a:latin typeface="Times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882143"/>
          </a:xfrm>
          <a:prstGeom prst="rect">
            <a:avLst/>
          </a:prstGeom>
        </p:spPr>
        <p:txBody>
          <a:bodyPr>
            <a:noAutofit/>
          </a:bodyPr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 bIns="180000" anchor="b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081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9032 BoE logo-R&amp;P 300dpi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000" y="2318400"/>
            <a:ext cx="2932712" cy="777138"/>
          </a:xfrm>
        </p:spPr>
        <p:txBody>
          <a:bodyPr lIns="0" tIns="0" rIns="0" bIns="0" anchor="t"/>
          <a:lstStyle>
            <a:lvl1pPr algn="l">
              <a:defRPr sz="2400" b="1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792000" y="3427200"/>
            <a:ext cx="5335151" cy="4736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0884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ECD48F-9AD5-4984-978B-467AA0B5B77C}" type="datetimeFigureOut">
              <a:rPr lang="en-GB"/>
              <a:pPr>
                <a:defRPr/>
              </a:pPr>
              <a:t>12/05/2016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D0C0CD-4C4E-4B65-B52B-9DB2682BF7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216000" indent="-21600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400" kern="1200" dirty="0">
          <a:solidFill>
            <a:srgbClr val="96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8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2000" kern="1200" baseline="300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792163" y="2317750"/>
            <a:ext cx="2932112" cy="777875"/>
          </a:xfrm>
        </p:spPr>
        <p:txBody>
          <a:bodyPr/>
          <a:lstStyle/>
          <a:p>
            <a:r>
              <a:rPr lang="en-GB" dirty="0" smtClean="0"/>
              <a:t>Inflation Report</a:t>
            </a:r>
            <a:br>
              <a:rPr lang="en-GB" dirty="0" smtClean="0"/>
            </a:br>
            <a:r>
              <a:rPr lang="en-GB" dirty="0" smtClean="0"/>
              <a:t>May 2016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92163" y="3427413"/>
            <a:ext cx="5335587" cy="473075"/>
          </a:xfrm>
        </p:spPr>
        <p:txBody>
          <a:bodyPr/>
          <a:lstStyle/>
          <a:p>
            <a:pPr lvl="2"/>
            <a:r>
              <a:rPr lang="en-GB" sz="2400" dirty="0"/>
              <a:t>Prospects for inflation</a:t>
            </a:r>
            <a:endParaRPr lang="en-GB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62800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Chart </a:t>
            </a:r>
            <a:r>
              <a:rPr lang="en-GB" b="1" dirty="0" smtClean="0">
                <a:solidFill>
                  <a:srgbClr val="960000"/>
                </a:solidFill>
              </a:rPr>
              <a:t>5.5  </a:t>
            </a:r>
            <a:r>
              <a:rPr lang="en-GB" dirty="0"/>
              <a:t>Consumption to labour </a:t>
            </a:r>
            <a:r>
              <a:rPr lang="en-GB" dirty="0" smtClean="0"/>
              <a:t>income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180000" y="5810250"/>
            <a:ext cx="8491538" cy="1047751"/>
          </a:xfrm>
        </p:spPr>
        <p:txBody>
          <a:bodyPr/>
          <a:lstStyle/>
          <a:p>
            <a:r>
              <a:rPr lang="en-US" dirty="0" smtClean="0"/>
              <a:t>Sources:  ONS </a:t>
            </a:r>
            <a:r>
              <a:rPr lang="en-US" dirty="0"/>
              <a:t>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(a</a:t>
            </a:r>
            <a:r>
              <a:rPr lang="en-US" dirty="0" smtClean="0"/>
              <a:t>)	Calendar-year </a:t>
            </a:r>
            <a:r>
              <a:rPr lang="en-US" dirty="0"/>
              <a:t>average. </a:t>
            </a:r>
            <a:r>
              <a:rPr lang="en-US" dirty="0" smtClean="0"/>
              <a:t> Real </a:t>
            </a:r>
            <a:r>
              <a:rPr lang="en-US" dirty="0"/>
              <a:t>consumption as a percentage of real </a:t>
            </a:r>
            <a:r>
              <a:rPr lang="en-US" dirty="0" err="1"/>
              <a:t>labour</a:t>
            </a:r>
            <a:r>
              <a:rPr lang="en-US" dirty="0"/>
              <a:t> income, where </a:t>
            </a:r>
            <a:r>
              <a:rPr lang="en-US" dirty="0" smtClean="0"/>
              <a:t>real </a:t>
            </a:r>
            <a:r>
              <a:rPr lang="en-US" dirty="0" err="1" smtClean="0"/>
              <a:t>labour</a:t>
            </a:r>
            <a:r>
              <a:rPr lang="en-US" dirty="0" smtClean="0"/>
              <a:t> </a:t>
            </a:r>
            <a:r>
              <a:rPr lang="en-US" dirty="0"/>
              <a:t>income is defined as wages and salaries plus mixed income less taxes plus </a:t>
            </a:r>
            <a:r>
              <a:rPr lang="en-US" dirty="0" smtClean="0"/>
              <a:t>net transfers</a:t>
            </a:r>
            <a:r>
              <a:rPr lang="en-US" dirty="0"/>
              <a:t>, deflated by the consumer expenditure deflator</a:t>
            </a:r>
            <a:r>
              <a:rPr lang="en-US" dirty="0" smtClean="0"/>
              <a:t>.  </a:t>
            </a:r>
            <a:r>
              <a:rPr lang="en-US" dirty="0"/>
              <a:t>Includes non-profit </a:t>
            </a:r>
            <a:r>
              <a:rPr lang="en-US" dirty="0" smtClean="0"/>
              <a:t>institutions serving </a:t>
            </a:r>
            <a:r>
              <a:rPr lang="en-US" dirty="0"/>
              <a:t>households.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814567"/>
            <a:ext cx="5518720" cy="4995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618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62800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Chart 5.6  </a:t>
            </a:r>
            <a:r>
              <a:rPr lang="en-GB" dirty="0"/>
              <a:t>Productivity</a:t>
            </a:r>
            <a:r>
              <a:rPr lang="en-GB" baseline="30000" dirty="0"/>
              <a:t>(a</a:t>
            </a:r>
            <a:r>
              <a:rPr lang="en-GB" baseline="30000" dirty="0" smtClean="0"/>
              <a:t>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180000" y="5810250"/>
            <a:ext cx="8491538" cy="1047751"/>
          </a:xfrm>
        </p:spPr>
        <p:txBody>
          <a:bodyPr/>
          <a:lstStyle/>
          <a:p>
            <a:r>
              <a:rPr lang="en-US" dirty="0"/>
              <a:t>Sources</a:t>
            </a:r>
            <a:r>
              <a:rPr lang="en-US" dirty="0" smtClean="0"/>
              <a:t>:  ONS </a:t>
            </a:r>
            <a:r>
              <a:rPr lang="en-US" dirty="0"/>
              <a:t>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</a:t>
            </a:r>
            <a:r>
              <a:rPr lang="en-US" dirty="0" smtClean="0"/>
              <a:t>a)	Calendar-year </a:t>
            </a:r>
            <a:r>
              <a:rPr lang="en-US" dirty="0"/>
              <a:t>growth rates. </a:t>
            </a:r>
            <a:r>
              <a:rPr lang="en-US" dirty="0" smtClean="0"/>
              <a:t> GDP </a:t>
            </a:r>
            <a:r>
              <a:rPr lang="en-US" dirty="0"/>
              <a:t>per hour worked. </a:t>
            </a:r>
            <a:r>
              <a:rPr lang="en-US" dirty="0" smtClean="0"/>
              <a:t> GDP </a:t>
            </a:r>
            <a:r>
              <a:rPr lang="en-US" dirty="0"/>
              <a:t>is at market prices and </a:t>
            </a:r>
            <a:r>
              <a:rPr lang="en-US" dirty="0" smtClean="0"/>
              <a:t>projections are </a:t>
            </a:r>
            <a:r>
              <a:rPr lang="en-US" dirty="0"/>
              <a:t>based on the mode of the MPC’s </a:t>
            </a:r>
            <a:r>
              <a:rPr lang="en-US" dirty="0" err="1"/>
              <a:t>backcast</a:t>
            </a:r>
            <a:r>
              <a:rPr lang="en-US" dirty="0" smtClean="0"/>
              <a:t>.  </a:t>
            </a:r>
            <a:r>
              <a:rPr lang="en-US" dirty="0"/>
              <a:t>Hours worked have been adjusted </a:t>
            </a:r>
            <a:r>
              <a:rPr lang="en-US" dirty="0" smtClean="0"/>
              <a:t>for expected </a:t>
            </a:r>
            <a:r>
              <a:rPr lang="en-US" dirty="0"/>
              <a:t>revisions to the LFS to incorporate the latest ONS population estimates </a:t>
            </a:r>
            <a:r>
              <a:rPr lang="en-US" dirty="0" smtClean="0"/>
              <a:t>and projections</a:t>
            </a:r>
            <a:r>
              <a:rPr lang="en-US" dirty="0"/>
              <a:t>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838200"/>
            <a:ext cx="5337669" cy="4995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823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62800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Chart </a:t>
            </a:r>
            <a:r>
              <a:rPr lang="en-GB" b="1" dirty="0" smtClean="0">
                <a:solidFill>
                  <a:srgbClr val="960000"/>
                </a:solidFill>
              </a:rPr>
              <a:t>5.7  </a:t>
            </a:r>
            <a:r>
              <a:rPr lang="en-GB" dirty="0"/>
              <a:t>Unemployment projection based on market interest rate expectations and £375 billion purchased </a:t>
            </a:r>
            <a:r>
              <a:rPr lang="en-GB" dirty="0" smtClean="0"/>
              <a:t>assets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180000" y="5810250"/>
            <a:ext cx="8491538" cy="1047751"/>
          </a:xfrm>
        </p:spPr>
        <p:txBody>
          <a:bodyPr/>
          <a:lstStyle/>
          <a:p>
            <a:pPr indent="0"/>
            <a:r>
              <a:rPr lang="en-US" dirty="0"/>
              <a:t>The fan chart depicts the probability of various outcomes for LFS unemployment. </a:t>
            </a:r>
            <a:r>
              <a:rPr lang="en-US" dirty="0" smtClean="0"/>
              <a:t> It </a:t>
            </a:r>
            <a:r>
              <a:rPr lang="en-US" dirty="0"/>
              <a:t>has </a:t>
            </a:r>
            <a:r>
              <a:rPr lang="en-US" dirty="0" smtClean="0"/>
              <a:t>been conditioned </a:t>
            </a:r>
            <a:r>
              <a:rPr lang="en-US" dirty="0"/>
              <a:t>on the assumption that the stock of purchased assets financed by the issuance </a:t>
            </a:r>
            <a:r>
              <a:rPr lang="en-US" dirty="0" smtClean="0"/>
              <a:t>of central </a:t>
            </a:r>
            <a:r>
              <a:rPr lang="en-US" dirty="0"/>
              <a:t>bank reserves remains at £375 billion throughout the forecast period. </a:t>
            </a:r>
            <a:r>
              <a:rPr lang="en-US" dirty="0" smtClean="0"/>
              <a:t> The </a:t>
            </a:r>
            <a:r>
              <a:rPr lang="en-US" dirty="0" err="1" smtClean="0"/>
              <a:t>coloured</a:t>
            </a:r>
            <a:r>
              <a:rPr lang="en-US" dirty="0" smtClean="0"/>
              <a:t> bands </a:t>
            </a:r>
            <a:r>
              <a:rPr lang="en-US" dirty="0"/>
              <a:t>have the same interpretation as in </a:t>
            </a:r>
            <a:r>
              <a:rPr lang="en-US" b="1" dirty="0"/>
              <a:t>Chart 5.2</a:t>
            </a:r>
            <a:r>
              <a:rPr lang="en-US" dirty="0"/>
              <a:t>, and portray 90% of the </a:t>
            </a:r>
            <a:r>
              <a:rPr lang="en-US" dirty="0" smtClean="0"/>
              <a:t>probability distribution</a:t>
            </a:r>
            <a:r>
              <a:rPr lang="en-US" dirty="0"/>
              <a:t>. </a:t>
            </a:r>
            <a:r>
              <a:rPr lang="en-US" dirty="0" smtClean="0"/>
              <a:t> The </a:t>
            </a:r>
            <a:r>
              <a:rPr lang="en-US" dirty="0"/>
              <a:t>calibration of this fan chart takes account of the likely path dependency of </a:t>
            </a:r>
            <a:r>
              <a:rPr lang="en-US" dirty="0" smtClean="0"/>
              <a:t>the economy</a:t>
            </a:r>
            <a:r>
              <a:rPr lang="en-US" dirty="0"/>
              <a:t>, where, for example, it is judged that shocks to unemployment in one quarter </a:t>
            </a:r>
            <a:r>
              <a:rPr lang="en-US" dirty="0" smtClean="0"/>
              <a:t>will continue </a:t>
            </a:r>
            <a:r>
              <a:rPr lang="en-US" dirty="0"/>
              <a:t>to have some effect on unemployment in successive quarters. </a:t>
            </a:r>
            <a:r>
              <a:rPr lang="en-US" dirty="0" smtClean="0"/>
              <a:t> The </a:t>
            </a:r>
            <a:r>
              <a:rPr lang="en-US" dirty="0"/>
              <a:t>fan begins </a:t>
            </a:r>
            <a:r>
              <a:rPr lang="en-US" dirty="0" smtClean="0"/>
              <a:t>in 2016 </a:t>
            </a:r>
            <a:r>
              <a:rPr lang="en-US" dirty="0"/>
              <a:t>Q1, a quarter earlier than the fan for CPI inflation. </a:t>
            </a:r>
            <a:r>
              <a:rPr lang="en-US" dirty="0" smtClean="0"/>
              <a:t> That </a:t>
            </a:r>
            <a:r>
              <a:rPr lang="en-US" dirty="0"/>
              <a:t>is because Q1 is a staff </a:t>
            </a:r>
            <a:r>
              <a:rPr lang="en-US" dirty="0" smtClean="0"/>
              <a:t>projection for </a:t>
            </a:r>
            <a:r>
              <a:rPr lang="en-US" dirty="0"/>
              <a:t>the unemployment rate, based in part on data for January and February. </a:t>
            </a:r>
            <a:r>
              <a:rPr lang="en-US" dirty="0" smtClean="0"/>
              <a:t> The unemployment rate </a:t>
            </a:r>
            <a:r>
              <a:rPr lang="en-US" dirty="0"/>
              <a:t>was 5.1% in the three months to February, and is projected to be 5.1% in Q1 as a whole</a:t>
            </a:r>
            <a:r>
              <a:rPr lang="en-US" dirty="0" smtClean="0"/>
              <a:t>.  In the </a:t>
            </a:r>
            <a:r>
              <a:rPr lang="en-US" dirty="0"/>
              <a:t>later part of the forecast period, a significant proportion of this distribution lies </a:t>
            </a:r>
            <a:r>
              <a:rPr lang="en-US" dirty="0" smtClean="0"/>
              <a:t>below Bank </a:t>
            </a:r>
            <a:r>
              <a:rPr lang="en-US" dirty="0"/>
              <a:t>staff’s current estimate of the long-term equilibrium unemployment rate. </a:t>
            </a:r>
            <a:r>
              <a:rPr lang="en-US" dirty="0" smtClean="0"/>
              <a:t> There is therefore </a:t>
            </a:r>
            <a:r>
              <a:rPr lang="en-US" dirty="0"/>
              <a:t>uncertainty about the precise calibration of this fan chart.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073888"/>
            <a:ext cx="5310846" cy="4506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797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62800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Chart </a:t>
            </a:r>
            <a:r>
              <a:rPr lang="en-GB" b="1" dirty="0" smtClean="0">
                <a:solidFill>
                  <a:srgbClr val="960000"/>
                </a:solidFill>
              </a:rPr>
              <a:t>5.8  </a:t>
            </a:r>
            <a:r>
              <a:rPr lang="en-GB" dirty="0"/>
              <a:t>Unit labour costs</a:t>
            </a:r>
            <a:r>
              <a:rPr lang="en-GB" baseline="30000" dirty="0"/>
              <a:t>(a</a:t>
            </a:r>
            <a:r>
              <a:rPr lang="en-GB" baseline="30000" dirty="0" smtClean="0"/>
              <a:t>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180000" y="5810250"/>
            <a:ext cx="8491538" cy="1047751"/>
          </a:xfrm>
        </p:spPr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ONS </a:t>
            </a:r>
            <a:r>
              <a:rPr lang="en-US" dirty="0"/>
              <a:t>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pPr marL="228600" indent="-228600">
              <a:buAutoNum type="alphaLcParenBoth"/>
            </a:pPr>
            <a:r>
              <a:rPr lang="en-US" dirty="0" smtClean="0"/>
              <a:t>Whole-economy </a:t>
            </a:r>
            <a:r>
              <a:rPr lang="en-US" dirty="0"/>
              <a:t>total </a:t>
            </a:r>
            <a:r>
              <a:rPr lang="en-US" dirty="0" err="1"/>
              <a:t>labour</a:t>
            </a:r>
            <a:r>
              <a:rPr lang="en-US" dirty="0"/>
              <a:t> costs divided by GDP at market prices, based on the mode </a:t>
            </a:r>
            <a:r>
              <a:rPr lang="en-US" dirty="0" smtClean="0"/>
              <a:t>of the </a:t>
            </a:r>
            <a:r>
              <a:rPr lang="en-US" dirty="0"/>
              <a:t>MPC’s GDP </a:t>
            </a:r>
            <a:r>
              <a:rPr lang="en-US" dirty="0" err="1"/>
              <a:t>backcast</a:t>
            </a:r>
            <a:r>
              <a:rPr lang="en-US" dirty="0"/>
              <a:t>. </a:t>
            </a:r>
            <a:r>
              <a:rPr lang="en-US" dirty="0" smtClean="0"/>
              <a:t> Total </a:t>
            </a:r>
            <a:r>
              <a:rPr lang="en-US" dirty="0" err="1"/>
              <a:t>labour</a:t>
            </a:r>
            <a:r>
              <a:rPr lang="en-US" dirty="0"/>
              <a:t> costs comprise compensation of employees and </a:t>
            </a:r>
            <a:r>
              <a:rPr lang="en-US" dirty="0" smtClean="0"/>
              <a:t>the </a:t>
            </a:r>
            <a:r>
              <a:rPr lang="en-US" dirty="0" err="1" smtClean="0"/>
              <a:t>labour</a:t>
            </a:r>
            <a:r>
              <a:rPr lang="en-US" dirty="0" smtClean="0"/>
              <a:t> </a:t>
            </a:r>
            <a:r>
              <a:rPr lang="en-US" dirty="0"/>
              <a:t>share multiplied by mixed income</a:t>
            </a:r>
            <a:r>
              <a:rPr lang="en-US" dirty="0" smtClean="0"/>
              <a:t>.  </a:t>
            </a:r>
            <a:r>
              <a:rPr lang="en-US" dirty="0"/>
              <a:t>The chart shows data to 2015 Q4 and </a:t>
            </a:r>
            <a:r>
              <a:rPr lang="en-US" dirty="0" smtClean="0"/>
              <a:t>projections for </a:t>
            </a:r>
            <a:r>
              <a:rPr lang="en-US" dirty="0"/>
              <a:t>four-quarter growth in Q4 thereafter.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838200"/>
            <a:ext cx="5337669" cy="4995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7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62800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Table </a:t>
            </a:r>
            <a:r>
              <a:rPr lang="en-GB" b="1" dirty="0" smtClean="0">
                <a:solidFill>
                  <a:srgbClr val="960000"/>
                </a:solidFill>
              </a:rPr>
              <a:t>5.F  </a:t>
            </a:r>
            <a:r>
              <a:rPr lang="en-GB" dirty="0"/>
              <a:t>Calendar-year GDP growth rates of the modal, median and mean paths</a:t>
            </a:r>
            <a:r>
              <a:rPr lang="en-GB" baseline="30000" dirty="0"/>
              <a:t>(a</a:t>
            </a:r>
            <a:r>
              <a:rPr lang="en-GB" baseline="30000" dirty="0" smtClean="0"/>
              <a:t>)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180000" y="5810250"/>
            <a:ext cx="8491538" cy="1047751"/>
          </a:xfrm>
        </p:spPr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	The </a:t>
            </a:r>
            <a:r>
              <a:rPr lang="en-US" dirty="0"/>
              <a:t>table shows the projections for calendar-year growth of real GDP consistent with the modal, </a:t>
            </a:r>
            <a:r>
              <a:rPr lang="en-US" dirty="0" smtClean="0"/>
              <a:t>median and </a:t>
            </a:r>
            <a:r>
              <a:rPr lang="en-US" dirty="0"/>
              <a:t>mean projections for four-quarter growth of real GDP implied by the fan chart. </a:t>
            </a:r>
            <a:r>
              <a:rPr lang="en-US" dirty="0" smtClean="0"/>
              <a:t> Where </a:t>
            </a:r>
            <a:r>
              <a:rPr lang="en-US" dirty="0"/>
              <a:t>growth </a:t>
            </a:r>
            <a:r>
              <a:rPr lang="en-US" dirty="0" smtClean="0"/>
              <a:t>rates depend </a:t>
            </a:r>
            <a:r>
              <a:rPr lang="en-US" dirty="0"/>
              <a:t>in part on the MPC’s </a:t>
            </a:r>
            <a:r>
              <a:rPr lang="en-US" dirty="0" err="1"/>
              <a:t>backcast</a:t>
            </a:r>
            <a:r>
              <a:rPr lang="en-US" dirty="0"/>
              <a:t>, revisions to quarterly growth are assumed to be independent of </a:t>
            </a:r>
            <a:r>
              <a:rPr lang="en-US" dirty="0" smtClean="0"/>
              <a:t>the revisions </a:t>
            </a:r>
            <a:r>
              <a:rPr lang="en-US" dirty="0"/>
              <a:t>to previous quarters. </a:t>
            </a:r>
            <a:r>
              <a:rPr lang="en-US" dirty="0" smtClean="0"/>
              <a:t> The </a:t>
            </a:r>
            <a:r>
              <a:rPr lang="en-US" dirty="0"/>
              <a:t>figures in parentheses show the corresponding projections in </a:t>
            </a:r>
            <a:r>
              <a:rPr lang="en-US" dirty="0" smtClean="0"/>
              <a:t>the February </a:t>
            </a:r>
            <a:r>
              <a:rPr lang="en-US" dirty="0"/>
              <a:t>2016 </a:t>
            </a:r>
            <a:r>
              <a:rPr lang="en-US" i="1" dirty="0"/>
              <a:t>Inflation Report</a:t>
            </a:r>
            <a:r>
              <a:rPr lang="en-US" dirty="0"/>
              <a:t>. </a:t>
            </a:r>
            <a:r>
              <a:rPr lang="en-US" dirty="0" smtClean="0"/>
              <a:t> The </a:t>
            </a:r>
            <a:r>
              <a:rPr lang="en-US" dirty="0"/>
              <a:t>May and February projections have been conditioned on market </a:t>
            </a:r>
            <a:r>
              <a:rPr lang="en-US" dirty="0" smtClean="0"/>
              <a:t>interest rates</a:t>
            </a:r>
            <a:r>
              <a:rPr lang="en-US" dirty="0"/>
              <a:t>, and the assumption that the stock of purchased assets financed by the issuance of central </a:t>
            </a:r>
            <a:r>
              <a:rPr lang="en-US" dirty="0" smtClean="0"/>
              <a:t>bank reserves </a:t>
            </a:r>
            <a:r>
              <a:rPr lang="en-US" dirty="0"/>
              <a:t>remains at £375 billion throughout the forecast period.</a:t>
            </a:r>
          </a:p>
          <a:p>
            <a:r>
              <a:rPr lang="en-US" dirty="0"/>
              <a:t>(b) </a:t>
            </a:r>
            <a:r>
              <a:rPr lang="en-US" dirty="0" smtClean="0"/>
              <a:t>	The </a:t>
            </a:r>
            <a:r>
              <a:rPr lang="en-US" dirty="0"/>
              <a:t>anticipated revisions to recent estimates of quarterly GDP growth have implications for </a:t>
            </a:r>
            <a:r>
              <a:rPr lang="en-US" dirty="0" smtClean="0"/>
              <a:t>calendar-year growth </a:t>
            </a:r>
            <a:r>
              <a:rPr lang="en-US" dirty="0"/>
              <a:t>in 2016. </a:t>
            </a:r>
            <a:r>
              <a:rPr lang="en-US" dirty="0" smtClean="0"/>
              <a:t> Without </a:t>
            </a:r>
            <a:r>
              <a:rPr lang="en-US" dirty="0"/>
              <a:t>the anticipated revisions to past GDP growth, the modal path of the </a:t>
            </a:r>
            <a:r>
              <a:rPr lang="en-US" dirty="0" smtClean="0"/>
              <a:t>Committee’s May </a:t>
            </a:r>
            <a:r>
              <a:rPr lang="en-US" dirty="0"/>
              <a:t>projections would imply calendar-year growth of 1.9% in 2016 rather than 2.0%.</a:t>
            </a:r>
            <a:endParaRPr lang="en-GB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01" y="1911403"/>
            <a:ext cx="7628742" cy="1510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141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64321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Chart </a:t>
            </a:r>
            <a:r>
              <a:rPr lang="en-GB" b="1" dirty="0" smtClean="0">
                <a:solidFill>
                  <a:srgbClr val="960000"/>
                </a:solidFill>
              </a:rPr>
              <a:t>5.9  </a:t>
            </a:r>
            <a:r>
              <a:rPr lang="en-GB" dirty="0" smtClean="0"/>
              <a:t>Projected </a:t>
            </a:r>
            <a:r>
              <a:rPr lang="en-GB" dirty="0"/>
              <a:t>probabilities of GDP growth in </a:t>
            </a:r>
            <a:r>
              <a:rPr lang="en-GB" dirty="0" smtClean="0"/>
              <a:t>2018</a:t>
            </a:r>
            <a:r>
              <a:rPr lang="en-GB" dirty="0"/>
              <a:t> </a:t>
            </a:r>
            <a:r>
              <a:rPr lang="en-GB" dirty="0" smtClean="0"/>
              <a:t>Q2 </a:t>
            </a:r>
            <a:r>
              <a:rPr lang="en-GB" dirty="0"/>
              <a:t>(central 90% of the distribution)</a:t>
            </a:r>
            <a:r>
              <a:rPr lang="en-GB" baseline="30000" dirty="0"/>
              <a:t>(a)</a:t>
            </a:r>
            <a:r>
              <a:rPr lang="en-GB" dirty="0"/>
              <a:t>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180000" y="5810250"/>
            <a:ext cx="8491538" cy="1047751"/>
          </a:xfrm>
        </p:spPr>
        <p:txBody>
          <a:bodyPr/>
          <a:lstStyle/>
          <a:p>
            <a:r>
              <a:rPr lang="en-US" dirty="0"/>
              <a:t>(a) </a:t>
            </a:r>
            <a:r>
              <a:rPr lang="en-US" dirty="0" smtClean="0"/>
              <a:t>	</a:t>
            </a:r>
            <a:r>
              <a:rPr lang="en-US" b="1" dirty="0" smtClean="0"/>
              <a:t>Chart </a:t>
            </a:r>
            <a:r>
              <a:rPr lang="en-US" b="1" dirty="0"/>
              <a:t>5.9 </a:t>
            </a:r>
            <a:r>
              <a:rPr lang="en-US" dirty="0"/>
              <a:t>represents the cross-section of the GDP growth fan chart in 2018 Q2 for </a:t>
            </a:r>
            <a:r>
              <a:rPr lang="en-US" dirty="0" smtClean="0"/>
              <a:t>the market </a:t>
            </a:r>
            <a:r>
              <a:rPr lang="en-US" dirty="0"/>
              <a:t>interest rate projection. </a:t>
            </a:r>
            <a:r>
              <a:rPr lang="en-US" dirty="0" smtClean="0"/>
              <a:t> It </a:t>
            </a:r>
            <a:r>
              <a:rPr lang="en-US" dirty="0"/>
              <a:t>has been conditioned on the assumption that the stock </a:t>
            </a:r>
            <a:r>
              <a:rPr lang="en-US" dirty="0" smtClean="0"/>
              <a:t>of purchased </a:t>
            </a:r>
            <a:r>
              <a:rPr lang="en-US" dirty="0"/>
              <a:t>assets remains at £375 billion throughout the forecast period. </a:t>
            </a:r>
            <a:r>
              <a:rPr lang="en-US" dirty="0" smtClean="0"/>
              <a:t> The </a:t>
            </a:r>
            <a:r>
              <a:rPr lang="en-US" dirty="0" err="1" smtClean="0"/>
              <a:t>coloured</a:t>
            </a:r>
            <a:r>
              <a:rPr lang="en-US" dirty="0" smtClean="0"/>
              <a:t> bands </a:t>
            </a:r>
            <a:r>
              <a:rPr lang="en-US" dirty="0"/>
              <a:t>in </a:t>
            </a:r>
            <a:r>
              <a:rPr lang="en-US" b="1" dirty="0"/>
              <a:t>Chart 5.9 </a:t>
            </a:r>
            <a:r>
              <a:rPr lang="en-US" dirty="0"/>
              <a:t>have a similar interpretation to those on the fan charts. </a:t>
            </a:r>
            <a:r>
              <a:rPr lang="en-US" dirty="0" smtClean="0"/>
              <a:t> Like </a:t>
            </a:r>
            <a:r>
              <a:rPr lang="en-US" dirty="0"/>
              <a:t>the </a:t>
            </a:r>
            <a:r>
              <a:rPr lang="en-US" dirty="0" smtClean="0"/>
              <a:t>fan charts</a:t>
            </a:r>
            <a:r>
              <a:rPr lang="en-US" dirty="0"/>
              <a:t>, they portray the central 90% of the probability distribution. </a:t>
            </a:r>
            <a:r>
              <a:rPr lang="en-US" dirty="0" smtClean="0"/>
              <a:t> The </a:t>
            </a:r>
            <a:r>
              <a:rPr lang="en-US" dirty="0"/>
              <a:t>grey </a:t>
            </a:r>
            <a:r>
              <a:rPr lang="en-US" dirty="0" smtClean="0"/>
              <a:t>outline represents </a:t>
            </a:r>
            <a:r>
              <a:rPr lang="en-US" dirty="0"/>
              <a:t>the corresponding cross-section of the February 2016 </a:t>
            </a:r>
            <a:r>
              <a:rPr lang="en-US" i="1" dirty="0"/>
              <a:t>Inflation Report </a:t>
            </a:r>
            <a:r>
              <a:rPr lang="en-US" dirty="0"/>
              <a:t>fan chart</a:t>
            </a:r>
            <a:r>
              <a:rPr lang="en-US" dirty="0" smtClean="0"/>
              <a:t>, which </a:t>
            </a:r>
            <a:r>
              <a:rPr lang="en-US" dirty="0"/>
              <a:t>was conditioned on market interest rates and the same assumption about the stock </a:t>
            </a:r>
            <a:r>
              <a:rPr lang="en-US" dirty="0" smtClean="0"/>
              <a:t>of purchased </a:t>
            </a:r>
            <a:r>
              <a:rPr lang="en-US" dirty="0"/>
              <a:t>assets financed by the issuance of central bank reserves.</a:t>
            </a:r>
          </a:p>
          <a:p>
            <a:r>
              <a:rPr lang="en-US" dirty="0"/>
              <a:t>(b) </a:t>
            </a:r>
            <a:r>
              <a:rPr lang="en-US" dirty="0" smtClean="0"/>
              <a:t>	Average </a:t>
            </a:r>
            <a:r>
              <a:rPr lang="en-US" dirty="0"/>
              <a:t>probability within each band; </a:t>
            </a:r>
            <a:r>
              <a:rPr lang="en-US" dirty="0" smtClean="0"/>
              <a:t> the </a:t>
            </a:r>
            <a:r>
              <a:rPr lang="en-US" dirty="0"/>
              <a:t>figures on the y-axis indicate the probability </a:t>
            </a:r>
            <a:r>
              <a:rPr lang="en-US" dirty="0" smtClean="0"/>
              <a:t>of growth </a:t>
            </a:r>
            <a:r>
              <a:rPr lang="en-US" dirty="0"/>
              <a:t>being within ±0.05 percentage points of any given growth rate, specified </a:t>
            </a:r>
            <a:r>
              <a:rPr lang="en-US" dirty="0" smtClean="0"/>
              <a:t>to </a:t>
            </a:r>
            <a:br>
              <a:rPr lang="en-US" dirty="0" smtClean="0"/>
            </a:br>
            <a:r>
              <a:rPr lang="en-GB" dirty="0" smtClean="0"/>
              <a:t>one </a:t>
            </a:r>
            <a:r>
              <a:rPr lang="en-GB" dirty="0"/>
              <a:t>decimal place.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082697"/>
            <a:ext cx="5324257" cy="4492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66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62800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Chart </a:t>
            </a:r>
            <a:r>
              <a:rPr lang="en-GB" b="1" dirty="0" smtClean="0">
                <a:solidFill>
                  <a:srgbClr val="960000"/>
                </a:solidFill>
              </a:rPr>
              <a:t>5.10  </a:t>
            </a:r>
            <a:r>
              <a:rPr lang="en-GB" dirty="0" smtClean="0"/>
              <a:t>Projected </a:t>
            </a:r>
            <a:r>
              <a:rPr lang="en-GB" dirty="0"/>
              <a:t>probabilities of CPI inflation in </a:t>
            </a:r>
            <a:r>
              <a:rPr lang="en-GB" dirty="0" smtClean="0"/>
              <a:t>2017</a:t>
            </a:r>
            <a:r>
              <a:rPr lang="en-GB" dirty="0"/>
              <a:t> </a:t>
            </a:r>
            <a:r>
              <a:rPr lang="en-GB" dirty="0" smtClean="0"/>
              <a:t>Q2 </a:t>
            </a:r>
            <a:r>
              <a:rPr lang="en-GB" dirty="0"/>
              <a:t>(central 90% of the distribution)</a:t>
            </a:r>
            <a:r>
              <a:rPr lang="en-GB" baseline="30000" dirty="0"/>
              <a:t>(a)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180000" y="5810250"/>
            <a:ext cx="8491538" cy="1047751"/>
          </a:xfrm>
        </p:spPr>
        <p:txBody>
          <a:bodyPr/>
          <a:lstStyle/>
          <a:p>
            <a:r>
              <a:rPr lang="en-US" dirty="0" smtClean="0"/>
              <a:t>(a)	</a:t>
            </a:r>
            <a:r>
              <a:rPr lang="en-US" b="1" dirty="0" smtClean="0"/>
              <a:t>Chart </a:t>
            </a:r>
            <a:r>
              <a:rPr lang="en-US" b="1" dirty="0"/>
              <a:t>5.10 </a:t>
            </a:r>
            <a:r>
              <a:rPr lang="en-US" dirty="0"/>
              <a:t>represents the cross-section of the CPI inflation fan chart in 2017 Q2 for </a:t>
            </a:r>
            <a:r>
              <a:rPr lang="en-US" dirty="0" smtClean="0"/>
              <a:t>the market </a:t>
            </a:r>
            <a:r>
              <a:rPr lang="en-US" dirty="0"/>
              <a:t>interest rate projection. </a:t>
            </a:r>
            <a:r>
              <a:rPr lang="en-US" dirty="0" smtClean="0"/>
              <a:t> It </a:t>
            </a:r>
            <a:r>
              <a:rPr lang="en-US" dirty="0"/>
              <a:t>has been conditioned on the assumption that the </a:t>
            </a:r>
            <a:r>
              <a:rPr lang="en-US" dirty="0" smtClean="0"/>
              <a:t>stock of </a:t>
            </a:r>
            <a:r>
              <a:rPr lang="en-US" dirty="0"/>
              <a:t>purchased assets remains at £375 billion throughout the forecast period. </a:t>
            </a:r>
            <a:r>
              <a:rPr lang="en-US" dirty="0" smtClean="0"/>
              <a:t> The </a:t>
            </a:r>
            <a:r>
              <a:rPr lang="en-US" dirty="0" err="1" smtClean="0"/>
              <a:t>coloured</a:t>
            </a:r>
            <a:r>
              <a:rPr lang="en-US" dirty="0" smtClean="0"/>
              <a:t> bands </a:t>
            </a:r>
            <a:r>
              <a:rPr lang="en-US" dirty="0"/>
              <a:t>in </a:t>
            </a:r>
            <a:r>
              <a:rPr lang="en-US" b="1" dirty="0"/>
              <a:t>Chart 5.10 </a:t>
            </a:r>
            <a:r>
              <a:rPr lang="en-US" dirty="0"/>
              <a:t>have a similar interpretation to those on the fan charts. </a:t>
            </a:r>
            <a:r>
              <a:rPr lang="en-US" dirty="0" smtClean="0"/>
              <a:t> Like </a:t>
            </a:r>
            <a:r>
              <a:rPr lang="en-US" dirty="0"/>
              <a:t>the </a:t>
            </a:r>
            <a:r>
              <a:rPr lang="en-US" dirty="0" smtClean="0"/>
              <a:t>fan charts</a:t>
            </a:r>
            <a:r>
              <a:rPr lang="en-US" dirty="0"/>
              <a:t>, they portray the central 90% of the probability distribution. </a:t>
            </a:r>
            <a:r>
              <a:rPr lang="en-US" dirty="0" smtClean="0"/>
              <a:t> The </a:t>
            </a:r>
            <a:r>
              <a:rPr lang="en-US" dirty="0"/>
              <a:t>grey </a:t>
            </a:r>
            <a:r>
              <a:rPr lang="en-US" dirty="0" smtClean="0"/>
              <a:t>outline represents </a:t>
            </a:r>
            <a:r>
              <a:rPr lang="en-US" dirty="0"/>
              <a:t>the corresponding cross-section of the February 2016 </a:t>
            </a:r>
            <a:r>
              <a:rPr lang="en-US" i="1" dirty="0"/>
              <a:t>Inflation Report</a:t>
            </a:r>
            <a:r>
              <a:rPr lang="en-US" dirty="0"/>
              <a:t> fan chart</a:t>
            </a:r>
            <a:r>
              <a:rPr lang="en-US" dirty="0" smtClean="0"/>
              <a:t>, which </a:t>
            </a:r>
            <a:r>
              <a:rPr lang="en-US" dirty="0"/>
              <a:t>was conditioned on market interest rates and the same assumption about the </a:t>
            </a:r>
            <a:r>
              <a:rPr lang="en-US" dirty="0" smtClean="0"/>
              <a:t>stock of </a:t>
            </a:r>
            <a:r>
              <a:rPr lang="en-US" dirty="0"/>
              <a:t>purchased assets.</a:t>
            </a:r>
          </a:p>
          <a:p>
            <a:r>
              <a:rPr lang="en-US" dirty="0"/>
              <a:t>(b) </a:t>
            </a:r>
            <a:r>
              <a:rPr lang="en-US" dirty="0" smtClean="0"/>
              <a:t>	Average </a:t>
            </a:r>
            <a:r>
              <a:rPr lang="en-US" dirty="0"/>
              <a:t>probability within each band</a:t>
            </a:r>
            <a:r>
              <a:rPr lang="en-US" dirty="0" smtClean="0"/>
              <a:t>;  </a:t>
            </a:r>
            <a:r>
              <a:rPr lang="en-US" dirty="0"/>
              <a:t>the figures on the y-axis indicate the probability </a:t>
            </a:r>
            <a:r>
              <a:rPr lang="en-US" dirty="0" smtClean="0"/>
              <a:t>of inflation </a:t>
            </a:r>
            <a:r>
              <a:rPr lang="en-US" dirty="0"/>
              <a:t>being within ±0.05 percentage points of any given inflation rate, specified to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one decimal </a:t>
            </a:r>
            <a:r>
              <a:rPr lang="en-US" dirty="0"/>
              <a:t>place.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105467"/>
            <a:ext cx="5377902" cy="4472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4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62800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Table </a:t>
            </a:r>
            <a:r>
              <a:rPr lang="en-GB" b="1" dirty="0" smtClean="0">
                <a:solidFill>
                  <a:srgbClr val="960000"/>
                </a:solidFill>
              </a:rPr>
              <a:t>5.G  </a:t>
            </a:r>
            <a:r>
              <a:rPr lang="en-GB" dirty="0"/>
              <a:t>Q4 CPI </a:t>
            </a:r>
            <a:r>
              <a:rPr lang="en-GB" dirty="0" smtClean="0"/>
              <a:t>inflation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520726" cy="1047751"/>
          </a:xfrm>
        </p:spPr>
        <p:txBody>
          <a:bodyPr/>
          <a:lstStyle/>
          <a:p>
            <a:pPr marL="0" indent="0"/>
            <a:r>
              <a:rPr lang="en-US" dirty="0"/>
              <a:t>The table shows projections for Q4 four-quarter CPI inflation</a:t>
            </a:r>
            <a:r>
              <a:rPr lang="en-US" dirty="0" smtClean="0"/>
              <a:t>.  </a:t>
            </a:r>
            <a:r>
              <a:rPr lang="en-US" dirty="0"/>
              <a:t>The figures in parentheses show </a:t>
            </a:r>
            <a:r>
              <a:rPr lang="en-US" dirty="0" smtClean="0"/>
              <a:t>the corresponding </a:t>
            </a:r>
            <a:r>
              <a:rPr lang="en-US" dirty="0"/>
              <a:t>projections in the February 2016 </a:t>
            </a:r>
            <a:r>
              <a:rPr lang="en-US" i="1" dirty="0"/>
              <a:t>Inflation Repor</a:t>
            </a:r>
            <a:r>
              <a:rPr lang="en-US" dirty="0"/>
              <a:t>t. </a:t>
            </a:r>
            <a:r>
              <a:rPr lang="en-US" dirty="0" smtClean="0"/>
              <a:t> The </a:t>
            </a:r>
            <a:r>
              <a:rPr lang="en-US" dirty="0"/>
              <a:t>May and </a:t>
            </a:r>
            <a:r>
              <a:rPr lang="en-US" dirty="0" smtClean="0"/>
              <a:t>February projections </a:t>
            </a:r>
            <a:r>
              <a:rPr lang="en-US" dirty="0"/>
              <a:t>have </a:t>
            </a:r>
            <a:r>
              <a:rPr lang="en-US" dirty="0" smtClean="0"/>
              <a:t>been conditioned </a:t>
            </a:r>
            <a:r>
              <a:rPr lang="en-US" dirty="0"/>
              <a:t>on market interest rates, and the assumption that the stock of purchased assets financed by </a:t>
            </a:r>
            <a:r>
              <a:rPr lang="en-US" dirty="0" smtClean="0"/>
              <a:t>the issuance </a:t>
            </a:r>
            <a:r>
              <a:rPr lang="en-US" dirty="0"/>
              <a:t>of central bank reserves remains at £375 billion throughout the forecast period.</a:t>
            </a:r>
            <a:endParaRPr lang="en-GB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00" y="2120018"/>
            <a:ext cx="6844471" cy="1503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7858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62800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Chart </a:t>
            </a:r>
            <a:r>
              <a:rPr lang="en-GB" b="1" dirty="0" smtClean="0">
                <a:solidFill>
                  <a:srgbClr val="960000"/>
                </a:solidFill>
              </a:rPr>
              <a:t>5.11  </a:t>
            </a:r>
            <a:r>
              <a:rPr lang="en-GB" dirty="0" smtClean="0"/>
              <a:t>Inflation </a:t>
            </a:r>
            <a:r>
              <a:rPr lang="en-GB" dirty="0"/>
              <a:t>probabilities relative to the target</a:t>
            </a:r>
          </a:p>
          <a:p>
            <a:pPr lvl="2"/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379438" cy="1047751"/>
          </a:xfrm>
        </p:spPr>
        <p:txBody>
          <a:bodyPr/>
          <a:lstStyle/>
          <a:p>
            <a:pPr marL="0" indent="0"/>
            <a:r>
              <a:rPr lang="en-US" dirty="0"/>
              <a:t>The May and February swathes in this chart are derived from the same distributions </a:t>
            </a:r>
            <a:r>
              <a:rPr lang="en-US" dirty="0" smtClean="0"/>
              <a:t>as </a:t>
            </a:r>
            <a:r>
              <a:rPr lang="en-US" b="1" dirty="0" smtClean="0"/>
              <a:t>Charts </a:t>
            </a:r>
            <a:r>
              <a:rPr lang="en-US" b="1" dirty="0"/>
              <a:t>5.2 </a:t>
            </a:r>
            <a:r>
              <a:rPr lang="en-US" dirty="0"/>
              <a:t>and </a:t>
            </a:r>
            <a:r>
              <a:rPr lang="en-US" b="1" dirty="0"/>
              <a:t>5.3</a:t>
            </a:r>
            <a:r>
              <a:rPr lang="en-US" dirty="0"/>
              <a:t> respectively</a:t>
            </a:r>
            <a:r>
              <a:rPr lang="en-US" dirty="0" smtClean="0"/>
              <a:t>.  </a:t>
            </a:r>
            <a:r>
              <a:rPr lang="en-US" dirty="0"/>
              <a:t>They indicate the assessed probability of inflation relative to</a:t>
            </a:r>
          </a:p>
          <a:p>
            <a:pPr marL="0" indent="0"/>
            <a:r>
              <a:rPr lang="en-US" dirty="0"/>
              <a:t>the target in each quarter of the forecast period</a:t>
            </a:r>
            <a:r>
              <a:rPr lang="en-US" dirty="0" smtClean="0"/>
              <a:t>.  </a:t>
            </a:r>
            <a:r>
              <a:rPr lang="en-US" dirty="0"/>
              <a:t>The 5 percentage points width of the </a:t>
            </a:r>
            <a:r>
              <a:rPr lang="en-US" dirty="0" smtClean="0"/>
              <a:t>swathes reflects </a:t>
            </a:r>
            <a:r>
              <a:rPr lang="en-US" dirty="0"/>
              <a:t>the fact that there is uncertainty about the precise probability in any given quarter, </a:t>
            </a:r>
            <a:r>
              <a:rPr lang="en-US" dirty="0" smtClean="0"/>
              <a:t>but they </a:t>
            </a:r>
            <a:r>
              <a:rPr lang="en-US" dirty="0"/>
              <a:t>should not be interpreted as confidence intervals.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803" y="939156"/>
            <a:ext cx="5820472" cy="4861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93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62800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Chart </a:t>
            </a:r>
            <a:r>
              <a:rPr lang="en-GB" b="1" dirty="0" smtClean="0">
                <a:solidFill>
                  <a:srgbClr val="960000"/>
                </a:solidFill>
              </a:rPr>
              <a:t>5.12  </a:t>
            </a:r>
            <a:r>
              <a:rPr lang="en-GB" dirty="0"/>
              <a:t>GDP projection based on constant nominal interest rates at </a:t>
            </a:r>
            <a:r>
              <a:rPr lang="en-GB" dirty="0" smtClean="0"/>
              <a:t>0.5% </a:t>
            </a:r>
            <a:r>
              <a:rPr lang="en-GB" dirty="0"/>
              <a:t>and </a:t>
            </a:r>
            <a:r>
              <a:rPr lang="en-GB" dirty="0" smtClean="0"/>
              <a:t>£375</a:t>
            </a:r>
            <a:r>
              <a:rPr lang="en-GB" dirty="0"/>
              <a:t> billion purchased </a:t>
            </a:r>
            <a:r>
              <a:rPr lang="en-GB" dirty="0" smtClean="0"/>
              <a:t>assets 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See footnote to </a:t>
            </a:r>
            <a:r>
              <a:rPr lang="en-US" b="1" dirty="0"/>
              <a:t>Chart 5.1</a:t>
            </a:r>
            <a:r>
              <a:rPr lang="en-US" dirty="0"/>
              <a:t>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160905"/>
            <a:ext cx="5357785" cy="440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810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64321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Table 5.A  </a:t>
            </a:r>
            <a:r>
              <a:rPr lang="en-GB" dirty="0"/>
              <a:t>Conditioning path for Bank Rate implied by forward market interest rates</a:t>
            </a:r>
            <a:r>
              <a:rPr lang="en-GB" sz="2400" baseline="30000" dirty="0"/>
              <a:t>(a)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180000" y="6086475"/>
            <a:ext cx="8491538" cy="771526"/>
          </a:xfrm>
        </p:spPr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	The </a:t>
            </a:r>
            <a:r>
              <a:rPr lang="en-US" dirty="0"/>
              <a:t>data are fifteen working day averages of one-day forward rates to 4 May 2016 and 27 January </a:t>
            </a:r>
            <a:r>
              <a:rPr lang="en-US" dirty="0" smtClean="0"/>
              <a:t>2016 respectively.  </a:t>
            </a:r>
            <a:r>
              <a:rPr lang="en-US" dirty="0"/>
              <a:t>The curve is based on overnight index swap rates.</a:t>
            </a:r>
          </a:p>
          <a:p>
            <a:r>
              <a:rPr lang="en-US" dirty="0"/>
              <a:t>(</a:t>
            </a:r>
            <a:r>
              <a:rPr lang="en-US" dirty="0" smtClean="0"/>
              <a:t>b)	May </a:t>
            </a:r>
            <a:r>
              <a:rPr lang="en-US" dirty="0"/>
              <a:t>figure for 2016 Q2 is an average of </a:t>
            </a:r>
            <a:r>
              <a:rPr lang="en-US" dirty="0" err="1"/>
              <a:t>realised</a:t>
            </a:r>
            <a:r>
              <a:rPr lang="en-US" dirty="0"/>
              <a:t> overnight rates to 4 May 2016, and forward rates thereafter.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00" y="1906438"/>
            <a:ext cx="8355148" cy="197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036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62800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Chart </a:t>
            </a:r>
            <a:r>
              <a:rPr lang="en-GB" b="1" dirty="0" smtClean="0">
                <a:solidFill>
                  <a:srgbClr val="960000"/>
                </a:solidFill>
              </a:rPr>
              <a:t>5.13  </a:t>
            </a:r>
            <a:r>
              <a:rPr lang="en-GB" dirty="0"/>
              <a:t>CPI inflation projection based on constant nominal interest rates at </a:t>
            </a:r>
            <a:r>
              <a:rPr lang="en-GB" dirty="0" smtClean="0"/>
              <a:t>0.5% </a:t>
            </a:r>
            <a:r>
              <a:rPr lang="en-GB" dirty="0"/>
              <a:t>and </a:t>
            </a:r>
            <a:r>
              <a:rPr lang="en-GB" dirty="0" smtClean="0"/>
              <a:t>£375</a:t>
            </a:r>
            <a:r>
              <a:rPr lang="en-GB" dirty="0"/>
              <a:t> billion purchased </a:t>
            </a:r>
            <a:r>
              <a:rPr lang="en-GB" dirty="0" smtClean="0"/>
              <a:t>assets 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See footnote to </a:t>
            </a:r>
            <a:r>
              <a:rPr lang="en-US" b="1" dirty="0"/>
              <a:t>Chart 5.2</a:t>
            </a:r>
            <a:r>
              <a:rPr lang="en-US" dirty="0"/>
              <a:t>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152904"/>
            <a:ext cx="5310846" cy="4398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43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 b="1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The treatment of asset prices in </a:t>
            </a:r>
            <a:r>
              <a:rPr lang="en-US" sz="240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the </a:t>
            </a:r>
            <a:br>
              <a:rPr lang="en-US" sz="240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40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May </a:t>
            </a:r>
            <a:r>
              <a:rPr lang="en-US" sz="2400" b="1" i="1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Inflation Report </a:t>
            </a:r>
            <a:r>
              <a:rPr lang="en-US" sz="2400" b="1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projections</a:t>
            </a:r>
            <a:endParaRPr lang="en-GB" sz="2400" b="1" dirty="0">
              <a:solidFill>
                <a:srgbClr val="96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9701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62800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Table 1  </a:t>
            </a:r>
            <a:r>
              <a:rPr lang="en-US" dirty="0"/>
              <a:t>GDP growth and inflation projections with different exchange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rate paths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180000" y="5810250"/>
            <a:ext cx="8642350" cy="1047751"/>
          </a:xfrm>
        </p:spPr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	Modal </a:t>
            </a:r>
            <a:r>
              <a:rPr lang="en-US" dirty="0"/>
              <a:t>projections for calendar-year GDP growth and four-quarter CPI inflation rate.</a:t>
            </a:r>
            <a:endParaRPr lang="en-GB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970" y="1471613"/>
            <a:ext cx="8615715" cy="1452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6613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 b="1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Risks associated with the referendum on</a:t>
            </a:r>
          </a:p>
          <a:p>
            <a:pPr algn="ctr"/>
            <a:r>
              <a:rPr lang="en-US" sz="2400" b="1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UK membership of the European Union</a:t>
            </a:r>
            <a:endParaRPr lang="en-GB" sz="2400" b="1" dirty="0">
              <a:solidFill>
                <a:srgbClr val="96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0438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851901" cy="882143"/>
          </a:xfrm>
        </p:spPr>
        <p:txBody>
          <a:bodyPr/>
          <a:lstStyle/>
          <a:p>
            <a:pPr marL="0" indent="0"/>
            <a:r>
              <a:rPr lang="en-GB" sz="2000" b="1" dirty="0" smtClean="0">
                <a:solidFill>
                  <a:srgbClr val="960000"/>
                </a:solidFill>
              </a:rPr>
              <a:t>Chart A  </a:t>
            </a:r>
            <a:r>
              <a:rPr lang="en-US" sz="2000" dirty="0">
                <a:solidFill>
                  <a:srgbClr val="960000"/>
                </a:solidFill>
              </a:rPr>
              <a:t>The rest of the European Union is </a:t>
            </a:r>
            <a:r>
              <a:rPr lang="en-US" sz="2000" dirty="0" smtClean="0">
                <a:solidFill>
                  <a:srgbClr val="960000"/>
                </a:solidFill>
              </a:rPr>
              <a:t>the United Kingdom’s </a:t>
            </a:r>
            <a:br>
              <a:rPr lang="en-US" sz="2000" dirty="0" smtClean="0">
                <a:solidFill>
                  <a:srgbClr val="960000"/>
                </a:solidFill>
              </a:rPr>
            </a:br>
            <a:r>
              <a:rPr lang="en-US" sz="2000" dirty="0" smtClean="0">
                <a:solidFill>
                  <a:srgbClr val="960000"/>
                </a:solidFill>
              </a:rPr>
              <a:t>biggest </a:t>
            </a:r>
            <a:r>
              <a:rPr lang="en-US" sz="2000" dirty="0">
                <a:solidFill>
                  <a:srgbClr val="960000"/>
                </a:solidFill>
              </a:rPr>
              <a:t>trading and </a:t>
            </a:r>
            <a:r>
              <a:rPr lang="en-US" sz="2000" dirty="0" smtClean="0">
                <a:solidFill>
                  <a:srgbClr val="960000"/>
                </a:solidFill>
              </a:rPr>
              <a:t>investment partner</a:t>
            </a:r>
            <a:endParaRPr lang="en-GB" sz="2000" dirty="0" smtClean="0">
              <a:solidFill>
                <a:srgbClr val="960000"/>
              </a:solidFill>
            </a:endParaRPr>
          </a:p>
          <a:p>
            <a:pPr lvl="2"/>
            <a:r>
              <a:rPr lang="en-US" dirty="0"/>
              <a:t>Sources and destinations of UK imports and exports </a:t>
            </a:r>
            <a:r>
              <a:rPr lang="en-US" dirty="0" smtClean="0"/>
              <a:t>and UK </a:t>
            </a:r>
            <a:r>
              <a:rPr lang="en-US" dirty="0"/>
              <a:t>foreign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direct </a:t>
            </a:r>
            <a:r>
              <a:rPr lang="en-US" dirty="0"/>
              <a:t>investment (</a:t>
            </a:r>
            <a:r>
              <a:rPr lang="en-US" dirty="0" smtClean="0"/>
              <a:t>FDI)</a:t>
            </a:r>
            <a:r>
              <a:rPr lang="en-GB" baseline="30000" dirty="0" smtClean="0"/>
              <a:t>(a</a:t>
            </a:r>
            <a:r>
              <a:rPr lang="en-GB" baseline="30000" dirty="0"/>
              <a:t>)</a:t>
            </a:r>
            <a:r>
              <a:rPr lang="en-GB" dirty="0"/>
              <a:t>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	Total </a:t>
            </a:r>
            <a:r>
              <a:rPr lang="en-US" dirty="0"/>
              <a:t>value of imports and exports in 2015. </a:t>
            </a:r>
            <a:r>
              <a:rPr lang="en-US" dirty="0" smtClean="0"/>
              <a:t> Stock </a:t>
            </a:r>
            <a:r>
              <a:rPr lang="en-US" dirty="0"/>
              <a:t>of FDI as at end-2014. </a:t>
            </a:r>
            <a:r>
              <a:rPr lang="en-US" dirty="0" smtClean="0"/>
              <a:t> Shares in parentheses;  </a:t>
            </a:r>
            <a:r>
              <a:rPr lang="en-US" dirty="0"/>
              <a:t>may not sum to 100 due to rounding.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666871"/>
            <a:ext cx="3829433" cy="4600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93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85201" cy="882143"/>
          </a:xfrm>
        </p:spPr>
        <p:txBody>
          <a:bodyPr/>
          <a:lstStyle/>
          <a:p>
            <a:r>
              <a:rPr lang="en-GB" sz="2000" b="1" dirty="0" smtClean="0">
                <a:solidFill>
                  <a:srgbClr val="960000"/>
                </a:solidFill>
              </a:rPr>
              <a:t>Chart B  </a:t>
            </a:r>
            <a:r>
              <a:rPr lang="en-US" sz="2000" dirty="0">
                <a:solidFill>
                  <a:srgbClr val="960000"/>
                </a:solidFill>
              </a:rPr>
              <a:t>The UK current account deficit is very high </a:t>
            </a:r>
            <a:r>
              <a:rPr lang="en-US" sz="2000" dirty="0" smtClean="0">
                <a:solidFill>
                  <a:srgbClr val="960000"/>
                </a:solidFill>
              </a:rPr>
              <a:t>by historical standards</a:t>
            </a:r>
            <a:endParaRPr lang="en-GB" sz="2000" dirty="0" smtClean="0">
              <a:solidFill>
                <a:srgbClr val="960000"/>
              </a:solidFill>
            </a:endParaRPr>
          </a:p>
          <a:p>
            <a:pPr lvl="2"/>
            <a:r>
              <a:rPr lang="en-GB" dirty="0" smtClean="0"/>
              <a:t>UK </a:t>
            </a:r>
            <a:r>
              <a:rPr lang="en-GB" dirty="0"/>
              <a:t>current account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549" y="1123083"/>
            <a:ext cx="5377902" cy="4439116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smtClean="0"/>
              <a:t> 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244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/>
            <a:r>
              <a:rPr lang="en-GB" sz="2000" b="1" dirty="0" smtClean="0">
                <a:solidFill>
                  <a:srgbClr val="960000"/>
                </a:solidFill>
              </a:rPr>
              <a:t>Chart C  </a:t>
            </a:r>
            <a:r>
              <a:rPr lang="en-US" sz="2000" dirty="0">
                <a:solidFill>
                  <a:srgbClr val="960000"/>
                </a:solidFill>
              </a:rPr>
              <a:t>Foreign currency funding is a </a:t>
            </a:r>
            <a:r>
              <a:rPr lang="en-US" sz="2000" dirty="0" smtClean="0">
                <a:solidFill>
                  <a:srgbClr val="960000"/>
                </a:solidFill>
              </a:rPr>
              <a:t>significant proportion </a:t>
            </a:r>
            <a:r>
              <a:rPr lang="en-US" sz="2000" dirty="0">
                <a:solidFill>
                  <a:srgbClr val="960000"/>
                </a:solidFill>
              </a:rPr>
              <a:t>of </a:t>
            </a:r>
            <a:r>
              <a:rPr lang="en-US" sz="2000" dirty="0" smtClean="0">
                <a:solidFill>
                  <a:srgbClr val="960000"/>
                </a:solidFill>
              </a:rPr>
              <a:t/>
            </a:r>
            <a:br>
              <a:rPr lang="en-US" sz="2000" dirty="0" smtClean="0">
                <a:solidFill>
                  <a:srgbClr val="960000"/>
                </a:solidFill>
              </a:rPr>
            </a:br>
            <a:r>
              <a:rPr lang="en-US" sz="2000" dirty="0" smtClean="0">
                <a:solidFill>
                  <a:srgbClr val="960000"/>
                </a:solidFill>
              </a:rPr>
              <a:t>UK </a:t>
            </a:r>
            <a:r>
              <a:rPr lang="en-US" sz="2000" dirty="0">
                <a:solidFill>
                  <a:srgbClr val="960000"/>
                </a:solidFill>
              </a:rPr>
              <a:t>banks’ liabilities</a:t>
            </a:r>
            <a:endParaRPr lang="en-GB" sz="2000" dirty="0" smtClean="0">
              <a:solidFill>
                <a:srgbClr val="960000"/>
              </a:solidFill>
            </a:endParaRPr>
          </a:p>
          <a:p>
            <a:pPr lvl="2"/>
            <a:r>
              <a:rPr lang="en-US" dirty="0"/>
              <a:t>UK banks’ balance sheets by currency</a:t>
            </a:r>
            <a:r>
              <a:rPr lang="en-US" baseline="30000" dirty="0"/>
              <a:t>(a)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	Data </a:t>
            </a:r>
            <a:r>
              <a:rPr lang="en-US" dirty="0"/>
              <a:t>for the seven largest UK banks, UK-resident entities only.</a:t>
            </a:r>
          </a:p>
          <a:p>
            <a:r>
              <a:rPr lang="en-US" dirty="0"/>
              <a:t>(</a:t>
            </a:r>
            <a:r>
              <a:rPr lang="en-US" dirty="0" smtClean="0"/>
              <a:t>b)	Total </a:t>
            </a:r>
            <a:r>
              <a:rPr lang="en-US" dirty="0"/>
              <a:t>assets (liabilities) includes gross reverse repo (repo) and group lending (funding</a:t>
            </a:r>
            <a:r>
              <a:rPr lang="en-US" dirty="0" smtClean="0"/>
              <a:t>).  Total </a:t>
            </a:r>
            <a:r>
              <a:rPr lang="en-US" dirty="0"/>
              <a:t>foreign currency assets (liabilities) calculated as total assets (liabilities) less </a:t>
            </a:r>
            <a:r>
              <a:rPr lang="en-US" dirty="0" smtClean="0"/>
              <a:t>sterling assets </a:t>
            </a:r>
            <a:r>
              <a:rPr lang="en-US" dirty="0"/>
              <a:t>(liabilities). </a:t>
            </a:r>
            <a:r>
              <a:rPr lang="en-US" dirty="0" smtClean="0"/>
              <a:t> Sterling </a:t>
            </a:r>
            <a:r>
              <a:rPr lang="en-US" dirty="0"/>
              <a:t>assets and liabilities include foreign currency swaps.</a:t>
            </a:r>
          </a:p>
          <a:p>
            <a:r>
              <a:rPr lang="en-US" dirty="0"/>
              <a:t>(c) </a:t>
            </a:r>
            <a:r>
              <a:rPr lang="en-US" dirty="0" smtClean="0"/>
              <a:t>	Wholesale </a:t>
            </a:r>
            <a:r>
              <a:rPr lang="en-US" dirty="0"/>
              <a:t>funding with a maturity of three months or less. </a:t>
            </a:r>
            <a:r>
              <a:rPr lang="en-US" dirty="0" smtClean="0"/>
              <a:t> Shown </a:t>
            </a:r>
            <a:r>
              <a:rPr lang="en-US" dirty="0"/>
              <a:t>on a net repo basis </a:t>
            </a:r>
            <a:r>
              <a:rPr lang="en-US" dirty="0" smtClean="0"/>
              <a:t>and </a:t>
            </a:r>
            <a:r>
              <a:rPr lang="en-GB" dirty="0" smtClean="0"/>
              <a:t>excluding </a:t>
            </a:r>
            <a:r>
              <a:rPr lang="en-GB" dirty="0"/>
              <a:t>group funding.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06066"/>
            <a:ext cx="5471781" cy="4814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44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2400" b="1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Other forecasters’ expectations</a:t>
            </a:r>
          </a:p>
        </p:txBody>
      </p:sp>
    </p:spTree>
    <p:extLst>
      <p:ext uri="{BB962C8B-B14F-4D97-AF65-F5344CB8AC3E}">
        <p14:creationId xmlns:p14="http://schemas.microsoft.com/office/powerpoint/2010/main" val="400760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62800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Table 1  </a:t>
            </a:r>
            <a:r>
              <a:rPr lang="en-GB" dirty="0"/>
              <a:t>Averages of other forecasters’ central projections</a:t>
            </a:r>
            <a:r>
              <a:rPr lang="en-GB" baseline="30000" dirty="0"/>
              <a:t>(a</a:t>
            </a:r>
            <a:r>
              <a:rPr lang="en-GB" baseline="30000" dirty="0" smtClean="0"/>
              <a:t>)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180000" y="5810250"/>
            <a:ext cx="8642350" cy="1047751"/>
          </a:xfrm>
        </p:spPr>
        <p:txBody>
          <a:bodyPr/>
          <a:lstStyle/>
          <a:p>
            <a:r>
              <a:rPr lang="en-US" dirty="0"/>
              <a:t>Source: </a:t>
            </a:r>
            <a:r>
              <a:rPr lang="en-US" dirty="0" smtClean="0"/>
              <a:t> Projections </a:t>
            </a:r>
            <a:r>
              <a:rPr lang="en-US" dirty="0"/>
              <a:t>of outside forecasters as of 28 April 2016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(a) </a:t>
            </a:r>
            <a:r>
              <a:rPr lang="en-US" dirty="0" smtClean="0"/>
              <a:t>	For </a:t>
            </a:r>
            <a:r>
              <a:rPr lang="en-US" dirty="0"/>
              <a:t>2017 Q2, there were 27 forecasts for GDP growth and CPI inflation, 26 for the unemployment rate </a:t>
            </a:r>
            <a:r>
              <a:rPr lang="en-US" dirty="0" smtClean="0"/>
              <a:t>and Bank </a:t>
            </a:r>
            <a:r>
              <a:rPr lang="en-US" dirty="0"/>
              <a:t>Rate, 18 for the stock of asset purchases and 12 for the sterling ERI</a:t>
            </a:r>
            <a:r>
              <a:rPr lang="en-US" dirty="0" smtClean="0"/>
              <a:t>.  </a:t>
            </a:r>
            <a:br>
              <a:rPr lang="en-US" dirty="0" smtClean="0"/>
            </a:br>
            <a:r>
              <a:rPr lang="en-US" dirty="0" smtClean="0"/>
              <a:t>For </a:t>
            </a:r>
            <a:r>
              <a:rPr lang="en-US" dirty="0"/>
              <a:t>2018 Q2, there </a:t>
            </a:r>
            <a:r>
              <a:rPr lang="en-US" dirty="0" smtClean="0"/>
              <a:t>were 23 </a:t>
            </a:r>
            <a:r>
              <a:rPr lang="en-US" dirty="0"/>
              <a:t>forecasts for CPI inflation, 22 for GDP growth and the unemployment rate, 24 for Bank Rate, 16 for </a:t>
            </a:r>
            <a:r>
              <a:rPr lang="en-US" dirty="0" smtClean="0"/>
              <a:t>the stock </a:t>
            </a:r>
            <a:r>
              <a:rPr lang="en-US" dirty="0"/>
              <a:t>of asset purchases and 11 for the sterling ERI. </a:t>
            </a:r>
            <a:r>
              <a:rPr lang="en-US" dirty="0" smtClean="0"/>
              <a:t> For </a:t>
            </a:r>
            <a:r>
              <a:rPr lang="en-US" dirty="0"/>
              <a:t>2019 Q2, there were 22 forecasts for CPI </a:t>
            </a:r>
            <a:r>
              <a:rPr lang="en-US" dirty="0" smtClean="0"/>
              <a:t>inflation and </a:t>
            </a:r>
            <a:r>
              <a:rPr lang="en-US" dirty="0"/>
              <a:t>GDP growth, 23 forecasts for Bank Rate, 21 for the unemployment rate, 16 for the stock of </a:t>
            </a:r>
            <a:r>
              <a:rPr lang="en-US" dirty="0" smtClean="0"/>
              <a:t>asset purchases </a:t>
            </a:r>
            <a:r>
              <a:rPr lang="en-US" dirty="0"/>
              <a:t>and 11 for the sterling ERI.</a:t>
            </a:r>
          </a:p>
          <a:p>
            <a:r>
              <a:rPr lang="en-GB" dirty="0"/>
              <a:t>(b) </a:t>
            </a:r>
            <a:r>
              <a:rPr lang="en-GB" dirty="0" smtClean="0"/>
              <a:t>	Twelve-month </a:t>
            </a:r>
            <a:r>
              <a:rPr lang="en-GB" dirty="0"/>
              <a:t>rate.</a:t>
            </a:r>
          </a:p>
          <a:p>
            <a:r>
              <a:rPr lang="en-GB" dirty="0"/>
              <a:t>(c) </a:t>
            </a:r>
            <a:r>
              <a:rPr lang="en-GB" dirty="0" smtClean="0"/>
              <a:t>	Four-quarter </a:t>
            </a:r>
            <a:r>
              <a:rPr lang="en-GB" dirty="0"/>
              <a:t>percentage change.</a:t>
            </a:r>
          </a:p>
          <a:p>
            <a:r>
              <a:rPr lang="en-US" dirty="0"/>
              <a:t>(d) </a:t>
            </a:r>
            <a:r>
              <a:rPr lang="en-US" dirty="0" smtClean="0"/>
              <a:t>	Original </a:t>
            </a:r>
            <a:r>
              <a:rPr lang="en-US" dirty="0"/>
              <a:t>purchase value</a:t>
            </a:r>
            <a:r>
              <a:rPr lang="en-US" dirty="0" smtClean="0"/>
              <a:t>.  </a:t>
            </a:r>
            <a:r>
              <a:rPr lang="en-US" dirty="0"/>
              <a:t>Purchased via the creation of central bank reserves.</a:t>
            </a:r>
            <a:endParaRPr lang="en-GB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00" y="1371600"/>
            <a:ext cx="7458075" cy="260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3818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sz="2000" b="1" dirty="0" smtClean="0">
                <a:solidFill>
                  <a:srgbClr val="960000"/>
                </a:solidFill>
              </a:rPr>
              <a:t>Chart A  </a:t>
            </a:r>
            <a:r>
              <a:rPr lang="en-US" sz="2000" dirty="0">
                <a:solidFill>
                  <a:srgbClr val="960000"/>
                </a:solidFill>
              </a:rPr>
              <a:t>The range of external forecasters’ GDP </a:t>
            </a:r>
            <a:r>
              <a:rPr lang="en-US" sz="2000" dirty="0" smtClean="0">
                <a:solidFill>
                  <a:srgbClr val="960000"/>
                </a:solidFill>
              </a:rPr>
              <a:t>growth expectations </a:t>
            </a:r>
          </a:p>
          <a:p>
            <a:r>
              <a:rPr lang="en-US" sz="2000" dirty="0" smtClean="0">
                <a:solidFill>
                  <a:srgbClr val="960000"/>
                </a:solidFill>
              </a:rPr>
              <a:t>has </a:t>
            </a:r>
            <a:r>
              <a:rPr lang="en-US" sz="2000" dirty="0">
                <a:solidFill>
                  <a:srgbClr val="960000"/>
                </a:solidFill>
              </a:rPr>
              <a:t>widened</a:t>
            </a:r>
            <a:endParaRPr lang="en-GB" sz="2000" dirty="0" smtClean="0">
              <a:solidFill>
                <a:srgbClr val="960000"/>
              </a:solidFill>
            </a:endParaRPr>
          </a:p>
          <a:p>
            <a:pPr lvl="2"/>
            <a:r>
              <a:rPr lang="en-US" dirty="0"/>
              <a:t>Forecasters’ central projections of three year ahead GDP growth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Source: </a:t>
            </a:r>
            <a:r>
              <a:rPr lang="en-US" dirty="0" smtClean="0"/>
              <a:t> Projections </a:t>
            </a:r>
            <a:r>
              <a:rPr lang="en-US" dirty="0"/>
              <a:t>of outside forecasters provided for </a:t>
            </a:r>
            <a:r>
              <a:rPr lang="en-US" i="1" dirty="0"/>
              <a:t>Inflation Reports </a:t>
            </a:r>
            <a:r>
              <a:rPr lang="en-US" dirty="0"/>
              <a:t>from February 2010 </a:t>
            </a:r>
            <a:r>
              <a:rPr lang="en-US" dirty="0" smtClean="0"/>
              <a:t>to </a:t>
            </a:r>
            <a:r>
              <a:rPr lang="en-GB" dirty="0" smtClean="0"/>
              <a:t>May </a:t>
            </a:r>
            <a:r>
              <a:rPr lang="en-GB" dirty="0"/>
              <a:t>2016.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417006"/>
            <a:ext cx="5498603" cy="4412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2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64321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Chart 5.1  </a:t>
            </a:r>
            <a:r>
              <a:rPr lang="en-GB" dirty="0"/>
              <a:t>GDP projection based on market interest rate expectations and £375 billion purchased assets</a:t>
            </a:r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180000" y="5832475"/>
            <a:ext cx="8491538" cy="1025525"/>
          </a:xfrm>
        </p:spPr>
        <p:txBody>
          <a:bodyPr/>
          <a:lstStyle/>
          <a:p>
            <a:pPr marL="0" indent="0"/>
            <a:r>
              <a:rPr lang="en-US" dirty="0"/>
              <a:t>The fan chart depicts the probability of various outcomes for GDP growth</a:t>
            </a:r>
            <a:r>
              <a:rPr lang="en-US" dirty="0" smtClean="0"/>
              <a:t>.  </a:t>
            </a:r>
            <a:r>
              <a:rPr lang="en-US" dirty="0"/>
              <a:t>It has </a:t>
            </a:r>
            <a:r>
              <a:rPr lang="en-US" dirty="0" smtClean="0"/>
              <a:t>been conditioned </a:t>
            </a:r>
            <a:r>
              <a:rPr lang="en-US" dirty="0"/>
              <a:t>on the assumption that the stock of purchased assets financed by the issuance of</a:t>
            </a:r>
          </a:p>
          <a:p>
            <a:pPr marL="0" indent="0"/>
            <a:r>
              <a:rPr lang="en-US" dirty="0"/>
              <a:t>central bank reserves remains at £375 billion throughout the forecast period. </a:t>
            </a:r>
            <a:r>
              <a:rPr lang="en-US" dirty="0" smtClean="0"/>
              <a:t> To </a:t>
            </a:r>
            <a:r>
              <a:rPr lang="en-US" dirty="0"/>
              <a:t>the left of </a:t>
            </a:r>
            <a:r>
              <a:rPr lang="en-US" dirty="0" smtClean="0"/>
              <a:t>the vertical </a:t>
            </a:r>
            <a:r>
              <a:rPr lang="en-US" dirty="0"/>
              <a:t>dashed line, the distribution reflects the likelihood of revisions to the data over </a:t>
            </a:r>
            <a:r>
              <a:rPr lang="en-US" dirty="0" smtClean="0"/>
              <a:t>the past;  to </a:t>
            </a:r>
            <a:r>
              <a:rPr lang="en-US" dirty="0"/>
              <a:t>the right, it reflects uncertainty over the evolution of GDP growth in the </a:t>
            </a:r>
            <a:r>
              <a:rPr lang="en-US" dirty="0" smtClean="0"/>
              <a:t>future. </a:t>
            </a:r>
            <a:r>
              <a:rPr lang="en-US" dirty="0"/>
              <a:t>If </a:t>
            </a:r>
            <a:r>
              <a:rPr lang="en-US" dirty="0" smtClean="0"/>
              <a:t>economic circumstances </a:t>
            </a:r>
            <a:r>
              <a:rPr lang="en-US" dirty="0"/>
              <a:t>identical to today’s were to prevail on 100 occasions, the MPC’s best </a:t>
            </a:r>
            <a:r>
              <a:rPr lang="en-US" dirty="0" smtClean="0"/>
              <a:t>collective </a:t>
            </a:r>
            <a:r>
              <a:rPr lang="en-US" dirty="0" err="1" smtClean="0"/>
              <a:t>judgement</a:t>
            </a:r>
            <a:r>
              <a:rPr lang="en-US" dirty="0" smtClean="0"/>
              <a:t> </a:t>
            </a:r>
            <a:r>
              <a:rPr lang="en-US" dirty="0"/>
              <a:t>is that the mature estimate of GDP growth would lie within the darkest central </a:t>
            </a:r>
            <a:r>
              <a:rPr lang="en-US" dirty="0" smtClean="0"/>
              <a:t>band on </a:t>
            </a:r>
            <a:r>
              <a:rPr lang="en-US" dirty="0"/>
              <a:t>only 30 of those occasions</a:t>
            </a:r>
            <a:r>
              <a:rPr lang="en-US" dirty="0" smtClean="0"/>
              <a:t>.  </a:t>
            </a:r>
            <a:r>
              <a:rPr lang="en-US" dirty="0"/>
              <a:t>The fan chart is constructed so that outturns are also expected </a:t>
            </a:r>
            <a:r>
              <a:rPr lang="en-US" dirty="0" smtClean="0"/>
              <a:t>to lie </a:t>
            </a:r>
            <a:r>
              <a:rPr lang="en-US" dirty="0"/>
              <a:t>within each pair of the lighter green areas on 30 </a:t>
            </a:r>
            <a:r>
              <a:rPr lang="en-US" dirty="0" smtClean="0"/>
              <a:t>occasions.  </a:t>
            </a:r>
            <a:r>
              <a:rPr lang="en-US" dirty="0"/>
              <a:t>In any particular quarter of </a:t>
            </a:r>
            <a:r>
              <a:rPr lang="en-US" dirty="0" smtClean="0"/>
              <a:t>the forecast </a:t>
            </a:r>
            <a:r>
              <a:rPr lang="en-US" dirty="0"/>
              <a:t>period, GDP growth is therefore expected to lie somewhere within the fan on 90 out </a:t>
            </a:r>
            <a:r>
              <a:rPr lang="en-US" dirty="0" smtClean="0"/>
              <a:t>of 100 </a:t>
            </a:r>
            <a:r>
              <a:rPr lang="en-US" dirty="0"/>
              <a:t>occasions. </a:t>
            </a:r>
            <a:r>
              <a:rPr lang="en-US" dirty="0" smtClean="0"/>
              <a:t> And </a:t>
            </a:r>
            <a:r>
              <a:rPr lang="en-US" dirty="0"/>
              <a:t>on the remaining 10 out of 100 occasions GDP growth can fall </a:t>
            </a:r>
            <a:r>
              <a:rPr lang="en-US" dirty="0" smtClean="0"/>
              <a:t>anywhere outside </a:t>
            </a:r>
            <a:r>
              <a:rPr lang="en-US" dirty="0"/>
              <a:t>the green area of the fan chart. </a:t>
            </a:r>
            <a:r>
              <a:rPr lang="en-US" dirty="0" smtClean="0"/>
              <a:t> Over </a:t>
            </a:r>
            <a:r>
              <a:rPr lang="en-US" dirty="0"/>
              <a:t>the forecast period, this has been depicted by </a:t>
            </a:r>
            <a:r>
              <a:rPr lang="en-US" dirty="0" smtClean="0"/>
              <a:t>the light </a:t>
            </a:r>
            <a:r>
              <a:rPr lang="en-US" dirty="0"/>
              <a:t>grey background</a:t>
            </a:r>
            <a:r>
              <a:rPr lang="en-US" dirty="0" smtClean="0"/>
              <a:t>.  </a:t>
            </a:r>
            <a:r>
              <a:rPr lang="en-US" dirty="0"/>
              <a:t>See the box on page 39 of the November 2007 </a:t>
            </a:r>
            <a:r>
              <a:rPr lang="en-US" i="1" dirty="0"/>
              <a:t>Inflation Report </a:t>
            </a:r>
            <a:r>
              <a:rPr lang="en-US" dirty="0"/>
              <a:t>for </a:t>
            </a:r>
            <a:r>
              <a:rPr lang="en-US" dirty="0" smtClean="0"/>
              <a:t>a fuller </a:t>
            </a:r>
            <a:r>
              <a:rPr lang="en-US" dirty="0"/>
              <a:t>description of the fan chart and what it represents.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151380"/>
            <a:ext cx="5357785" cy="440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97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/>
            <a:r>
              <a:rPr lang="en-GB" sz="2000" b="1" dirty="0" smtClean="0">
                <a:solidFill>
                  <a:srgbClr val="960000"/>
                </a:solidFill>
              </a:rPr>
              <a:t>Chart B  </a:t>
            </a:r>
            <a:r>
              <a:rPr lang="en-US" sz="2000" dirty="0" smtClean="0">
                <a:solidFill>
                  <a:srgbClr val="960000"/>
                </a:solidFill>
              </a:rPr>
              <a:t>Expectations of very low inflation in a year’s time have </a:t>
            </a:r>
          </a:p>
          <a:p>
            <a:pPr marL="0" indent="0"/>
            <a:r>
              <a:rPr lang="en-US" sz="2000" dirty="0" smtClean="0">
                <a:solidFill>
                  <a:srgbClr val="960000"/>
                </a:solidFill>
              </a:rPr>
              <a:t>fallen a little</a:t>
            </a:r>
          </a:p>
          <a:p>
            <a:r>
              <a:rPr lang="en-US" sz="2000" dirty="0"/>
              <a:t>Average probability of CPI inflation </a:t>
            </a:r>
            <a:r>
              <a:rPr lang="en-US" sz="2000" dirty="0" smtClean="0"/>
              <a:t>outturns</a:t>
            </a:r>
            <a:r>
              <a:rPr lang="en-US" sz="2000" baseline="30000" dirty="0" smtClean="0"/>
              <a:t>(a)</a:t>
            </a:r>
            <a:endParaRPr lang="en-GB" sz="2000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Source: </a:t>
            </a:r>
            <a:r>
              <a:rPr lang="en-US" dirty="0" smtClean="0"/>
              <a:t> Projections </a:t>
            </a:r>
            <a:r>
              <a:rPr lang="en-US" dirty="0"/>
              <a:t>of outside forecasters provided for </a:t>
            </a:r>
            <a:r>
              <a:rPr lang="en-US" i="1" dirty="0"/>
              <a:t>Inflation Reports </a:t>
            </a:r>
            <a:r>
              <a:rPr lang="en-US" dirty="0"/>
              <a:t>in February and May 2016</a:t>
            </a:r>
            <a:r>
              <a:rPr lang="en-US" dirty="0" smtClean="0"/>
              <a:t>. </a:t>
            </a:r>
          </a:p>
          <a:p>
            <a:endParaRPr lang="en-US" dirty="0"/>
          </a:p>
          <a:p>
            <a:r>
              <a:rPr lang="en-US" dirty="0"/>
              <a:t>(a) </a:t>
            </a:r>
            <a:r>
              <a:rPr lang="en-US" dirty="0" smtClean="0"/>
              <a:t>	Projections </a:t>
            </a:r>
            <a:r>
              <a:rPr lang="en-US" dirty="0"/>
              <a:t>on the boundary of these ranges are included in the upper range, </a:t>
            </a:r>
            <a:r>
              <a:rPr lang="en-US" dirty="0" err="1"/>
              <a:t>eg</a:t>
            </a:r>
            <a:r>
              <a:rPr lang="en-US" dirty="0"/>
              <a:t> a projection </a:t>
            </a:r>
            <a:r>
              <a:rPr lang="en-US" dirty="0" smtClean="0"/>
              <a:t>of inflation </a:t>
            </a:r>
            <a:r>
              <a:rPr lang="en-US" dirty="0"/>
              <a:t>being 2.0% is in the 2.0% to 2.5% range.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437511"/>
            <a:ext cx="5444958" cy="4613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546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sz="2000" b="1" dirty="0">
                <a:solidFill>
                  <a:srgbClr val="960000"/>
                </a:solidFill>
              </a:rPr>
              <a:t>Chart C </a:t>
            </a:r>
            <a:r>
              <a:rPr lang="en-GB" sz="2000" b="1" dirty="0" smtClean="0">
                <a:solidFill>
                  <a:srgbClr val="960000"/>
                </a:solidFill>
              </a:rPr>
              <a:t> </a:t>
            </a:r>
            <a:r>
              <a:rPr lang="en-US" sz="2000" dirty="0">
                <a:solidFill>
                  <a:srgbClr val="960000"/>
                </a:solidFill>
              </a:rPr>
              <a:t>Forecasters project a broadly higher path </a:t>
            </a:r>
            <a:r>
              <a:rPr lang="en-US" sz="2000" dirty="0" smtClean="0">
                <a:solidFill>
                  <a:srgbClr val="960000"/>
                </a:solidFill>
              </a:rPr>
              <a:t>for Bank </a:t>
            </a:r>
            <a:r>
              <a:rPr lang="en-US" sz="2000" dirty="0">
                <a:solidFill>
                  <a:srgbClr val="960000"/>
                </a:solidFill>
              </a:rPr>
              <a:t>Rate </a:t>
            </a:r>
            <a:r>
              <a:rPr lang="en-US" sz="2000" dirty="0" smtClean="0">
                <a:solidFill>
                  <a:srgbClr val="960000"/>
                </a:solidFill>
              </a:rPr>
              <a:t>than </a:t>
            </a:r>
          </a:p>
          <a:p>
            <a:r>
              <a:rPr lang="en-US" sz="2000" dirty="0" smtClean="0">
                <a:solidFill>
                  <a:srgbClr val="960000"/>
                </a:solidFill>
              </a:rPr>
              <a:t>that </a:t>
            </a:r>
            <a:r>
              <a:rPr lang="en-US" sz="2000" dirty="0">
                <a:solidFill>
                  <a:srgbClr val="960000"/>
                </a:solidFill>
              </a:rPr>
              <a:t>implied by market prices</a:t>
            </a:r>
            <a:endParaRPr lang="en-US" sz="2000" dirty="0" smtClean="0">
              <a:solidFill>
                <a:srgbClr val="960000"/>
              </a:solidFill>
            </a:endParaRPr>
          </a:p>
          <a:p>
            <a:r>
              <a:rPr lang="en-US" sz="2000" dirty="0"/>
              <a:t>Forecasters’ central projections of Bank Rate, and </a:t>
            </a:r>
            <a:r>
              <a:rPr lang="en-US" sz="2000" dirty="0" smtClean="0"/>
              <a:t>forward interest </a:t>
            </a:r>
            <a:r>
              <a:rPr lang="en-US" sz="2000" dirty="0"/>
              <a:t>rates</a:t>
            </a:r>
            <a:endParaRPr lang="en-GB" sz="2000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180000" y="5810250"/>
            <a:ext cx="8491538" cy="1047751"/>
          </a:xfrm>
        </p:spPr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Projections </a:t>
            </a:r>
            <a:r>
              <a:rPr lang="en-US" dirty="0"/>
              <a:t>of outside forecasters as of 28 April 2016, Bloomberg </a:t>
            </a:r>
            <a:r>
              <a:rPr lang="en-US" dirty="0" smtClean="0"/>
              <a:t>and </a:t>
            </a:r>
            <a:r>
              <a:rPr lang="en-GB" dirty="0" smtClean="0"/>
              <a:t>Bank </a:t>
            </a:r>
            <a:r>
              <a:rPr lang="en-GB" dirty="0"/>
              <a:t>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US" dirty="0"/>
              <a:t>(a) </a:t>
            </a:r>
            <a:r>
              <a:rPr lang="en-US" dirty="0" smtClean="0"/>
              <a:t>	Estimated </a:t>
            </a:r>
            <a:r>
              <a:rPr lang="en-US" dirty="0"/>
              <a:t>using instantaneous forward overnight index swap rates in the fifteen </a:t>
            </a:r>
            <a:r>
              <a:rPr lang="en-US" dirty="0" smtClean="0"/>
              <a:t>working days </a:t>
            </a:r>
            <a:r>
              <a:rPr lang="en-US" dirty="0"/>
              <a:t>to 4 May 2016.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91251"/>
            <a:ext cx="5444958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75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64321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Table </a:t>
            </a:r>
            <a:r>
              <a:rPr lang="en-GB" b="1" dirty="0" smtClean="0">
                <a:solidFill>
                  <a:srgbClr val="960000"/>
                </a:solidFill>
              </a:rPr>
              <a:t>5.B  </a:t>
            </a:r>
            <a:r>
              <a:rPr lang="en-GB" dirty="0" smtClean="0"/>
              <a:t>Forecast summary</a:t>
            </a:r>
            <a:r>
              <a:rPr lang="en-GB" sz="2400" baseline="30000" dirty="0" smtClean="0"/>
              <a:t>(a)</a:t>
            </a:r>
            <a:endParaRPr lang="en-GB" sz="2400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180000" y="6086475"/>
            <a:ext cx="8491538" cy="771526"/>
          </a:xfrm>
        </p:spPr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	Modal </a:t>
            </a:r>
            <a:r>
              <a:rPr lang="en-US" dirty="0"/>
              <a:t>projections for GDP, CPI inflation and LFS unemployment</a:t>
            </a:r>
            <a:r>
              <a:rPr lang="en-US" dirty="0" smtClean="0"/>
              <a:t>.  </a:t>
            </a:r>
            <a:r>
              <a:rPr lang="en-US" dirty="0"/>
              <a:t>Figures in parentheses show </a:t>
            </a:r>
            <a:r>
              <a:rPr lang="en-US" dirty="0" smtClean="0"/>
              <a:t>the corresponding </a:t>
            </a:r>
            <a:r>
              <a:rPr lang="en-US" dirty="0"/>
              <a:t>projections in the February 2016 </a:t>
            </a:r>
            <a:r>
              <a:rPr lang="en-US" i="1" dirty="0"/>
              <a:t>Inflation Report</a:t>
            </a:r>
            <a:r>
              <a:rPr lang="en-US" dirty="0"/>
              <a:t>. </a:t>
            </a:r>
            <a:r>
              <a:rPr lang="en-US" dirty="0" smtClean="0"/>
              <a:t> Projections </a:t>
            </a:r>
            <a:r>
              <a:rPr lang="en-US" dirty="0"/>
              <a:t>were only available to 2019 </a:t>
            </a:r>
            <a:r>
              <a:rPr lang="en-US" dirty="0" smtClean="0"/>
              <a:t>Q1 </a:t>
            </a:r>
            <a:r>
              <a:rPr lang="en-GB" dirty="0" smtClean="0"/>
              <a:t>in </a:t>
            </a:r>
            <a:r>
              <a:rPr lang="en-GB" dirty="0"/>
              <a:t>February.</a:t>
            </a:r>
          </a:p>
          <a:p>
            <a:r>
              <a:rPr lang="en-US" dirty="0"/>
              <a:t>(</a:t>
            </a:r>
            <a:r>
              <a:rPr lang="en-US" dirty="0" smtClean="0"/>
              <a:t>b)	Calendar-year </a:t>
            </a:r>
            <a:r>
              <a:rPr lang="en-US" dirty="0"/>
              <a:t>growth in real GDP consistent with the modal projection for four-quarter growth in real GDP</a:t>
            </a:r>
            <a:r>
              <a:rPr lang="en-US" dirty="0" smtClean="0"/>
              <a:t>.  The </a:t>
            </a:r>
            <a:r>
              <a:rPr lang="en-US" dirty="0"/>
              <a:t>MPC’s projections are based on its </a:t>
            </a:r>
            <a:r>
              <a:rPr lang="en-US" dirty="0" err="1"/>
              <a:t>backcast</a:t>
            </a:r>
            <a:r>
              <a:rPr lang="en-US" dirty="0"/>
              <a:t> for GDP.</a:t>
            </a:r>
          </a:p>
          <a:p>
            <a:r>
              <a:rPr lang="en-GB" dirty="0"/>
              <a:t>(c) </a:t>
            </a:r>
            <a:r>
              <a:rPr lang="en-GB" dirty="0" smtClean="0"/>
              <a:t>	Four-quarter </a:t>
            </a:r>
            <a:r>
              <a:rPr lang="en-GB" dirty="0"/>
              <a:t>inflation rate.</a:t>
            </a:r>
          </a:p>
          <a:p>
            <a:r>
              <a:rPr lang="en-US" dirty="0"/>
              <a:t>(d</a:t>
            </a:r>
            <a:r>
              <a:rPr lang="en-US" dirty="0" smtClean="0"/>
              <a:t>)	Per </a:t>
            </a:r>
            <a:r>
              <a:rPr lang="en-US" dirty="0"/>
              <a:t>cent. </a:t>
            </a:r>
            <a:r>
              <a:rPr lang="en-US" dirty="0" smtClean="0"/>
              <a:t> The </a:t>
            </a:r>
            <a:r>
              <a:rPr lang="en-US" dirty="0"/>
              <a:t>path for Bank Rate implied by forward market interest rates</a:t>
            </a:r>
            <a:r>
              <a:rPr lang="en-US" dirty="0" smtClean="0"/>
              <a:t>.  </a:t>
            </a:r>
            <a:r>
              <a:rPr lang="en-US" dirty="0"/>
              <a:t>The curves are based </a:t>
            </a:r>
            <a:r>
              <a:rPr lang="en-US" dirty="0" smtClean="0"/>
              <a:t>on </a:t>
            </a:r>
            <a:r>
              <a:rPr lang="en-GB" dirty="0" smtClean="0"/>
              <a:t>overnight </a:t>
            </a:r>
            <a:r>
              <a:rPr lang="en-GB" dirty="0"/>
              <a:t>index swap rates.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00" y="1014413"/>
            <a:ext cx="8333064" cy="3681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1279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100" y="264321"/>
            <a:ext cx="4003676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Chart 5.2  </a:t>
            </a:r>
            <a:r>
              <a:rPr lang="en-GB" dirty="0"/>
              <a:t>CPI inflation projection based on market interest rate expectations and £375 billion purchased assets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180000" y="5810250"/>
            <a:ext cx="8491538" cy="1047751"/>
          </a:xfrm>
        </p:spPr>
        <p:txBody>
          <a:bodyPr/>
          <a:lstStyle/>
          <a:p>
            <a:pPr marL="0" indent="0"/>
            <a:r>
              <a:rPr lang="en-US" b="1" dirty="0"/>
              <a:t>Charts 5.2 </a:t>
            </a:r>
            <a:r>
              <a:rPr lang="en-US" dirty="0"/>
              <a:t>and </a:t>
            </a:r>
            <a:r>
              <a:rPr lang="en-US" b="1" dirty="0"/>
              <a:t>5.3 </a:t>
            </a:r>
            <a:r>
              <a:rPr lang="en-US" dirty="0"/>
              <a:t>depict the probability of various outcomes for CPI inflation in the future</a:t>
            </a:r>
            <a:r>
              <a:rPr lang="en-US" dirty="0" smtClean="0"/>
              <a:t>.  </a:t>
            </a:r>
            <a:r>
              <a:rPr lang="en-US" dirty="0"/>
              <a:t>They have been conditioned on the assumption that the stock of purchased assets financed by the issuance of central bank </a:t>
            </a:r>
            <a:r>
              <a:rPr lang="en-US" dirty="0" smtClean="0"/>
              <a:t>reserves remains </a:t>
            </a:r>
            <a:r>
              <a:rPr lang="en-US" dirty="0"/>
              <a:t>at £375 billion throughout the forecast period</a:t>
            </a:r>
            <a:r>
              <a:rPr lang="en-US" dirty="0" smtClean="0"/>
              <a:t>.  </a:t>
            </a:r>
            <a:r>
              <a:rPr lang="en-US" dirty="0"/>
              <a:t>If economic circumstances identical to today’s were to prevail on 100 occasions, the MPC’s best collective </a:t>
            </a:r>
            <a:r>
              <a:rPr lang="en-US" dirty="0" err="1"/>
              <a:t>judgement</a:t>
            </a:r>
            <a:r>
              <a:rPr lang="en-US" dirty="0"/>
              <a:t> is that inflation in any particular quarter would </a:t>
            </a:r>
            <a:r>
              <a:rPr lang="en-US" dirty="0" smtClean="0"/>
              <a:t>lie within </a:t>
            </a:r>
            <a:r>
              <a:rPr lang="en-US" dirty="0"/>
              <a:t>the darkest central band on only 30 of those occasions. </a:t>
            </a:r>
            <a:r>
              <a:rPr lang="en-US" dirty="0" smtClean="0"/>
              <a:t> The </a:t>
            </a:r>
            <a:r>
              <a:rPr lang="en-US" dirty="0"/>
              <a:t>fan charts are constructed so that outturns of inflation are also expected to lie within each pair of the lighter red areas on 30 occasions. </a:t>
            </a:r>
            <a:r>
              <a:rPr lang="en-US" dirty="0" smtClean="0"/>
              <a:t> In </a:t>
            </a:r>
            <a:r>
              <a:rPr lang="en-US" dirty="0"/>
              <a:t>any </a:t>
            </a:r>
            <a:r>
              <a:rPr lang="en-US" dirty="0" smtClean="0"/>
              <a:t>particular quarter </a:t>
            </a:r>
            <a:r>
              <a:rPr lang="en-US" dirty="0"/>
              <a:t>of the forecast period, inflation is therefore expected to lie somewhere within the fans on 90 out of 100 occasions</a:t>
            </a:r>
            <a:r>
              <a:rPr lang="en-US" dirty="0" smtClean="0"/>
              <a:t>.  </a:t>
            </a:r>
            <a:r>
              <a:rPr lang="en-US" dirty="0"/>
              <a:t>And on the remaining 10 out of 100 occasions inflation can fall anywhere outside the red area of </a:t>
            </a:r>
            <a:r>
              <a:rPr lang="en-US" dirty="0" smtClean="0"/>
              <a:t>the fan </a:t>
            </a:r>
            <a:r>
              <a:rPr lang="en-US" dirty="0"/>
              <a:t>chart</a:t>
            </a:r>
            <a:r>
              <a:rPr lang="en-US" dirty="0" smtClean="0"/>
              <a:t>.  </a:t>
            </a:r>
            <a:r>
              <a:rPr lang="en-US" dirty="0"/>
              <a:t>Over the forecast period, this has been depicted by the light grey background. </a:t>
            </a:r>
            <a:r>
              <a:rPr lang="en-US" dirty="0" smtClean="0"/>
              <a:t> See </a:t>
            </a:r>
            <a:r>
              <a:rPr lang="en-US" dirty="0"/>
              <a:t>the box on pages 48–49 of the May 2002 </a:t>
            </a:r>
            <a:r>
              <a:rPr lang="en-US" i="1" dirty="0"/>
              <a:t>Inflation Report </a:t>
            </a:r>
            <a:r>
              <a:rPr lang="en-US" dirty="0"/>
              <a:t>for a fuller description of the fan chart and what it represents.</a:t>
            </a:r>
            <a:endParaRPr lang="en-GB" dirty="0"/>
          </a:p>
        </p:txBody>
      </p:sp>
      <p:sp>
        <p:nvSpPr>
          <p:cNvPr id="4" name="Text Placeholder 1"/>
          <p:cNvSpPr txBox="1">
            <a:spLocks/>
          </p:cNvSpPr>
          <p:nvPr/>
        </p:nvSpPr>
        <p:spPr bwMode="auto">
          <a:xfrm>
            <a:off x="4587874" y="264900"/>
            <a:ext cx="4403725" cy="882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216000" indent="-216000" algn="l" rtl="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defRPr sz="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defRPr lang="en-US" sz="2400" kern="1200" dirty="0">
                <a:solidFill>
                  <a:srgbClr val="9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 algn="l" rtl="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defRPr lang="en-US" sz="20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 algn="l" rtl="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defRPr lang="en-US" sz="8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 algn="l" rtl="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 kern="1200" baseline="300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GB" sz="2000" b="1" dirty="0" smtClean="0"/>
              <a:t>Chart 5.3</a:t>
            </a:r>
            <a:r>
              <a:rPr lang="en-GB" sz="2000" dirty="0" smtClean="0"/>
              <a:t>  </a:t>
            </a:r>
            <a:r>
              <a:rPr lang="en-US" sz="2000" dirty="0">
                <a:solidFill>
                  <a:schemeClr val="tx1"/>
                </a:solidFill>
              </a:rPr>
              <a:t>CPI inflation projection in </a:t>
            </a:r>
            <a:r>
              <a:rPr lang="en-US" sz="2000" dirty="0" smtClean="0">
                <a:solidFill>
                  <a:schemeClr val="tx1"/>
                </a:solidFill>
              </a:rPr>
              <a:t>February based </a:t>
            </a:r>
            <a:r>
              <a:rPr lang="en-US" sz="2000" dirty="0">
                <a:solidFill>
                  <a:schemeClr val="tx1"/>
                </a:solidFill>
              </a:rPr>
              <a:t>on market interest rate expectations and £375 billion purchased assets</a:t>
            </a:r>
            <a:endParaRPr lang="en-GB" sz="2000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" y="1949956"/>
            <a:ext cx="3993193" cy="33092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7874" y="1944927"/>
            <a:ext cx="3988164" cy="3314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687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64321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Table </a:t>
            </a:r>
            <a:r>
              <a:rPr lang="en-GB" b="1" dirty="0" smtClean="0">
                <a:solidFill>
                  <a:srgbClr val="960000"/>
                </a:solidFill>
              </a:rPr>
              <a:t>5.C  </a:t>
            </a:r>
            <a:r>
              <a:rPr lang="en-GB" dirty="0"/>
              <a:t>MPC key judgements</a:t>
            </a:r>
            <a:r>
              <a:rPr lang="en-GB" baseline="30000" dirty="0"/>
              <a:t>(a)(b)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4943475" y="843059"/>
            <a:ext cx="3840163" cy="5772152"/>
          </a:xfrm>
        </p:spPr>
        <p:txBody>
          <a:bodyPr/>
          <a:lstStyle/>
          <a:p>
            <a:pPr marL="0" indent="0"/>
            <a:r>
              <a:rPr lang="en-US" dirty="0"/>
              <a:t>Sources: </a:t>
            </a:r>
            <a:r>
              <a:rPr lang="en-US" dirty="0" smtClean="0"/>
              <a:t> Bank </a:t>
            </a:r>
            <a:r>
              <a:rPr lang="en-US" dirty="0"/>
              <a:t>of England, BDRC Continental </a:t>
            </a:r>
            <a:r>
              <a:rPr lang="en-US" i="1" dirty="0"/>
              <a:t>SME Finance Monitor</a:t>
            </a:r>
            <a:r>
              <a:rPr lang="en-US" dirty="0"/>
              <a:t>, Bloomberg, </a:t>
            </a:r>
            <a:r>
              <a:rPr lang="en-US" dirty="0" err="1"/>
              <a:t>BofA</a:t>
            </a:r>
            <a:r>
              <a:rPr lang="en-US" dirty="0"/>
              <a:t> Merrill Lynch </a:t>
            </a:r>
            <a:r>
              <a:rPr lang="en-US" dirty="0" smtClean="0"/>
              <a:t>Global Research </a:t>
            </a:r>
            <a:r>
              <a:rPr lang="en-US" dirty="0"/>
              <a:t>(used with permission), British Household Panel Survey, Department for Business, Innovation </a:t>
            </a:r>
            <a:r>
              <a:rPr lang="en-US" dirty="0" smtClean="0"/>
              <a:t>and Skills</a:t>
            </a:r>
            <a:r>
              <a:rPr lang="en-US" dirty="0"/>
              <a:t>, Eurostat, IMF </a:t>
            </a:r>
            <a:r>
              <a:rPr lang="en-US" i="1" dirty="0"/>
              <a:t>World Economic Outlook </a:t>
            </a:r>
            <a:r>
              <a:rPr lang="en-US" dirty="0"/>
              <a:t>(</a:t>
            </a:r>
            <a:r>
              <a:rPr lang="en-US" i="1" dirty="0"/>
              <a:t>WEO</a:t>
            </a:r>
            <a:r>
              <a:rPr lang="en-US" dirty="0"/>
              <a:t>), ONS, US Bureau of Economic Analysis and </a:t>
            </a:r>
            <a:r>
              <a:rPr lang="en-US" dirty="0" smtClean="0"/>
              <a:t>Bank </a:t>
            </a:r>
            <a:r>
              <a:rPr lang="en-GB" dirty="0" smtClean="0"/>
              <a:t>calculations.</a:t>
            </a:r>
          </a:p>
          <a:p>
            <a:endParaRPr lang="en-GB" dirty="0"/>
          </a:p>
          <a:p>
            <a:r>
              <a:rPr lang="en-US" dirty="0"/>
              <a:t>(</a:t>
            </a:r>
            <a:r>
              <a:rPr lang="en-US" dirty="0" smtClean="0"/>
              <a:t>a)	The </a:t>
            </a:r>
            <a:r>
              <a:rPr lang="en-US" dirty="0"/>
              <a:t>MPC’s projections for GDP growth, CPI inflation and unemployment (as presented in the fan charts</a:t>
            </a:r>
            <a:r>
              <a:rPr lang="en-US" dirty="0" smtClean="0"/>
              <a:t>) are </a:t>
            </a:r>
            <a:r>
              <a:rPr lang="en-US" dirty="0"/>
              <a:t>underpinned by four key </a:t>
            </a:r>
            <a:r>
              <a:rPr lang="en-US" dirty="0" err="1"/>
              <a:t>judgements</a:t>
            </a:r>
            <a:r>
              <a:rPr lang="en-US" dirty="0"/>
              <a:t>. </a:t>
            </a:r>
            <a:r>
              <a:rPr lang="en-US" dirty="0" smtClean="0"/>
              <a:t> The </a:t>
            </a:r>
            <a:r>
              <a:rPr lang="en-US" dirty="0"/>
              <a:t>mapping from the key </a:t>
            </a:r>
            <a:r>
              <a:rPr lang="en-US" dirty="0" err="1"/>
              <a:t>judgements</a:t>
            </a:r>
            <a:r>
              <a:rPr lang="en-US" dirty="0"/>
              <a:t> to individual variables </a:t>
            </a:r>
            <a:r>
              <a:rPr lang="en-US" dirty="0" smtClean="0"/>
              <a:t>is not </a:t>
            </a:r>
            <a:r>
              <a:rPr lang="en-US" dirty="0"/>
              <a:t>precise, but the profiles in the table should be viewed as broadly consistent with the MPC’s </a:t>
            </a:r>
            <a:r>
              <a:rPr lang="en-US" dirty="0" smtClean="0"/>
              <a:t>key </a:t>
            </a:r>
            <a:r>
              <a:rPr lang="en-GB" dirty="0" smtClean="0"/>
              <a:t>judgements</a:t>
            </a:r>
            <a:r>
              <a:rPr lang="en-GB" dirty="0"/>
              <a:t>.</a:t>
            </a:r>
          </a:p>
          <a:p>
            <a:r>
              <a:rPr lang="en-US" dirty="0"/>
              <a:t>(</a:t>
            </a:r>
            <a:r>
              <a:rPr lang="en-US" dirty="0" smtClean="0"/>
              <a:t>b)	Figures </a:t>
            </a:r>
            <a:r>
              <a:rPr lang="en-US" dirty="0"/>
              <a:t>show calendar-year growth rates unless otherwise </a:t>
            </a:r>
            <a:r>
              <a:rPr lang="en-US" dirty="0" smtClean="0"/>
              <a:t>stated.  </a:t>
            </a:r>
            <a:r>
              <a:rPr lang="en-US" dirty="0"/>
              <a:t>Figures in parentheses show </a:t>
            </a:r>
            <a:r>
              <a:rPr lang="en-US" dirty="0" smtClean="0"/>
              <a:t>the corresponding </a:t>
            </a:r>
            <a:r>
              <a:rPr lang="en-US" dirty="0"/>
              <a:t>projections in the February 2016 </a:t>
            </a:r>
            <a:r>
              <a:rPr lang="en-US" i="1" dirty="0"/>
              <a:t>Inflation Report</a:t>
            </a:r>
            <a:r>
              <a:rPr lang="en-US" dirty="0"/>
              <a:t>.</a:t>
            </a:r>
          </a:p>
          <a:p>
            <a:r>
              <a:rPr lang="en-US" dirty="0"/>
              <a:t>(</a:t>
            </a:r>
            <a:r>
              <a:rPr lang="en-US" dirty="0" smtClean="0"/>
              <a:t>c)	Chained-volume </a:t>
            </a:r>
            <a:r>
              <a:rPr lang="en-US" dirty="0"/>
              <a:t>measure. </a:t>
            </a:r>
            <a:r>
              <a:rPr lang="en-US" dirty="0" smtClean="0"/>
              <a:t> Constructed </a:t>
            </a:r>
            <a:r>
              <a:rPr lang="en-US" dirty="0"/>
              <a:t>using real GDP growth rates of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146 </a:t>
            </a:r>
            <a:r>
              <a:rPr lang="en-US" dirty="0"/>
              <a:t>countries weighted </a:t>
            </a:r>
            <a:r>
              <a:rPr lang="en-US" dirty="0" smtClean="0"/>
              <a:t>according to </a:t>
            </a:r>
            <a:r>
              <a:rPr lang="en-US" dirty="0"/>
              <a:t>their shares in UK exports.</a:t>
            </a:r>
          </a:p>
          <a:p>
            <a:r>
              <a:rPr lang="en-US" dirty="0"/>
              <a:t>(</a:t>
            </a:r>
            <a:r>
              <a:rPr lang="en-US" dirty="0" smtClean="0"/>
              <a:t>d)	Chained-volume </a:t>
            </a:r>
            <a:r>
              <a:rPr lang="en-US" dirty="0"/>
              <a:t>measure. </a:t>
            </a:r>
            <a:r>
              <a:rPr lang="en-US" dirty="0" smtClean="0"/>
              <a:t> Constructed </a:t>
            </a:r>
            <a:r>
              <a:rPr lang="en-US" dirty="0"/>
              <a:t>using real GDP growth rates of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147 </a:t>
            </a:r>
            <a:r>
              <a:rPr lang="en-US" dirty="0"/>
              <a:t>countries weighted </a:t>
            </a:r>
            <a:r>
              <a:rPr lang="en-US" dirty="0" smtClean="0"/>
              <a:t>according to </a:t>
            </a:r>
            <a:r>
              <a:rPr lang="en-US" dirty="0"/>
              <a:t>their shares in world GDP using the IMF’s purchasing power parity (PPP) weights.</a:t>
            </a:r>
          </a:p>
          <a:p>
            <a:r>
              <a:rPr lang="en-GB" dirty="0"/>
              <a:t>(</a:t>
            </a:r>
            <a:r>
              <a:rPr lang="en-GB" dirty="0" smtClean="0"/>
              <a:t>e)	Chained-volume </a:t>
            </a:r>
            <a:r>
              <a:rPr lang="en-GB" dirty="0"/>
              <a:t>measure.</a:t>
            </a:r>
          </a:p>
          <a:p>
            <a:r>
              <a:rPr lang="en-GB" dirty="0"/>
              <a:t>(f</a:t>
            </a:r>
            <a:r>
              <a:rPr lang="en-GB" dirty="0" smtClean="0"/>
              <a:t>)	Chained-volume </a:t>
            </a:r>
            <a:r>
              <a:rPr lang="en-GB" dirty="0"/>
              <a:t>measure.</a:t>
            </a:r>
          </a:p>
          <a:p>
            <a:r>
              <a:rPr lang="en-US" dirty="0"/>
              <a:t>(g) </a:t>
            </a:r>
            <a:r>
              <a:rPr lang="en-US" dirty="0" smtClean="0"/>
              <a:t>	Average </a:t>
            </a:r>
            <a:r>
              <a:rPr lang="en-US" dirty="0"/>
              <a:t>level in Q4. Dollars per barrel. </a:t>
            </a:r>
            <a:r>
              <a:rPr lang="en-US" dirty="0" smtClean="0"/>
              <a:t> Projection </a:t>
            </a:r>
            <a:r>
              <a:rPr lang="en-US" dirty="0"/>
              <a:t>based on monthly Brent futures prices.</a:t>
            </a:r>
          </a:p>
          <a:p>
            <a:r>
              <a:rPr lang="en-US" dirty="0"/>
              <a:t>(</a:t>
            </a:r>
            <a:r>
              <a:rPr lang="en-US" dirty="0" smtClean="0"/>
              <a:t>h)	Level </a:t>
            </a:r>
            <a:r>
              <a:rPr lang="en-US" dirty="0"/>
              <a:t>in Q4. Percentage point spread over reference rates. </a:t>
            </a:r>
            <a:r>
              <a:rPr lang="en-US" dirty="0" smtClean="0"/>
              <a:t> Based </a:t>
            </a:r>
            <a:r>
              <a:rPr lang="en-US" dirty="0"/>
              <a:t>on a weighted average of household </a:t>
            </a:r>
            <a:r>
              <a:rPr lang="en-US" dirty="0" smtClean="0"/>
              <a:t>and corporate </a:t>
            </a:r>
            <a:r>
              <a:rPr lang="en-US" dirty="0"/>
              <a:t>loan and deposit spreads over appropriate risk-free rates. Indexed to equal zero in 2007 Q3.</a:t>
            </a:r>
          </a:p>
          <a:p>
            <a:r>
              <a:rPr lang="en-US" dirty="0"/>
              <a:t>(</a:t>
            </a:r>
            <a:r>
              <a:rPr lang="en-US" dirty="0" err="1" smtClean="0"/>
              <a:t>i</a:t>
            </a:r>
            <a:r>
              <a:rPr lang="en-US" dirty="0" smtClean="0"/>
              <a:t>)	Based </a:t>
            </a:r>
            <a:r>
              <a:rPr lang="en-US" dirty="0"/>
              <a:t>on the weighted average of spreads for households and large companies over 2003 and </a:t>
            </a:r>
            <a:r>
              <a:rPr lang="en-US" dirty="0" smtClean="0"/>
              <a:t>2004 relative </a:t>
            </a:r>
            <a:r>
              <a:rPr lang="en-US" dirty="0"/>
              <a:t>to the level in 2007 Q3</a:t>
            </a:r>
            <a:r>
              <a:rPr lang="en-US" dirty="0" smtClean="0"/>
              <a:t>.  </a:t>
            </a:r>
            <a:r>
              <a:rPr lang="en-US" dirty="0"/>
              <a:t>Data used to construct the SME spread are not available for that period</a:t>
            </a:r>
            <a:r>
              <a:rPr lang="en-US" dirty="0" smtClean="0"/>
              <a:t>.  The </a:t>
            </a:r>
            <a:r>
              <a:rPr lang="en-US" dirty="0"/>
              <a:t>period is chosen as broadly representative of one where spreads were neither unusually tight </a:t>
            </a:r>
            <a:r>
              <a:rPr lang="en-US" dirty="0" smtClean="0"/>
              <a:t>nor </a:t>
            </a:r>
            <a:r>
              <a:rPr lang="en-GB" dirty="0" smtClean="0"/>
              <a:t>unusually </a:t>
            </a:r>
            <a:r>
              <a:rPr lang="en-GB" dirty="0"/>
              <a:t>loose.</a:t>
            </a:r>
          </a:p>
          <a:p>
            <a:r>
              <a:rPr lang="en-US" dirty="0"/>
              <a:t>(</a:t>
            </a:r>
            <a:r>
              <a:rPr lang="en-US" dirty="0" smtClean="0"/>
              <a:t>j)	Calendar-year </a:t>
            </a:r>
            <a:r>
              <a:rPr lang="en-US" dirty="0"/>
              <a:t>average. </a:t>
            </a:r>
            <a:r>
              <a:rPr lang="en-US" dirty="0" smtClean="0"/>
              <a:t> Percentage </a:t>
            </a:r>
            <a:r>
              <a:rPr lang="en-US" dirty="0"/>
              <a:t>of total available household resources.</a:t>
            </a:r>
          </a:p>
          <a:p>
            <a:r>
              <a:rPr lang="en-US" dirty="0"/>
              <a:t>(k) </a:t>
            </a:r>
            <a:r>
              <a:rPr lang="en-US" dirty="0" smtClean="0"/>
              <a:t>	Calendar-year </a:t>
            </a:r>
            <a:r>
              <a:rPr lang="en-US" dirty="0"/>
              <a:t>average</a:t>
            </a:r>
            <a:r>
              <a:rPr lang="en-US" dirty="0" smtClean="0"/>
              <a:t>.  </a:t>
            </a:r>
            <a:r>
              <a:rPr lang="en-US" dirty="0"/>
              <a:t>Chained-volume business investment as a percentage of GDP.</a:t>
            </a:r>
          </a:p>
          <a:p>
            <a:r>
              <a:rPr lang="en-US" dirty="0"/>
              <a:t>(</a:t>
            </a:r>
            <a:r>
              <a:rPr lang="en-US" dirty="0" smtClean="0"/>
              <a:t>l)	GDP </a:t>
            </a:r>
            <a:r>
              <a:rPr lang="en-US" dirty="0"/>
              <a:t>per hour worked. GDP at market prices is based on the mode of the MPC’s </a:t>
            </a:r>
            <a:r>
              <a:rPr lang="en-US" dirty="0" err="1"/>
              <a:t>backcast</a:t>
            </a:r>
            <a:r>
              <a:rPr lang="en-US" dirty="0"/>
              <a:t>. </a:t>
            </a:r>
            <a:r>
              <a:rPr lang="en-US" dirty="0" smtClean="0"/>
              <a:t> Hours worked have </a:t>
            </a:r>
            <a:r>
              <a:rPr lang="en-US" dirty="0"/>
              <a:t>been adjusted for expected revisions to the LFS to incorporate the latest ONS population </a:t>
            </a:r>
            <a:r>
              <a:rPr lang="en-US" dirty="0" smtClean="0"/>
              <a:t>estimates </a:t>
            </a:r>
            <a:r>
              <a:rPr lang="en-GB" dirty="0" smtClean="0"/>
              <a:t>and </a:t>
            </a:r>
            <a:r>
              <a:rPr lang="en-GB" dirty="0"/>
              <a:t>projections.</a:t>
            </a:r>
          </a:p>
          <a:p>
            <a:r>
              <a:rPr lang="en-US" dirty="0"/>
              <a:t>(m) </a:t>
            </a:r>
            <a:r>
              <a:rPr lang="en-US" dirty="0" smtClean="0"/>
              <a:t>	Level </a:t>
            </a:r>
            <a:r>
              <a:rPr lang="en-US" dirty="0"/>
              <a:t>in Q4</a:t>
            </a:r>
            <a:r>
              <a:rPr lang="en-US" dirty="0" smtClean="0"/>
              <a:t>.  </a:t>
            </a:r>
            <a:r>
              <a:rPr lang="en-US" dirty="0"/>
              <a:t>Percentage of the 16+ population. </a:t>
            </a:r>
            <a:r>
              <a:rPr lang="en-US" dirty="0" smtClean="0"/>
              <a:t> The </a:t>
            </a:r>
            <a:r>
              <a:rPr lang="en-US" dirty="0"/>
              <a:t>participation rate has been adjusted for </a:t>
            </a:r>
            <a:r>
              <a:rPr lang="en-US" dirty="0" smtClean="0"/>
              <a:t>expected revisions </a:t>
            </a:r>
            <a:r>
              <a:rPr lang="en-US" dirty="0"/>
              <a:t>to the LFS to incorporate the latest ONS population estimate and projections.</a:t>
            </a:r>
          </a:p>
          <a:p>
            <a:r>
              <a:rPr lang="en-US" dirty="0"/>
              <a:t>(n) </a:t>
            </a:r>
            <a:r>
              <a:rPr lang="en-US" dirty="0" smtClean="0"/>
              <a:t>	Level </a:t>
            </a:r>
            <a:r>
              <a:rPr lang="en-US" dirty="0"/>
              <a:t>in Q4. </a:t>
            </a:r>
            <a:r>
              <a:rPr lang="en-US" dirty="0" smtClean="0"/>
              <a:t> Average </a:t>
            </a:r>
            <a:r>
              <a:rPr lang="en-US" dirty="0"/>
              <a:t>weekly hours worked, in main job and second job.</a:t>
            </a:r>
          </a:p>
          <a:p>
            <a:r>
              <a:rPr lang="en-US" dirty="0"/>
              <a:t>(o) </a:t>
            </a:r>
            <a:r>
              <a:rPr lang="en-US" dirty="0" smtClean="0"/>
              <a:t>	Four-quarter </a:t>
            </a:r>
            <a:r>
              <a:rPr lang="en-US" dirty="0"/>
              <a:t>inflation rate in Q4.</a:t>
            </a:r>
          </a:p>
          <a:p>
            <a:r>
              <a:rPr lang="en-US" dirty="0"/>
              <a:t>(p) </a:t>
            </a:r>
            <a:r>
              <a:rPr lang="en-US" dirty="0" smtClean="0"/>
              <a:t>	Four-quarter </a:t>
            </a:r>
            <a:r>
              <a:rPr lang="en-US" dirty="0"/>
              <a:t>growth in unit </a:t>
            </a:r>
            <a:r>
              <a:rPr lang="en-US" dirty="0" err="1"/>
              <a:t>labour</a:t>
            </a:r>
            <a:r>
              <a:rPr lang="en-US" dirty="0"/>
              <a:t> costs in Q4</a:t>
            </a:r>
            <a:r>
              <a:rPr lang="en-US" dirty="0" smtClean="0"/>
              <a:t>.  </a:t>
            </a:r>
            <a:r>
              <a:rPr lang="en-US" dirty="0"/>
              <a:t>Whole-economy total </a:t>
            </a:r>
            <a:r>
              <a:rPr lang="en-US" dirty="0" err="1"/>
              <a:t>labour</a:t>
            </a:r>
            <a:r>
              <a:rPr lang="en-US" dirty="0"/>
              <a:t> costs divided by GDP </a:t>
            </a:r>
            <a:r>
              <a:rPr lang="en-US" dirty="0" smtClean="0"/>
              <a:t>at market </a:t>
            </a:r>
            <a:r>
              <a:rPr lang="en-US" dirty="0"/>
              <a:t>prices, based on the mode of the MPC’s GDP </a:t>
            </a:r>
            <a:r>
              <a:rPr lang="en-US" dirty="0" err="1"/>
              <a:t>backcast</a:t>
            </a:r>
            <a:r>
              <a:rPr lang="en-US" dirty="0"/>
              <a:t>. </a:t>
            </a:r>
            <a:r>
              <a:rPr lang="en-US" dirty="0" smtClean="0"/>
              <a:t> Total </a:t>
            </a:r>
            <a:r>
              <a:rPr lang="en-US" dirty="0" err="1"/>
              <a:t>labour</a:t>
            </a:r>
            <a:r>
              <a:rPr lang="en-US" dirty="0"/>
              <a:t> costs comprise </a:t>
            </a:r>
            <a:r>
              <a:rPr lang="en-US" dirty="0" smtClean="0"/>
              <a:t>compensation of </a:t>
            </a:r>
            <a:r>
              <a:rPr lang="en-US" dirty="0"/>
              <a:t>employees and the </a:t>
            </a:r>
            <a:r>
              <a:rPr lang="en-US" dirty="0" err="1"/>
              <a:t>labour</a:t>
            </a:r>
            <a:r>
              <a:rPr lang="en-US" dirty="0"/>
              <a:t> share multiplied by mixed income.</a:t>
            </a:r>
            <a:endParaRPr lang="en-GB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00" y="820948"/>
            <a:ext cx="3881911" cy="5873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0743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62800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Table </a:t>
            </a:r>
            <a:r>
              <a:rPr lang="en-GB" b="1" dirty="0" smtClean="0">
                <a:solidFill>
                  <a:srgbClr val="960000"/>
                </a:solidFill>
              </a:rPr>
              <a:t>5.D  </a:t>
            </a:r>
            <a:r>
              <a:rPr lang="en-GB" dirty="0"/>
              <a:t>Monitoring risks to the Committee’s key </a:t>
            </a:r>
            <a:r>
              <a:rPr lang="en-GB" dirty="0" smtClean="0"/>
              <a:t>judgements</a:t>
            </a:r>
            <a:endParaRPr lang="en-GB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473" y="838200"/>
            <a:ext cx="7151191" cy="5709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912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62800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Table </a:t>
            </a:r>
            <a:r>
              <a:rPr lang="en-GB" b="1" dirty="0" smtClean="0">
                <a:solidFill>
                  <a:srgbClr val="960000"/>
                </a:solidFill>
              </a:rPr>
              <a:t>5.E  </a:t>
            </a:r>
            <a:r>
              <a:rPr lang="en-GB" dirty="0"/>
              <a:t>Indicative projections consistent with the MPC’s modal projections</a:t>
            </a:r>
            <a:r>
              <a:rPr lang="en-GB" baseline="30000" dirty="0"/>
              <a:t>(a</a:t>
            </a:r>
            <a:r>
              <a:rPr lang="en-GB" baseline="30000" dirty="0" smtClean="0"/>
              <a:t>)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180000" y="5810250"/>
            <a:ext cx="8745220" cy="1047751"/>
          </a:xfrm>
        </p:spPr>
        <p:txBody>
          <a:bodyPr/>
          <a:lstStyle/>
          <a:p>
            <a:r>
              <a:rPr lang="en-US" dirty="0" smtClean="0"/>
              <a:t>(a)	These </a:t>
            </a:r>
            <a:r>
              <a:rPr lang="en-US" dirty="0"/>
              <a:t>projections are produced by Bank staff for the MPC to be consistent with the MPC’s </a:t>
            </a:r>
            <a:r>
              <a:rPr lang="en-US" dirty="0" smtClean="0"/>
              <a:t>modal projections </a:t>
            </a:r>
            <a:r>
              <a:rPr lang="en-US" dirty="0"/>
              <a:t>for GDP growth, CPI inflation and unemployment</a:t>
            </a:r>
            <a:r>
              <a:rPr lang="en-US" dirty="0" smtClean="0"/>
              <a:t>.  </a:t>
            </a:r>
            <a:r>
              <a:rPr lang="en-US" dirty="0"/>
              <a:t>Figures show calendar-year growth </a:t>
            </a:r>
            <a:r>
              <a:rPr lang="en-US" dirty="0" smtClean="0"/>
              <a:t>rates unless </a:t>
            </a:r>
            <a:r>
              <a:rPr lang="en-US" dirty="0"/>
              <a:t>otherwise </a:t>
            </a:r>
            <a:r>
              <a:rPr lang="en-US" dirty="0" smtClean="0"/>
              <a:t>stated.  </a:t>
            </a:r>
            <a:r>
              <a:rPr lang="en-US" dirty="0"/>
              <a:t>Figures in parentheses show the corresponding projections in the February </a:t>
            </a:r>
            <a:r>
              <a:rPr lang="en-US" dirty="0" smtClean="0"/>
              <a:t>2016 </a:t>
            </a:r>
            <a:r>
              <a:rPr lang="en-US" i="1" dirty="0" smtClean="0"/>
              <a:t>Inflation </a:t>
            </a:r>
            <a:r>
              <a:rPr lang="en-US" i="1" dirty="0"/>
              <a:t>Report</a:t>
            </a:r>
            <a:r>
              <a:rPr lang="en-US" dirty="0" smtClean="0"/>
              <a:t>.  </a:t>
            </a:r>
          </a:p>
          <a:p>
            <a:r>
              <a:rPr lang="en-US" dirty="0" smtClean="0"/>
              <a:t>(b)	Chained-volume </a:t>
            </a:r>
            <a:r>
              <a:rPr lang="en-US" dirty="0"/>
              <a:t>measure</a:t>
            </a:r>
            <a:r>
              <a:rPr lang="en-US" dirty="0" smtClean="0"/>
              <a:t>.  </a:t>
            </a:r>
            <a:r>
              <a:rPr lang="en-US" dirty="0"/>
              <a:t>Includes non-profit institutions serving households</a:t>
            </a:r>
            <a:r>
              <a:rPr lang="en-US" dirty="0" smtClean="0"/>
              <a:t>.</a:t>
            </a:r>
          </a:p>
          <a:p>
            <a:r>
              <a:rPr lang="en-US" dirty="0" smtClean="0"/>
              <a:t>(</a:t>
            </a:r>
            <a:r>
              <a:rPr lang="en-US" dirty="0"/>
              <a:t>c) </a:t>
            </a:r>
            <a:r>
              <a:rPr lang="en-US" dirty="0" smtClean="0"/>
              <a:t>	Chained-volume </a:t>
            </a:r>
            <a:r>
              <a:rPr lang="en-US" dirty="0"/>
              <a:t>measure.</a:t>
            </a:r>
          </a:p>
          <a:p>
            <a:r>
              <a:rPr lang="en-US" dirty="0"/>
              <a:t>(</a:t>
            </a:r>
            <a:r>
              <a:rPr lang="en-US" dirty="0" smtClean="0"/>
              <a:t>d)	Chained-volume </a:t>
            </a:r>
            <a:r>
              <a:rPr lang="en-US" dirty="0"/>
              <a:t>measure</a:t>
            </a:r>
            <a:r>
              <a:rPr lang="en-US" dirty="0" smtClean="0"/>
              <a:t>.  </a:t>
            </a:r>
            <a:r>
              <a:rPr lang="en-US" dirty="0"/>
              <a:t>Whole-economy measure</a:t>
            </a:r>
            <a:r>
              <a:rPr lang="en-US" dirty="0" smtClean="0"/>
              <a:t>.  </a:t>
            </a:r>
            <a:r>
              <a:rPr lang="en-US" dirty="0"/>
              <a:t>Includes new dwellings, improvements and </a:t>
            </a:r>
            <a:r>
              <a:rPr lang="en-US" dirty="0" smtClean="0"/>
              <a:t>spending on </a:t>
            </a:r>
            <a:r>
              <a:rPr lang="en-US" dirty="0"/>
              <a:t>services associated with the sale and purchase of property.</a:t>
            </a:r>
          </a:p>
          <a:p>
            <a:r>
              <a:rPr lang="en-US" dirty="0"/>
              <a:t>(e) </a:t>
            </a:r>
            <a:r>
              <a:rPr lang="en-US" dirty="0" smtClean="0"/>
              <a:t>	Chained-volume </a:t>
            </a:r>
            <a:r>
              <a:rPr lang="en-US" dirty="0"/>
              <a:t>measure</a:t>
            </a:r>
            <a:r>
              <a:rPr lang="en-US" dirty="0" smtClean="0"/>
              <a:t>.  </a:t>
            </a:r>
            <a:r>
              <a:rPr lang="en-US" dirty="0"/>
              <a:t>The historical data exclude the impact of missing trader intra-community (MTIC</a:t>
            </a:r>
            <a:r>
              <a:rPr lang="en-US" dirty="0" smtClean="0"/>
              <a:t>) fraud</a:t>
            </a:r>
            <a:r>
              <a:rPr lang="en-US" dirty="0"/>
              <a:t>.</a:t>
            </a:r>
          </a:p>
          <a:p>
            <a:r>
              <a:rPr lang="en-US" dirty="0"/>
              <a:t>(f) </a:t>
            </a:r>
            <a:r>
              <a:rPr lang="en-US" dirty="0" smtClean="0"/>
              <a:t>	Total </a:t>
            </a:r>
            <a:r>
              <a:rPr lang="en-US" dirty="0"/>
              <a:t>available household resources deflated by the consumer expenditure deflator.</a:t>
            </a:r>
          </a:p>
          <a:p>
            <a:r>
              <a:rPr lang="en-US" dirty="0"/>
              <a:t>(g) </a:t>
            </a:r>
            <a:r>
              <a:rPr lang="en-US" dirty="0" smtClean="0"/>
              <a:t>	Four-quarter </a:t>
            </a:r>
            <a:r>
              <a:rPr lang="en-US" dirty="0"/>
              <a:t>growth rate in Q4. </a:t>
            </a:r>
            <a:r>
              <a:rPr lang="en-US" dirty="0" smtClean="0"/>
              <a:t> Employment </a:t>
            </a:r>
            <a:r>
              <a:rPr lang="en-US" dirty="0"/>
              <a:t>has been adjusted for expected revisions to the LFS </a:t>
            </a:r>
            <a:r>
              <a:rPr lang="en-US" dirty="0" smtClean="0"/>
              <a:t>to incorporate </a:t>
            </a:r>
            <a:r>
              <a:rPr lang="en-US" dirty="0"/>
              <a:t>the latest ONS population estimates and projections.</a:t>
            </a:r>
          </a:p>
          <a:p>
            <a:r>
              <a:rPr lang="en-US" dirty="0"/>
              <a:t>(h) </a:t>
            </a:r>
            <a:r>
              <a:rPr lang="en-US" dirty="0" smtClean="0"/>
              <a:t>	Four-quarter </a:t>
            </a:r>
            <a:r>
              <a:rPr lang="en-US" dirty="0"/>
              <a:t>growth in Q4 in whole-economy total pay.</a:t>
            </a:r>
            <a:endParaRPr lang="en-GB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00" y="1035890"/>
            <a:ext cx="7771618" cy="3889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4850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62800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Chart </a:t>
            </a:r>
            <a:r>
              <a:rPr lang="en-GB" b="1" dirty="0" smtClean="0">
                <a:solidFill>
                  <a:srgbClr val="960000"/>
                </a:solidFill>
              </a:rPr>
              <a:t>5.4  </a:t>
            </a:r>
            <a:r>
              <a:rPr lang="en-GB" dirty="0"/>
              <a:t>World GDP (UK-weighted)</a:t>
            </a:r>
            <a:r>
              <a:rPr lang="en-GB" baseline="30000" dirty="0"/>
              <a:t>(a</a:t>
            </a:r>
            <a:r>
              <a:rPr lang="en-GB" baseline="30000" dirty="0" smtClean="0"/>
              <a:t>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180000" y="5810250"/>
            <a:ext cx="8491538" cy="1047751"/>
          </a:xfrm>
        </p:spPr>
        <p:txBody>
          <a:bodyPr/>
          <a:lstStyle/>
          <a:p>
            <a:r>
              <a:rPr lang="en-US" dirty="0" smtClean="0"/>
              <a:t>Sources:  IMF </a:t>
            </a:r>
            <a:r>
              <a:rPr lang="en-US" i="1" dirty="0"/>
              <a:t>World Economic Outlook </a:t>
            </a:r>
            <a:r>
              <a:rPr lang="en-US" dirty="0"/>
              <a:t>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(a) </a:t>
            </a:r>
            <a:r>
              <a:rPr lang="en-US" dirty="0" smtClean="0"/>
              <a:t>	Calendar-year </a:t>
            </a:r>
            <a:r>
              <a:rPr lang="en-US" dirty="0"/>
              <a:t>growth rates. </a:t>
            </a:r>
            <a:r>
              <a:rPr lang="en-US" dirty="0" smtClean="0"/>
              <a:t> Chained-volume </a:t>
            </a:r>
            <a:r>
              <a:rPr lang="en-US" dirty="0"/>
              <a:t>measure. </a:t>
            </a:r>
            <a:r>
              <a:rPr lang="en-US" dirty="0" smtClean="0"/>
              <a:t> Constructed </a:t>
            </a:r>
            <a:r>
              <a:rPr lang="en-US" dirty="0"/>
              <a:t>using real GDP </a:t>
            </a:r>
            <a:r>
              <a:rPr lang="en-US" dirty="0" smtClean="0"/>
              <a:t>growth rates </a:t>
            </a:r>
            <a:r>
              <a:rPr lang="en-US" dirty="0"/>
              <a:t>of 146 countries weighted according to their shares in UK exports.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838200"/>
            <a:ext cx="5351080" cy="4995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930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R 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OEReplicationFlag xmlns="http://schemas.microsoft.com/sharepoint/v3">0</BOEReplicationFlag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85ffdf28-8245-4936-b838-77bb3e9b17d0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2016-05-11T23:00:00+00:00</Publish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 xsi:nil="true"/>
    <BOEKeywords xmlns="http://schemas.microsoft.com/sharepoint/v3/fields" xsi:nil="true"/>
    <OwnerGroup xmlns="http://schemas.microsoft.com/sharepoint/v3">
      <UserInfo>
        <DisplayName/>
        <AccountId>177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5 Years</ArchivalChoice>
    <ArchivalDate xmlns="http://schemas.microsoft.com/sharepoint/v3" xsi:nil="true"/>
    <ContentReviewDate xmlns="http://schemas.microsoft.com/sharepoint/v3">1900-01-01T00:00:00+00:00</ContentReviewDate>
    <TaxCatchAll xmlns="94fc26e6-6271-400d-888b-6bc5b0598690">
      <Value>51</Value>
    </TaxCatchAll>
    <BOETwoLevelApprovalUnapprovedUrls xmlns="CEE65117-4BBE-4C9C-8465-20A300C4D3E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B7A2743FA39468C07943C26AE453C" ma:contentTypeVersion="1077" ma:contentTypeDescription="Create a new document." ma:contentTypeScope="" ma:versionID="9819b03dd5116c63d2a27c8c9b045816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94fc26e6-6271-400d-888b-6bc5b0598690" xmlns:ns4="94FC26E6-6271-400D-888B-6BC5B0598690" xmlns:ns5="http://schemas.microsoft.com/sharepoint/v3/fields" xmlns:ns6="CEE65117-4BBE-4C9C-8465-20A300C4D3E5" targetNamespace="http://schemas.microsoft.com/office/2006/metadata/properties" ma:root="true" ma:fieldsID="e7c1edf619b3eee50116984578190360" ns1:_="" ns2:_="" ns3:_="" ns4:_="" ns5:_="" ns6:_="">
    <xsd:import namespace="http://schemas.microsoft.com/sharepoint/v3"/>
    <xsd:import namespace="b67fa5cd-9f58-4c91-ae17-33c31eed239f"/>
    <xsd:import namespace="94fc26e6-6271-400d-888b-6bc5b0598690"/>
    <xsd:import namespace="94FC26E6-6271-400D-888B-6BC5B0598690"/>
    <xsd:import namespace="http://schemas.microsoft.com/sharepoint/v3/fields"/>
    <xsd:import namespace="CEE65117-4BBE-4C9C-8465-20A300C4D3E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4:TaxCatchAllLabel" minOccurs="0"/>
                <xsd:element ref="ns5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6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ArchivalChoice"/>
                <xsd:element ref="ns1:BOEReplicationFlag" minOccurs="0"/>
                <xsd:element ref="ns1:BOEReplicateBackwardLinksOnDeployFlag" minOccurs="0"/>
                <xsd:element ref="ns1:ContentReviewDate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 ma:readOnly="false">
      <xsd:simpleType>
        <xsd:restriction base="dms:DateTime"/>
      </xsd:simpleType>
    </xsd:element>
    <xsd:element name="OwnerGroup" ma:index="11" ma:displayName="Owner Group" ma:list="UserInfo" ma:SearchPeopleOnly="false" ma:internalName="OwnerGroup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 ma:readOnly="false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 ma:readOnly="false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 ma:readOnly="false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 ma:readOnly="false">
      <xsd:simpleType>
        <xsd:restriction base="dms:DateTime"/>
      </xsd:simpleType>
    </xsd:element>
    <xsd:element name="ArchivalChoice" ma:index="24" ma:displayName="Archive In" ma:default="3 Years" ma:internalName="ArchivalChoice" ma:readOnly="fals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BOEReplicationFlag" ma:index="25" nillable="true" ma:displayName="Replicated" ma:default="1" ma:internalName="Replicated" ma:readOnly="false">
      <xsd:simpleType>
        <xsd:restriction base="dms:Text"/>
      </xsd:simpleType>
    </xsd:element>
    <xsd:element name="BOEReplicateBackwardLinksOnDeployFlag" ma:index="26" nillable="true" ma:displayName="Replicate Backward Links On Deploy" ma:default="0" ma:internalName="Replicate_x0020_Backward_x0020_Links_x0020_On_x0020_Deploy" ma:readOnly="false">
      <xsd:simpleType>
        <xsd:restriction base="dms:Boolean"/>
      </xsd:simpleType>
    </xsd:element>
    <xsd:element name="ContentReviewDate" ma:index="27" ma:displayName="Content Review Date" ma:internalName="ContentReview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e7d7e58a-7b41-4cba-85bd-a9b5ca8cc10b" ma:termSetId="cfc9b131-5595-44bb-b00d-4993470fbbfd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1ce4d6b7-b018-4549-b7d2-069325a334df}" ma:internalName="TaxCatchAll" ma:showField="CatchAllData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1ce4d6b7-b018-4549-b7d2-069325a334df}" ma:internalName="TaxCatchAllLabel" ma:readOnly="true" ma:showField="CatchAllDataLabel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65117-4BBE-4C9C-8465-20A300C4D3E5" elementFormDefault="qualified">
    <xsd:import namespace="http://schemas.microsoft.com/office/2006/documentManagement/types"/>
    <xsd:import namespace="http://schemas.microsoft.com/office/infopath/2007/PartnerControls"/>
    <xsd:element name="BOETwoLevelApprovalUnapprovedUrls" ma:index="20" nillable="true" ma:displayName="Unapproved Urls" ma:internalName="BOETwoLevelApprovalUnapprovedUrls" ma:readOnly="fals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LongProperties xmlns="http://schemas.microsoft.com/office/2006/metadata/longProperties"/>
</file>

<file path=customXml/itemProps1.xml><?xml version="1.0" encoding="utf-8"?>
<ds:datastoreItem xmlns:ds="http://schemas.openxmlformats.org/officeDocument/2006/customXml" ds:itemID="{D4A39AD9-F0DF-4C49-B8DC-4830BAFEA464}"/>
</file>

<file path=customXml/itemProps2.xml><?xml version="1.0" encoding="utf-8"?>
<ds:datastoreItem xmlns:ds="http://schemas.openxmlformats.org/officeDocument/2006/customXml" ds:itemID="{4F2BA893-CFF4-4AF1-9D1D-0600F4183E19}"/>
</file>

<file path=customXml/itemProps3.xml><?xml version="1.0" encoding="utf-8"?>
<ds:datastoreItem xmlns:ds="http://schemas.openxmlformats.org/officeDocument/2006/customXml" ds:itemID="{990333E5-2050-4806-A865-88B4CB01225D}"/>
</file>

<file path=customXml/itemProps4.xml><?xml version="1.0" encoding="utf-8"?>
<ds:datastoreItem xmlns:ds="http://schemas.openxmlformats.org/officeDocument/2006/customXml" ds:itemID="{5A747499-D055-4494-BECF-CC0DD689BDE0}"/>
</file>

<file path=docProps/app.xml><?xml version="1.0" encoding="utf-8"?>
<Properties xmlns="http://schemas.openxmlformats.org/officeDocument/2006/extended-properties" xmlns:vt="http://schemas.openxmlformats.org/officeDocument/2006/docPropsVTypes">
  <Template>IR POWERPOINT TEMPLATE</Template>
  <TotalTime>483</TotalTime>
  <Words>1434</Words>
  <Application>Microsoft Office PowerPoint</Application>
  <PresentationFormat>On-screen Show (4:3)</PresentationFormat>
  <Paragraphs>121</Paragraphs>
  <Slides>31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IR POWERPOINT TEMPLATE</vt:lpstr>
      <vt:lpstr>Inflation Report May 2016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5: prospects for inflation PPT</dc:title>
  <dc:subject>Section 5: Prospects for inflation</dc:subject>
  <dc:creator>Bank of England</dc:creator>
  <cp:keywords/>
  <dc:description/>
  <cp:lastModifiedBy>Wells, Lauren</cp:lastModifiedBy>
  <cp:revision>98</cp:revision>
  <cp:lastPrinted>2016-05-11T21:06:44Z</cp:lastPrinted>
  <dcterms:created xsi:type="dcterms:W3CDTF">2015-11-04T18:07:24Z</dcterms:created>
  <dcterms:modified xsi:type="dcterms:W3CDTF">2016-05-12T09:39:37Z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wnerGroup">
    <vt:lpwstr/>
  </property>
  <property fmtid="{D5CDD505-2E9C-101B-9397-08002B2CF9AE}" pid="3" name="BOETaxonomyField">
    <vt:lpwstr>51;#Inflation Report|85ffdf28-8245-4936-b838-77bb3e9b17d0</vt:lpwstr>
  </property>
  <property fmtid="{D5CDD505-2E9C-101B-9397-08002B2CF9AE}" pid="4" name="TemplateUrl">
    <vt:lpwstr/>
  </property>
  <property fmtid="{D5CDD505-2E9C-101B-9397-08002B2CF9AE}" pid="5" name="Order">
    <vt:r8>591000</vt:r8>
  </property>
  <property fmtid="{D5CDD505-2E9C-101B-9397-08002B2CF9AE}" pid="6" name="xd_ProgID">
    <vt:lpwstr/>
  </property>
  <property fmtid="{D5CDD505-2E9C-101B-9397-08002B2CF9AE}" pid="7" name="ContentTypeId">
    <vt:lpwstr>0x010100EC4B7A2743FA39468C07943C26AE453C</vt:lpwstr>
  </property>
  <property fmtid="{D5CDD505-2E9C-101B-9397-08002B2CF9AE}" pid="8" name="_SourceUrl">
    <vt:lpwstr/>
  </property>
  <property fmtid="{D5CDD505-2E9C-101B-9397-08002B2CF9AE}" pid="9" name="_SharedFileIndex">
    <vt:lpwstr/>
  </property>
</Properties>
</file>