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5"/>
  </p:sldMasterIdLst>
  <p:notesMasterIdLst>
    <p:notesMasterId r:id="rId19"/>
  </p:notesMasterIdLst>
  <p:sldIdLst>
    <p:sldId id="283" r:id="rId6"/>
    <p:sldId id="281" r:id="rId7"/>
    <p:sldId id="405" r:id="rId8"/>
    <p:sldId id="410" r:id="rId9"/>
    <p:sldId id="409" r:id="rId10"/>
    <p:sldId id="408" r:id="rId11"/>
    <p:sldId id="407" r:id="rId12"/>
    <p:sldId id="406" r:id="rId13"/>
    <p:sldId id="404" r:id="rId14"/>
    <p:sldId id="412" r:id="rId15"/>
    <p:sldId id="284" r:id="rId16"/>
    <p:sldId id="313" r:id="rId17"/>
    <p:sldId id="413" r:id="rId18"/>
  </p:sldIdLst>
  <p:sldSz cx="9144000" cy="6858000" type="screen4x3"/>
  <p:notesSz cx="6805613" cy="9944100"/>
  <p:defaultTextStyle>
    <a:defPPr>
      <a:defRPr lang="en-US"/>
    </a:defPPr>
    <a:lvl1pPr algn="l" rtl="0" fontAlgn="base">
      <a:spcBef>
        <a:spcPct val="0"/>
      </a:spcBef>
      <a:spcAft>
        <a:spcPct val="0"/>
      </a:spcAft>
      <a:defRPr sz="1400"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sz="1400"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sz="1400"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sz="1400"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sz="14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14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14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14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1400" kern="1200">
        <a:solidFill>
          <a:schemeClr val="tx1"/>
        </a:solidFill>
        <a:latin typeface="Arial"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655" autoAdjust="0"/>
    <p:restoredTop sz="94660"/>
  </p:normalViewPr>
  <p:slideViewPr>
    <p:cSldViewPr snapToGrid="0" showGuides="1">
      <p:cViewPr>
        <p:scale>
          <a:sx n="100" d="100"/>
          <a:sy n="100" d="100"/>
        </p:scale>
        <p:origin x="-1932" y="-324"/>
      </p:cViewPr>
      <p:guideLst>
        <p:guide orient="horz" pos="432"/>
        <p:guide orient="horz" pos="600"/>
        <p:guide orient="horz" pos="3652"/>
        <p:guide orient="horz" pos="864"/>
        <p:guide pos="4608"/>
        <p:guide pos="1146"/>
      </p:guideLst>
    </p:cSldViewPr>
  </p:slideViewPr>
  <p:outlineViewPr>
    <p:cViewPr>
      <p:scale>
        <a:sx n="100" d="100"/>
        <a:sy n="100"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bwMode="auto">
          <a:xfrm>
            <a:off x="0" y="0"/>
            <a:ext cx="2947988" cy="496888"/>
          </a:xfrm>
          <a:prstGeom prst="rect">
            <a:avLst/>
          </a:prstGeom>
          <a:noFill/>
          <a:ln w="9525">
            <a:noFill/>
            <a:miter lim="800000"/>
            <a:headEnd/>
            <a:tailEnd/>
          </a:ln>
          <a:effectLst/>
        </p:spPr>
        <p:txBody>
          <a:bodyPr vert="horz" wrap="square" lIns="91605" tIns="45802" rIns="91605" bIns="45802" numCol="1" anchor="t" anchorCtr="0" compatLnSpc="1">
            <a:prstTxWarp prst="textNoShape">
              <a:avLst/>
            </a:prstTxWarp>
          </a:bodyPr>
          <a:lstStyle>
            <a:lvl1pPr eaLnBrk="0" hangingPunct="0">
              <a:defRPr sz="1200">
                <a:latin typeface="Times" pitchFamily="-107" charset="0"/>
                <a:ea typeface="+mn-ea"/>
                <a:cs typeface="+mn-cs"/>
              </a:defRPr>
            </a:lvl1pPr>
          </a:lstStyle>
          <a:p>
            <a:pPr>
              <a:defRPr/>
            </a:pPr>
            <a:endParaRPr lang="en-US"/>
          </a:p>
        </p:txBody>
      </p:sp>
      <p:sp>
        <p:nvSpPr>
          <p:cNvPr id="100355" name="Rectangle 3"/>
          <p:cNvSpPr>
            <a:spLocks noGrp="1" noChangeArrowheads="1"/>
          </p:cNvSpPr>
          <p:nvPr>
            <p:ph type="dt" idx="1"/>
          </p:nvPr>
        </p:nvSpPr>
        <p:spPr bwMode="auto">
          <a:xfrm>
            <a:off x="3857625" y="0"/>
            <a:ext cx="2947988" cy="496888"/>
          </a:xfrm>
          <a:prstGeom prst="rect">
            <a:avLst/>
          </a:prstGeom>
          <a:noFill/>
          <a:ln w="9525">
            <a:noFill/>
            <a:miter lim="800000"/>
            <a:headEnd/>
            <a:tailEnd/>
          </a:ln>
          <a:effectLst/>
        </p:spPr>
        <p:txBody>
          <a:bodyPr vert="horz" wrap="square" lIns="91605" tIns="45802" rIns="91605" bIns="45802" numCol="1" anchor="t" anchorCtr="0" compatLnSpc="1">
            <a:prstTxWarp prst="textNoShape">
              <a:avLst/>
            </a:prstTxWarp>
          </a:bodyPr>
          <a:lstStyle>
            <a:lvl1pPr algn="r" eaLnBrk="0" hangingPunct="0">
              <a:defRPr sz="1200">
                <a:latin typeface="Times" pitchFamily="-107" charset="0"/>
                <a:ea typeface="+mn-ea"/>
                <a:cs typeface="+mn-cs"/>
              </a:defRPr>
            </a:lvl1pPr>
          </a:lstStyle>
          <a:p>
            <a:pPr>
              <a:defRPr/>
            </a:pPr>
            <a:endParaRPr lang="en-US"/>
          </a:p>
        </p:txBody>
      </p:sp>
      <p:sp>
        <p:nvSpPr>
          <p:cNvPr id="17412" name="Rectangle 4"/>
          <p:cNvSpPr>
            <a:spLocks noGrp="1" noRot="1" noChangeAspect="1" noChangeArrowheads="1" noTextEdit="1"/>
          </p:cNvSpPr>
          <p:nvPr>
            <p:ph type="sldImg" idx="2"/>
          </p:nvPr>
        </p:nvSpPr>
        <p:spPr bwMode="auto">
          <a:xfrm>
            <a:off x="915988" y="746125"/>
            <a:ext cx="4973637" cy="37290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7" name="Rectangle 5"/>
          <p:cNvSpPr>
            <a:spLocks noGrp="1" noChangeArrowheads="1"/>
          </p:cNvSpPr>
          <p:nvPr>
            <p:ph type="body" sz="quarter" idx="3"/>
          </p:nvPr>
        </p:nvSpPr>
        <p:spPr bwMode="auto">
          <a:xfrm>
            <a:off x="906463" y="4722813"/>
            <a:ext cx="4992687" cy="4475162"/>
          </a:xfrm>
          <a:prstGeom prst="rect">
            <a:avLst/>
          </a:prstGeom>
          <a:noFill/>
          <a:ln w="9525">
            <a:noFill/>
            <a:miter lim="800000"/>
            <a:headEnd/>
            <a:tailEnd/>
          </a:ln>
          <a:effectLst/>
        </p:spPr>
        <p:txBody>
          <a:bodyPr vert="horz" wrap="square" lIns="91605" tIns="45802" rIns="91605" bIns="4580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0358" name="Rectangle 6"/>
          <p:cNvSpPr>
            <a:spLocks noGrp="1" noChangeArrowheads="1"/>
          </p:cNvSpPr>
          <p:nvPr>
            <p:ph type="ftr" sz="quarter" idx="4"/>
          </p:nvPr>
        </p:nvSpPr>
        <p:spPr bwMode="auto">
          <a:xfrm>
            <a:off x="0" y="9447213"/>
            <a:ext cx="2947988" cy="496887"/>
          </a:xfrm>
          <a:prstGeom prst="rect">
            <a:avLst/>
          </a:prstGeom>
          <a:noFill/>
          <a:ln w="9525">
            <a:noFill/>
            <a:miter lim="800000"/>
            <a:headEnd/>
            <a:tailEnd/>
          </a:ln>
          <a:effectLst/>
        </p:spPr>
        <p:txBody>
          <a:bodyPr vert="horz" wrap="square" lIns="91605" tIns="45802" rIns="91605" bIns="45802" numCol="1" anchor="b" anchorCtr="0" compatLnSpc="1">
            <a:prstTxWarp prst="textNoShape">
              <a:avLst/>
            </a:prstTxWarp>
          </a:bodyPr>
          <a:lstStyle>
            <a:lvl1pPr eaLnBrk="0" hangingPunct="0">
              <a:defRPr sz="1200">
                <a:latin typeface="Times" pitchFamily="-107" charset="0"/>
                <a:ea typeface="+mn-ea"/>
                <a:cs typeface="+mn-cs"/>
              </a:defRPr>
            </a:lvl1pPr>
          </a:lstStyle>
          <a:p>
            <a:pPr>
              <a:defRPr/>
            </a:pPr>
            <a:endParaRPr lang="en-US"/>
          </a:p>
        </p:txBody>
      </p:sp>
      <p:sp>
        <p:nvSpPr>
          <p:cNvPr id="100359" name="Rectangle 7"/>
          <p:cNvSpPr>
            <a:spLocks noGrp="1" noChangeArrowheads="1"/>
          </p:cNvSpPr>
          <p:nvPr>
            <p:ph type="sldNum" sz="quarter" idx="5"/>
          </p:nvPr>
        </p:nvSpPr>
        <p:spPr bwMode="auto">
          <a:xfrm>
            <a:off x="3857625" y="9447213"/>
            <a:ext cx="2947988" cy="496887"/>
          </a:xfrm>
          <a:prstGeom prst="rect">
            <a:avLst/>
          </a:prstGeom>
          <a:noFill/>
          <a:ln w="9525">
            <a:noFill/>
            <a:miter lim="800000"/>
            <a:headEnd/>
            <a:tailEnd/>
          </a:ln>
          <a:effectLst/>
        </p:spPr>
        <p:txBody>
          <a:bodyPr vert="horz" wrap="square" lIns="91605" tIns="45802" rIns="91605" bIns="45802" numCol="1" anchor="b" anchorCtr="0" compatLnSpc="1">
            <a:prstTxWarp prst="textNoShape">
              <a:avLst/>
            </a:prstTxWarp>
          </a:bodyPr>
          <a:lstStyle>
            <a:lvl1pPr algn="r" eaLnBrk="0" hangingPunct="0">
              <a:defRPr sz="1200">
                <a:latin typeface="Times" pitchFamily="-84" charset="0"/>
              </a:defRPr>
            </a:lvl1pPr>
          </a:lstStyle>
          <a:p>
            <a:pPr>
              <a:defRPr/>
            </a:pPr>
            <a:fld id="{F0F35A0C-A2A8-40BE-AE1B-A79AA44901B4}" type="slidenum">
              <a:rPr lang="en-US"/>
              <a:pPr>
                <a:defRPr/>
              </a:pPr>
              <a:t>‹#›</a:t>
            </a:fld>
            <a:endParaRPr lang="en-US"/>
          </a:p>
        </p:txBody>
      </p:sp>
    </p:spTree>
    <p:extLst>
      <p:ext uri="{BB962C8B-B14F-4D97-AF65-F5344CB8AC3E}">
        <p14:creationId xmlns:p14="http://schemas.microsoft.com/office/powerpoint/2010/main" val="201031107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ＭＳ Ｐゴシック" pitchFamily="-107" charset="-128"/>
        <a:cs typeface="ＭＳ Ｐゴシック" pitchFamily="-107" charset="-128"/>
      </a:defRPr>
    </a:lvl1pPr>
    <a:lvl2pPr marL="457200" algn="l" rtl="0" eaLnBrk="0" fontAlgn="base" hangingPunct="0">
      <a:spcBef>
        <a:spcPct val="30000"/>
      </a:spcBef>
      <a:spcAft>
        <a:spcPct val="0"/>
      </a:spcAft>
      <a:defRPr sz="1200" kern="1200">
        <a:solidFill>
          <a:schemeClr val="tx1"/>
        </a:solidFill>
        <a:latin typeface="Times" pitchFamily="18" charset="0"/>
        <a:ea typeface="ＭＳ Ｐゴシック" pitchFamily="-107"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ＭＳ Ｐゴシック" pitchFamily="-107"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ＭＳ Ｐゴシック" pitchFamily="-107"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ＭＳ Ｐゴシック" pitchFamily="-107"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pitchFamily="-84" charset="0"/>
                <a:ea typeface="ＭＳ Ｐゴシック" pitchFamily="34" charset="-128"/>
              </a:defRPr>
            </a:lvl1pPr>
            <a:lvl2pPr marL="742950" indent="-285750" eaLnBrk="0" hangingPunct="0">
              <a:spcBef>
                <a:spcPct val="30000"/>
              </a:spcBef>
              <a:defRPr sz="1200">
                <a:solidFill>
                  <a:schemeClr val="tx1"/>
                </a:solidFill>
                <a:latin typeface="Times" pitchFamily="-84" charset="0"/>
                <a:ea typeface="ＭＳ Ｐゴシック" pitchFamily="34" charset="-128"/>
              </a:defRPr>
            </a:lvl2pPr>
            <a:lvl3pPr marL="1143000" indent="-228600" eaLnBrk="0" hangingPunct="0">
              <a:spcBef>
                <a:spcPct val="30000"/>
              </a:spcBef>
              <a:defRPr sz="1200">
                <a:solidFill>
                  <a:schemeClr val="tx1"/>
                </a:solidFill>
                <a:latin typeface="Times" pitchFamily="-84" charset="0"/>
                <a:ea typeface="ＭＳ Ｐゴシック" pitchFamily="34" charset="-128"/>
              </a:defRPr>
            </a:lvl3pPr>
            <a:lvl4pPr marL="1600200" indent="-228600" eaLnBrk="0" hangingPunct="0">
              <a:spcBef>
                <a:spcPct val="30000"/>
              </a:spcBef>
              <a:defRPr sz="1200">
                <a:solidFill>
                  <a:schemeClr val="tx1"/>
                </a:solidFill>
                <a:latin typeface="Times" pitchFamily="-84" charset="0"/>
                <a:ea typeface="ＭＳ Ｐゴシック" pitchFamily="34" charset="-128"/>
              </a:defRPr>
            </a:lvl4pPr>
            <a:lvl5pPr marL="2057400" indent="-228600" eaLnBrk="0" hangingPunct="0">
              <a:spcBef>
                <a:spcPct val="30000"/>
              </a:spcBef>
              <a:defRPr sz="1200">
                <a:solidFill>
                  <a:schemeClr val="tx1"/>
                </a:solidFill>
                <a:latin typeface="Times" pitchFamily="-8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9pPr>
          </a:lstStyle>
          <a:p>
            <a:pPr>
              <a:spcBef>
                <a:spcPct val="0"/>
              </a:spcBef>
            </a:pPr>
            <a:fld id="{7B155B4F-35AF-4AC7-9C9A-25AEBEFDD588}" type="slidenum">
              <a:rPr lang="en-US" altLang="en-US" smtClean="0"/>
              <a:pPr>
                <a:spcBef>
                  <a:spcPct val="0"/>
                </a:spcBef>
              </a:pPr>
              <a:t>2</a:t>
            </a:fld>
            <a:endParaRPr lang="en-US" altLang="en-US" smtClean="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Times" pitchFamily="-84" charset="0"/>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pitchFamily="-84" charset="0"/>
                <a:ea typeface="ＭＳ Ｐゴシック" pitchFamily="34" charset="-128"/>
              </a:defRPr>
            </a:lvl1pPr>
            <a:lvl2pPr marL="742950" indent="-285750" eaLnBrk="0" hangingPunct="0">
              <a:spcBef>
                <a:spcPct val="30000"/>
              </a:spcBef>
              <a:defRPr sz="1200">
                <a:solidFill>
                  <a:schemeClr val="tx1"/>
                </a:solidFill>
                <a:latin typeface="Times" pitchFamily="-84" charset="0"/>
                <a:ea typeface="ＭＳ Ｐゴシック" pitchFamily="34" charset="-128"/>
              </a:defRPr>
            </a:lvl2pPr>
            <a:lvl3pPr marL="1143000" indent="-228600" eaLnBrk="0" hangingPunct="0">
              <a:spcBef>
                <a:spcPct val="30000"/>
              </a:spcBef>
              <a:defRPr sz="1200">
                <a:solidFill>
                  <a:schemeClr val="tx1"/>
                </a:solidFill>
                <a:latin typeface="Times" pitchFamily="-84" charset="0"/>
                <a:ea typeface="ＭＳ Ｐゴシック" pitchFamily="34" charset="-128"/>
              </a:defRPr>
            </a:lvl3pPr>
            <a:lvl4pPr marL="1600200" indent="-228600" eaLnBrk="0" hangingPunct="0">
              <a:spcBef>
                <a:spcPct val="30000"/>
              </a:spcBef>
              <a:defRPr sz="1200">
                <a:solidFill>
                  <a:schemeClr val="tx1"/>
                </a:solidFill>
                <a:latin typeface="Times" pitchFamily="-84" charset="0"/>
                <a:ea typeface="ＭＳ Ｐゴシック" pitchFamily="34" charset="-128"/>
              </a:defRPr>
            </a:lvl4pPr>
            <a:lvl5pPr marL="2057400" indent="-228600" eaLnBrk="0" hangingPunct="0">
              <a:spcBef>
                <a:spcPct val="30000"/>
              </a:spcBef>
              <a:defRPr sz="1200">
                <a:solidFill>
                  <a:schemeClr val="tx1"/>
                </a:solidFill>
                <a:latin typeface="Times" pitchFamily="-8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9pPr>
          </a:lstStyle>
          <a:p>
            <a:pPr>
              <a:spcBef>
                <a:spcPct val="0"/>
              </a:spcBef>
            </a:pPr>
            <a:fld id="{10726B0E-98B5-4896-92E6-2803B1087B49}" type="slidenum">
              <a:rPr lang="en-US" altLang="en-US" smtClean="0"/>
              <a:pPr>
                <a:spcBef>
                  <a:spcPct val="0"/>
                </a:spcBef>
              </a:pPr>
              <a:t>12</a:t>
            </a:fld>
            <a:endParaRPr lang="en-US" alt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Times" pitchFamily="-84" charset="0"/>
              <a:ea typeface="ＭＳ Ｐゴシック"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pitchFamily="-84" charset="0"/>
                <a:ea typeface="ＭＳ Ｐゴシック" pitchFamily="34" charset="-128"/>
              </a:defRPr>
            </a:lvl1pPr>
            <a:lvl2pPr marL="742950" indent="-285750" eaLnBrk="0" hangingPunct="0">
              <a:spcBef>
                <a:spcPct val="30000"/>
              </a:spcBef>
              <a:defRPr sz="1200">
                <a:solidFill>
                  <a:schemeClr val="tx1"/>
                </a:solidFill>
                <a:latin typeface="Times" pitchFamily="-84" charset="0"/>
                <a:ea typeface="ＭＳ Ｐゴシック" pitchFamily="34" charset="-128"/>
              </a:defRPr>
            </a:lvl2pPr>
            <a:lvl3pPr marL="1143000" indent="-228600" eaLnBrk="0" hangingPunct="0">
              <a:spcBef>
                <a:spcPct val="30000"/>
              </a:spcBef>
              <a:defRPr sz="1200">
                <a:solidFill>
                  <a:schemeClr val="tx1"/>
                </a:solidFill>
                <a:latin typeface="Times" pitchFamily="-84" charset="0"/>
                <a:ea typeface="ＭＳ Ｐゴシック" pitchFamily="34" charset="-128"/>
              </a:defRPr>
            </a:lvl3pPr>
            <a:lvl4pPr marL="1600200" indent="-228600" eaLnBrk="0" hangingPunct="0">
              <a:spcBef>
                <a:spcPct val="30000"/>
              </a:spcBef>
              <a:defRPr sz="1200">
                <a:solidFill>
                  <a:schemeClr val="tx1"/>
                </a:solidFill>
                <a:latin typeface="Times" pitchFamily="-84" charset="0"/>
                <a:ea typeface="ＭＳ Ｐゴシック" pitchFamily="34" charset="-128"/>
              </a:defRPr>
            </a:lvl4pPr>
            <a:lvl5pPr marL="2057400" indent="-228600" eaLnBrk="0" hangingPunct="0">
              <a:spcBef>
                <a:spcPct val="30000"/>
              </a:spcBef>
              <a:defRPr sz="1200">
                <a:solidFill>
                  <a:schemeClr val="tx1"/>
                </a:solidFill>
                <a:latin typeface="Times" pitchFamily="-8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9pPr>
          </a:lstStyle>
          <a:p>
            <a:pPr>
              <a:spcBef>
                <a:spcPct val="0"/>
              </a:spcBef>
            </a:pPr>
            <a:fld id="{A3FDB16F-4452-4D71-AE9D-D558462D31C6}" type="slidenum">
              <a:rPr lang="en-US" altLang="en-US" smtClean="0"/>
              <a:pPr>
                <a:spcBef>
                  <a:spcPct val="0"/>
                </a:spcBef>
              </a:pPr>
              <a:t>13</a:t>
            </a:fld>
            <a:endParaRPr lang="en-US" altLang="en-US" smtClean="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Times" pitchFamily="-84" charset="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pitchFamily="-84" charset="0"/>
                <a:ea typeface="ＭＳ Ｐゴシック" pitchFamily="34" charset="-128"/>
              </a:defRPr>
            </a:lvl1pPr>
            <a:lvl2pPr marL="742950" indent="-285750" eaLnBrk="0" hangingPunct="0">
              <a:spcBef>
                <a:spcPct val="30000"/>
              </a:spcBef>
              <a:defRPr sz="1200">
                <a:solidFill>
                  <a:schemeClr val="tx1"/>
                </a:solidFill>
                <a:latin typeface="Times" pitchFamily="-84" charset="0"/>
                <a:ea typeface="ＭＳ Ｐゴシック" pitchFamily="34" charset="-128"/>
              </a:defRPr>
            </a:lvl2pPr>
            <a:lvl3pPr marL="1143000" indent="-228600" eaLnBrk="0" hangingPunct="0">
              <a:spcBef>
                <a:spcPct val="30000"/>
              </a:spcBef>
              <a:defRPr sz="1200">
                <a:solidFill>
                  <a:schemeClr val="tx1"/>
                </a:solidFill>
                <a:latin typeface="Times" pitchFamily="-84" charset="0"/>
                <a:ea typeface="ＭＳ Ｐゴシック" pitchFamily="34" charset="-128"/>
              </a:defRPr>
            </a:lvl3pPr>
            <a:lvl4pPr marL="1600200" indent="-228600" eaLnBrk="0" hangingPunct="0">
              <a:spcBef>
                <a:spcPct val="30000"/>
              </a:spcBef>
              <a:defRPr sz="1200">
                <a:solidFill>
                  <a:schemeClr val="tx1"/>
                </a:solidFill>
                <a:latin typeface="Times" pitchFamily="-84" charset="0"/>
                <a:ea typeface="ＭＳ Ｐゴシック" pitchFamily="34" charset="-128"/>
              </a:defRPr>
            </a:lvl4pPr>
            <a:lvl5pPr marL="2057400" indent="-228600" eaLnBrk="0" hangingPunct="0">
              <a:spcBef>
                <a:spcPct val="30000"/>
              </a:spcBef>
              <a:defRPr sz="1200">
                <a:solidFill>
                  <a:schemeClr val="tx1"/>
                </a:solidFill>
                <a:latin typeface="Times" pitchFamily="-8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9pPr>
          </a:lstStyle>
          <a:p>
            <a:pPr>
              <a:spcBef>
                <a:spcPct val="0"/>
              </a:spcBef>
            </a:pPr>
            <a:fld id="{787FE7AC-00EE-492F-B488-CFD1721FEBC2}" type="slidenum">
              <a:rPr lang="en-US" altLang="en-US" smtClean="0"/>
              <a:pPr>
                <a:spcBef>
                  <a:spcPct val="0"/>
                </a:spcBef>
              </a:pPr>
              <a:t>3</a:t>
            </a:fld>
            <a:endParaRPr lang="en-US" altLang="en-US"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Times" pitchFamily="-84" charset="0"/>
              <a:ea typeface="ＭＳ Ｐゴシック"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pitchFamily="-84" charset="0"/>
                <a:ea typeface="ＭＳ Ｐゴシック" pitchFamily="34" charset="-128"/>
              </a:defRPr>
            </a:lvl1pPr>
            <a:lvl2pPr marL="742950" indent="-285750" eaLnBrk="0" hangingPunct="0">
              <a:spcBef>
                <a:spcPct val="30000"/>
              </a:spcBef>
              <a:defRPr sz="1200">
                <a:solidFill>
                  <a:schemeClr val="tx1"/>
                </a:solidFill>
                <a:latin typeface="Times" pitchFamily="-84" charset="0"/>
                <a:ea typeface="ＭＳ Ｐゴシック" pitchFamily="34" charset="-128"/>
              </a:defRPr>
            </a:lvl2pPr>
            <a:lvl3pPr marL="1143000" indent="-228600" eaLnBrk="0" hangingPunct="0">
              <a:spcBef>
                <a:spcPct val="30000"/>
              </a:spcBef>
              <a:defRPr sz="1200">
                <a:solidFill>
                  <a:schemeClr val="tx1"/>
                </a:solidFill>
                <a:latin typeface="Times" pitchFamily="-84" charset="0"/>
                <a:ea typeface="ＭＳ Ｐゴシック" pitchFamily="34" charset="-128"/>
              </a:defRPr>
            </a:lvl3pPr>
            <a:lvl4pPr marL="1600200" indent="-228600" eaLnBrk="0" hangingPunct="0">
              <a:spcBef>
                <a:spcPct val="30000"/>
              </a:spcBef>
              <a:defRPr sz="1200">
                <a:solidFill>
                  <a:schemeClr val="tx1"/>
                </a:solidFill>
                <a:latin typeface="Times" pitchFamily="-84" charset="0"/>
                <a:ea typeface="ＭＳ Ｐゴシック" pitchFamily="34" charset="-128"/>
              </a:defRPr>
            </a:lvl4pPr>
            <a:lvl5pPr marL="2057400" indent="-228600" eaLnBrk="0" hangingPunct="0">
              <a:spcBef>
                <a:spcPct val="30000"/>
              </a:spcBef>
              <a:defRPr sz="1200">
                <a:solidFill>
                  <a:schemeClr val="tx1"/>
                </a:solidFill>
                <a:latin typeface="Times" pitchFamily="-8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9pPr>
          </a:lstStyle>
          <a:p>
            <a:pPr>
              <a:spcBef>
                <a:spcPct val="0"/>
              </a:spcBef>
            </a:pPr>
            <a:fld id="{E30D714D-9CDE-4E4F-86B9-935B3DDF84DD}" type="slidenum">
              <a:rPr lang="en-US" altLang="en-US" smtClean="0"/>
              <a:pPr>
                <a:spcBef>
                  <a:spcPct val="0"/>
                </a:spcBef>
              </a:pPr>
              <a:t>4</a:t>
            </a:fld>
            <a:endParaRPr lang="en-US" altLang="en-US" smtClean="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Times" pitchFamily="-84" charset="0"/>
              <a:ea typeface="ＭＳ Ｐゴシック"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pitchFamily="-84" charset="0"/>
                <a:ea typeface="ＭＳ Ｐゴシック" pitchFamily="34" charset="-128"/>
              </a:defRPr>
            </a:lvl1pPr>
            <a:lvl2pPr marL="742950" indent="-285750" eaLnBrk="0" hangingPunct="0">
              <a:spcBef>
                <a:spcPct val="30000"/>
              </a:spcBef>
              <a:defRPr sz="1200">
                <a:solidFill>
                  <a:schemeClr val="tx1"/>
                </a:solidFill>
                <a:latin typeface="Times" pitchFamily="-84" charset="0"/>
                <a:ea typeface="ＭＳ Ｐゴシック" pitchFamily="34" charset="-128"/>
              </a:defRPr>
            </a:lvl2pPr>
            <a:lvl3pPr marL="1143000" indent="-228600" eaLnBrk="0" hangingPunct="0">
              <a:spcBef>
                <a:spcPct val="30000"/>
              </a:spcBef>
              <a:defRPr sz="1200">
                <a:solidFill>
                  <a:schemeClr val="tx1"/>
                </a:solidFill>
                <a:latin typeface="Times" pitchFamily="-84" charset="0"/>
                <a:ea typeface="ＭＳ Ｐゴシック" pitchFamily="34" charset="-128"/>
              </a:defRPr>
            </a:lvl3pPr>
            <a:lvl4pPr marL="1600200" indent="-228600" eaLnBrk="0" hangingPunct="0">
              <a:spcBef>
                <a:spcPct val="30000"/>
              </a:spcBef>
              <a:defRPr sz="1200">
                <a:solidFill>
                  <a:schemeClr val="tx1"/>
                </a:solidFill>
                <a:latin typeface="Times" pitchFamily="-84" charset="0"/>
                <a:ea typeface="ＭＳ Ｐゴシック" pitchFamily="34" charset="-128"/>
              </a:defRPr>
            </a:lvl4pPr>
            <a:lvl5pPr marL="2057400" indent="-228600" eaLnBrk="0" hangingPunct="0">
              <a:spcBef>
                <a:spcPct val="30000"/>
              </a:spcBef>
              <a:defRPr sz="1200">
                <a:solidFill>
                  <a:schemeClr val="tx1"/>
                </a:solidFill>
                <a:latin typeface="Times" pitchFamily="-8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9pPr>
          </a:lstStyle>
          <a:p>
            <a:pPr>
              <a:spcBef>
                <a:spcPct val="0"/>
              </a:spcBef>
            </a:pPr>
            <a:fld id="{CEF4DB3A-B72E-412F-BAAA-4E56DB9F863D}" type="slidenum">
              <a:rPr lang="en-US" altLang="en-US" smtClean="0"/>
              <a:pPr>
                <a:spcBef>
                  <a:spcPct val="0"/>
                </a:spcBef>
              </a:pPr>
              <a:t>5</a:t>
            </a:fld>
            <a:endParaRPr lang="en-US" altLang="en-US" smtClean="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Times" pitchFamily="-84" charset="0"/>
              <a:ea typeface="ＭＳ Ｐゴシック"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pitchFamily="-84" charset="0"/>
                <a:ea typeface="ＭＳ Ｐゴシック" pitchFamily="34" charset="-128"/>
              </a:defRPr>
            </a:lvl1pPr>
            <a:lvl2pPr marL="742950" indent="-285750" eaLnBrk="0" hangingPunct="0">
              <a:spcBef>
                <a:spcPct val="30000"/>
              </a:spcBef>
              <a:defRPr sz="1200">
                <a:solidFill>
                  <a:schemeClr val="tx1"/>
                </a:solidFill>
                <a:latin typeface="Times" pitchFamily="-84" charset="0"/>
                <a:ea typeface="ＭＳ Ｐゴシック" pitchFamily="34" charset="-128"/>
              </a:defRPr>
            </a:lvl2pPr>
            <a:lvl3pPr marL="1143000" indent="-228600" eaLnBrk="0" hangingPunct="0">
              <a:spcBef>
                <a:spcPct val="30000"/>
              </a:spcBef>
              <a:defRPr sz="1200">
                <a:solidFill>
                  <a:schemeClr val="tx1"/>
                </a:solidFill>
                <a:latin typeface="Times" pitchFamily="-84" charset="0"/>
                <a:ea typeface="ＭＳ Ｐゴシック" pitchFamily="34" charset="-128"/>
              </a:defRPr>
            </a:lvl3pPr>
            <a:lvl4pPr marL="1600200" indent="-228600" eaLnBrk="0" hangingPunct="0">
              <a:spcBef>
                <a:spcPct val="30000"/>
              </a:spcBef>
              <a:defRPr sz="1200">
                <a:solidFill>
                  <a:schemeClr val="tx1"/>
                </a:solidFill>
                <a:latin typeface="Times" pitchFamily="-84" charset="0"/>
                <a:ea typeface="ＭＳ Ｐゴシック" pitchFamily="34" charset="-128"/>
              </a:defRPr>
            </a:lvl4pPr>
            <a:lvl5pPr marL="2057400" indent="-228600" eaLnBrk="0" hangingPunct="0">
              <a:spcBef>
                <a:spcPct val="30000"/>
              </a:spcBef>
              <a:defRPr sz="1200">
                <a:solidFill>
                  <a:schemeClr val="tx1"/>
                </a:solidFill>
                <a:latin typeface="Times" pitchFamily="-8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9pPr>
          </a:lstStyle>
          <a:p>
            <a:pPr>
              <a:spcBef>
                <a:spcPct val="0"/>
              </a:spcBef>
            </a:pPr>
            <a:fld id="{9691BBCD-B014-4D1A-A2D1-9DBD51F0410F}" type="slidenum">
              <a:rPr lang="en-US" altLang="en-US" smtClean="0"/>
              <a:pPr>
                <a:spcBef>
                  <a:spcPct val="0"/>
                </a:spcBef>
              </a:pPr>
              <a:t>6</a:t>
            </a:fld>
            <a:endParaRPr lang="en-US" alt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Times" pitchFamily="-84" charset="0"/>
              <a:ea typeface="ＭＳ Ｐゴシック"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pitchFamily="-84" charset="0"/>
                <a:ea typeface="ＭＳ Ｐゴシック" pitchFamily="34" charset="-128"/>
              </a:defRPr>
            </a:lvl1pPr>
            <a:lvl2pPr marL="742950" indent="-285750" eaLnBrk="0" hangingPunct="0">
              <a:spcBef>
                <a:spcPct val="30000"/>
              </a:spcBef>
              <a:defRPr sz="1200">
                <a:solidFill>
                  <a:schemeClr val="tx1"/>
                </a:solidFill>
                <a:latin typeface="Times" pitchFamily="-84" charset="0"/>
                <a:ea typeface="ＭＳ Ｐゴシック" pitchFamily="34" charset="-128"/>
              </a:defRPr>
            </a:lvl2pPr>
            <a:lvl3pPr marL="1143000" indent="-228600" eaLnBrk="0" hangingPunct="0">
              <a:spcBef>
                <a:spcPct val="30000"/>
              </a:spcBef>
              <a:defRPr sz="1200">
                <a:solidFill>
                  <a:schemeClr val="tx1"/>
                </a:solidFill>
                <a:latin typeface="Times" pitchFamily="-84" charset="0"/>
                <a:ea typeface="ＭＳ Ｐゴシック" pitchFamily="34" charset="-128"/>
              </a:defRPr>
            </a:lvl3pPr>
            <a:lvl4pPr marL="1600200" indent="-228600" eaLnBrk="0" hangingPunct="0">
              <a:spcBef>
                <a:spcPct val="30000"/>
              </a:spcBef>
              <a:defRPr sz="1200">
                <a:solidFill>
                  <a:schemeClr val="tx1"/>
                </a:solidFill>
                <a:latin typeface="Times" pitchFamily="-84" charset="0"/>
                <a:ea typeface="ＭＳ Ｐゴシック" pitchFamily="34" charset="-128"/>
              </a:defRPr>
            </a:lvl4pPr>
            <a:lvl5pPr marL="2057400" indent="-228600" eaLnBrk="0" hangingPunct="0">
              <a:spcBef>
                <a:spcPct val="30000"/>
              </a:spcBef>
              <a:defRPr sz="1200">
                <a:solidFill>
                  <a:schemeClr val="tx1"/>
                </a:solidFill>
                <a:latin typeface="Times" pitchFamily="-8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9pPr>
          </a:lstStyle>
          <a:p>
            <a:pPr>
              <a:spcBef>
                <a:spcPct val="0"/>
              </a:spcBef>
            </a:pPr>
            <a:fld id="{C6A5AF48-DE34-4E35-A7DF-EF5464D11D7F}" type="slidenum">
              <a:rPr lang="en-US" altLang="en-US" smtClean="0"/>
              <a:pPr>
                <a:spcBef>
                  <a:spcPct val="0"/>
                </a:spcBef>
              </a:pPr>
              <a:t>7</a:t>
            </a:fld>
            <a:endParaRPr lang="en-US" altLang="en-US" smtClean="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Times" pitchFamily="-84" charset="0"/>
              <a:ea typeface="ＭＳ Ｐゴシック"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pitchFamily="-84" charset="0"/>
                <a:ea typeface="ＭＳ Ｐゴシック" pitchFamily="34" charset="-128"/>
              </a:defRPr>
            </a:lvl1pPr>
            <a:lvl2pPr marL="742950" indent="-285750" eaLnBrk="0" hangingPunct="0">
              <a:spcBef>
                <a:spcPct val="30000"/>
              </a:spcBef>
              <a:defRPr sz="1200">
                <a:solidFill>
                  <a:schemeClr val="tx1"/>
                </a:solidFill>
                <a:latin typeface="Times" pitchFamily="-84" charset="0"/>
                <a:ea typeface="ＭＳ Ｐゴシック" pitchFamily="34" charset="-128"/>
              </a:defRPr>
            </a:lvl2pPr>
            <a:lvl3pPr marL="1143000" indent="-228600" eaLnBrk="0" hangingPunct="0">
              <a:spcBef>
                <a:spcPct val="30000"/>
              </a:spcBef>
              <a:defRPr sz="1200">
                <a:solidFill>
                  <a:schemeClr val="tx1"/>
                </a:solidFill>
                <a:latin typeface="Times" pitchFamily="-84" charset="0"/>
                <a:ea typeface="ＭＳ Ｐゴシック" pitchFamily="34" charset="-128"/>
              </a:defRPr>
            </a:lvl3pPr>
            <a:lvl4pPr marL="1600200" indent="-228600" eaLnBrk="0" hangingPunct="0">
              <a:spcBef>
                <a:spcPct val="30000"/>
              </a:spcBef>
              <a:defRPr sz="1200">
                <a:solidFill>
                  <a:schemeClr val="tx1"/>
                </a:solidFill>
                <a:latin typeface="Times" pitchFamily="-84" charset="0"/>
                <a:ea typeface="ＭＳ Ｐゴシック" pitchFamily="34" charset="-128"/>
              </a:defRPr>
            </a:lvl4pPr>
            <a:lvl5pPr marL="2057400" indent="-228600" eaLnBrk="0" hangingPunct="0">
              <a:spcBef>
                <a:spcPct val="30000"/>
              </a:spcBef>
              <a:defRPr sz="1200">
                <a:solidFill>
                  <a:schemeClr val="tx1"/>
                </a:solidFill>
                <a:latin typeface="Times" pitchFamily="-8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9pPr>
          </a:lstStyle>
          <a:p>
            <a:pPr>
              <a:spcBef>
                <a:spcPct val="0"/>
              </a:spcBef>
            </a:pPr>
            <a:fld id="{F85A5706-6610-49A2-AEEF-DDCBEF8B32D3}" type="slidenum">
              <a:rPr lang="en-US" altLang="en-US" smtClean="0"/>
              <a:pPr>
                <a:spcBef>
                  <a:spcPct val="0"/>
                </a:spcBef>
              </a:pPr>
              <a:t>8</a:t>
            </a:fld>
            <a:endParaRPr lang="en-US" altLang="en-US" smtClean="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Times" pitchFamily="-84" charset="0"/>
              <a:ea typeface="ＭＳ Ｐゴシック"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pitchFamily="-84" charset="0"/>
                <a:ea typeface="ＭＳ Ｐゴシック" pitchFamily="34" charset="-128"/>
              </a:defRPr>
            </a:lvl1pPr>
            <a:lvl2pPr marL="742950" indent="-285750" eaLnBrk="0" hangingPunct="0">
              <a:spcBef>
                <a:spcPct val="30000"/>
              </a:spcBef>
              <a:defRPr sz="1200">
                <a:solidFill>
                  <a:schemeClr val="tx1"/>
                </a:solidFill>
                <a:latin typeface="Times" pitchFamily="-84" charset="0"/>
                <a:ea typeface="ＭＳ Ｐゴシック" pitchFamily="34" charset="-128"/>
              </a:defRPr>
            </a:lvl2pPr>
            <a:lvl3pPr marL="1143000" indent="-228600" eaLnBrk="0" hangingPunct="0">
              <a:spcBef>
                <a:spcPct val="30000"/>
              </a:spcBef>
              <a:defRPr sz="1200">
                <a:solidFill>
                  <a:schemeClr val="tx1"/>
                </a:solidFill>
                <a:latin typeface="Times" pitchFamily="-84" charset="0"/>
                <a:ea typeface="ＭＳ Ｐゴシック" pitchFamily="34" charset="-128"/>
              </a:defRPr>
            </a:lvl3pPr>
            <a:lvl4pPr marL="1600200" indent="-228600" eaLnBrk="0" hangingPunct="0">
              <a:spcBef>
                <a:spcPct val="30000"/>
              </a:spcBef>
              <a:defRPr sz="1200">
                <a:solidFill>
                  <a:schemeClr val="tx1"/>
                </a:solidFill>
                <a:latin typeface="Times" pitchFamily="-84" charset="0"/>
                <a:ea typeface="ＭＳ Ｐゴシック" pitchFamily="34" charset="-128"/>
              </a:defRPr>
            </a:lvl4pPr>
            <a:lvl5pPr marL="2057400" indent="-228600" eaLnBrk="0" hangingPunct="0">
              <a:spcBef>
                <a:spcPct val="30000"/>
              </a:spcBef>
              <a:defRPr sz="1200">
                <a:solidFill>
                  <a:schemeClr val="tx1"/>
                </a:solidFill>
                <a:latin typeface="Times" pitchFamily="-8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9pPr>
          </a:lstStyle>
          <a:p>
            <a:pPr>
              <a:spcBef>
                <a:spcPct val="0"/>
              </a:spcBef>
            </a:pPr>
            <a:fld id="{EAD3CF57-C3B1-4A8F-BC35-4AF32DA0B1A9}" type="slidenum">
              <a:rPr lang="en-US" altLang="en-US" smtClean="0"/>
              <a:pPr>
                <a:spcBef>
                  <a:spcPct val="0"/>
                </a:spcBef>
              </a:pPr>
              <a:t>9</a:t>
            </a:fld>
            <a:endParaRPr lang="en-US" altLang="en-US" smtClean="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Times" pitchFamily="-84" charset="0"/>
              <a:ea typeface="ＭＳ Ｐゴシック"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pitchFamily="-84" charset="0"/>
                <a:ea typeface="ＭＳ Ｐゴシック" pitchFamily="34" charset="-128"/>
              </a:defRPr>
            </a:lvl1pPr>
            <a:lvl2pPr marL="742950" indent="-285750" eaLnBrk="0" hangingPunct="0">
              <a:spcBef>
                <a:spcPct val="30000"/>
              </a:spcBef>
              <a:defRPr sz="1200">
                <a:solidFill>
                  <a:schemeClr val="tx1"/>
                </a:solidFill>
                <a:latin typeface="Times" pitchFamily="-84" charset="0"/>
                <a:ea typeface="ＭＳ Ｐゴシック" pitchFamily="34" charset="-128"/>
              </a:defRPr>
            </a:lvl2pPr>
            <a:lvl3pPr marL="1143000" indent="-228600" eaLnBrk="0" hangingPunct="0">
              <a:spcBef>
                <a:spcPct val="30000"/>
              </a:spcBef>
              <a:defRPr sz="1200">
                <a:solidFill>
                  <a:schemeClr val="tx1"/>
                </a:solidFill>
                <a:latin typeface="Times" pitchFamily="-84" charset="0"/>
                <a:ea typeface="ＭＳ Ｐゴシック" pitchFamily="34" charset="-128"/>
              </a:defRPr>
            </a:lvl3pPr>
            <a:lvl4pPr marL="1600200" indent="-228600" eaLnBrk="0" hangingPunct="0">
              <a:spcBef>
                <a:spcPct val="30000"/>
              </a:spcBef>
              <a:defRPr sz="1200">
                <a:solidFill>
                  <a:schemeClr val="tx1"/>
                </a:solidFill>
                <a:latin typeface="Times" pitchFamily="-84" charset="0"/>
                <a:ea typeface="ＭＳ Ｐゴシック" pitchFamily="34" charset="-128"/>
              </a:defRPr>
            </a:lvl4pPr>
            <a:lvl5pPr marL="2057400" indent="-228600" eaLnBrk="0" hangingPunct="0">
              <a:spcBef>
                <a:spcPct val="30000"/>
              </a:spcBef>
              <a:defRPr sz="1200">
                <a:solidFill>
                  <a:schemeClr val="tx1"/>
                </a:solidFill>
                <a:latin typeface="Times" pitchFamily="-8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9pPr>
          </a:lstStyle>
          <a:p>
            <a:pPr>
              <a:spcBef>
                <a:spcPct val="0"/>
              </a:spcBef>
            </a:pPr>
            <a:fld id="{EE88DE49-3460-4673-9ECD-129CB09209BE}" type="slidenum">
              <a:rPr lang="en-US" altLang="en-US" smtClean="0"/>
              <a:pPr>
                <a:spcBef>
                  <a:spcPct val="0"/>
                </a:spcBef>
              </a:pPr>
              <a:t>10</a:t>
            </a:fld>
            <a:endParaRPr lang="en-US" altLang="en-US" smtClean="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Times" pitchFamily="-84" charset="0"/>
              <a:ea typeface="ＭＳ Ｐゴシック"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426BB59-DFEC-405B-9D13-D971D5F4C9E7}" type="slidenum">
              <a:rPr lang="en-US"/>
              <a:pPr>
                <a:defRPr/>
              </a:pPr>
              <a:t>‹#›</a:t>
            </a:fld>
            <a:endParaRPr lang="en-US"/>
          </a:p>
        </p:txBody>
      </p:sp>
    </p:spTree>
    <p:extLst>
      <p:ext uri="{BB962C8B-B14F-4D97-AF65-F5344CB8AC3E}">
        <p14:creationId xmlns:p14="http://schemas.microsoft.com/office/powerpoint/2010/main" val="570615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485A104-4793-4D3C-A6A6-EF5BCD153916}" type="slidenum">
              <a:rPr lang="en-US"/>
              <a:pPr>
                <a:defRPr/>
              </a:pPr>
              <a:t>‹#›</a:t>
            </a:fld>
            <a:endParaRPr lang="en-US"/>
          </a:p>
        </p:txBody>
      </p:sp>
    </p:spTree>
    <p:extLst>
      <p:ext uri="{BB962C8B-B14F-4D97-AF65-F5344CB8AC3E}">
        <p14:creationId xmlns:p14="http://schemas.microsoft.com/office/powerpoint/2010/main" val="38421853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AE13755-78F1-45ED-A0F4-9688C0285349}" type="slidenum">
              <a:rPr lang="en-US"/>
              <a:pPr>
                <a:defRPr/>
              </a:pPr>
              <a:t>‹#›</a:t>
            </a:fld>
            <a:endParaRPr lang="en-US"/>
          </a:p>
        </p:txBody>
      </p:sp>
    </p:spTree>
    <p:extLst>
      <p:ext uri="{BB962C8B-B14F-4D97-AF65-F5344CB8AC3E}">
        <p14:creationId xmlns:p14="http://schemas.microsoft.com/office/powerpoint/2010/main" val="31331621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16FAF11-12D0-44F2-A178-0CC9E70D332D}" type="slidenum">
              <a:rPr lang="en-US"/>
              <a:pPr>
                <a:defRPr/>
              </a:pPr>
              <a:t>‹#›</a:t>
            </a:fld>
            <a:endParaRPr lang="en-US"/>
          </a:p>
        </p:txBody>
      </p:sp>
    </p:spTree>
    <p:extLst>
      <p:ext uri="{BB962C8B-B14F-4D97-AF65-F5344CB8AC3E}">
        <p14:creationId xmlns:p14="http://schemas.microsoft.com/office/powerpoint/2010/main" val="8335303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09970E4-FEFC-4C4F-B461-6153898D972C}" type="slidenum">
              <a:rPr lang="en-US"/>
              <a:pPr>
                <a:defRPr/>
              </a:pPr>
              <a:t>‹#›</a:t>
            </a:fld>
            <a:endParaRPr lang="en-US"/>
          </a:p>
        </p:txBody>
      </p:sp>
    </p:spTree>
    <p:extLst>
      <p:ext uri="{BB962C8B-B14F-4D97-AF65-F5344CB8AC3E}">
        <p14:creationId xmlns:p14="http://schemas.microsoft.com/office/powerpoint/2010/main" val="21609206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5417861-E189-4C22-B1DB-9B52F3AD24DB}" type="slidenum">
              <a:rPr lang="en-US"/>
              <a:pPr>
                <a:defRPr/>
              </a:pPr>
              <a:t>‹#›</a:t>
            </a:fld>
            <a:endParaRPr lang="en-US"/>
          </a:p>
        </p:txBody>
      </p:sp>
    </p:spTree>
    <p:extLst>
      <p:ext uri="{BB962C8B-B14F-4D97-AF65-F5344CB8AC3E}">
        <p14:creationId xmlns:p14="http://schemas.microsoft.com/office/powerpoint/2010/main" val="32451784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38BEFD7-565E-4B60-AB2E-5D9ED07A16D0}" type="slidenum">
              <a:rPr lang="en-US"/>
              <a:pPr>
                <a:defRPr/>
              </a:pPr>
              <a:t>‹#›</a:t>
            </a:fld>
            <a:endParaRPr lang="en-US"/>
          </a:p>
        </p:txBody>
      </p:sp>
    </p:spTree>
    <p:extLst>
      <p:ext uri="{BB962C8B-B14F-4D97-AF65-F5344CB8AC3E}">
        <p14:creationId xmlns:p14="http://schemas.microsoft.com/office/powerpoint/2010/main" val="979451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C3E2DD4-BE86-414A-859A-BDDA6BA4F6BB}" type="slidenum">
              <a:rPr lang="en-US"/>
              <a:pPr>
                <a:defRPr/>
              </a:pPr>
              <a:t>‹#›</a:t>
            </a:fld>
            <a:endParaRPr lang="en-US"/>
          </a:p>
        </p:txBody>
      </p:sp>
    </p:spTree>
    <p:extLst>
      <p:ext uri="{BB962C8B-B14F-4D97-AF65-F5344CB8AC3E}">
        <p14:creationId xmlns:p14="http://schemas.microsoft.com/office/powerpoint/2010/main" val="3531389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8CD7213-F17F-4B52-BD08-FACA6ED67657}" type="slidenum">
              <a:rPr lang="en-US"/>
              <a:pPr>
                <a:defRPr/>
              </a:pPr>
              <a:t>‹#›</a:t>
            </a:fld>
            <a:endParaRPr lang="en-US"/>
          </a:p>
        </p:txBody>
      </p:sp>
    </p:spTree>
    <p:extLst>
      <p:ext uri="{BB962C8B-B14F-4D97-AF65-F5344CB8AC3E}">
        <p14:creationId xmlns:p14="http://schemas.microsoft.com/office/powerpoint/2010/main" val="4158356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3A898B2-8C30-486A-A60B-6F6D20BA0E70}" type="slidenum">
              <a:rPr lang="en-US"/>
              <a:pPr>
                <a:defRPr/>
              </a:pPr>
              <a:t>‹#›</a:t>
            </a:fld>
            <a:endParaRPr lang="en-US"/>
          </a:p>
        </p:txBody>
      </p:sp>
    </p:spTree>
    <p:extLst>
      <p:ext uri="{BB962C8B-B14F-4D97-AF65-F5344CB8AC3E}">
        <p14:creationId xmlns:p14="http://schemas.microsoft.com/office/powerpoint/2010/main" val="20805548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78A0AA3-76FD-4A12-8C4F-3A06785CD93E}" type="slidenum">
              <a:rPr lang="en-US"/>
              <a:pPr>
                <a:defRPr/>
              </a:pPr>
              <a:t>‹#›</a:t>
            </a:fld>
            <a:endParaRPr lang="en-US"/>
          </a:p>
        </p:txBody>
      </p:sp>
    </p:spTree>
    <p:extLst>
      <p:ext uri="{BB962C8B-B14F-4D97-AF65-F5344CB8AC3E}">
        <p14:creationId xmlns:p14="http://schemas.microsoft.com/office/powerpoint/2010/main" val="22020917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a:latin typeface="Times" pitchFamily="-107"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a:latin typeface="Times" pitchFamily="-107"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a:latin typeface="Times" pitchFamily="-84" charset="0"/>
              </a:defRPr>
            </a:lvl1pPr>
          </a:lstStyle>
          <a:p>
            <a:pPr>
              <a:defRPr/>
            </a:pPr>
            <a:fld id="{90E784A3-C171-41CF-8EAD-9F51A9606EF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ＭＳ Ｐゴシック" pitchFamily="-107" charset="-128"/>
          <a:cs typeface="ＭＳ Ｐゴシック" pitchFamily="-107" charset="-128"/>
        </a:defRPr>
      </a:lvl1pPr>
      <a:lvl2pPr algn="ctr" rtl="0" eaLnBrk="0" fontAlgn="base" hangingPunct="0">
        <a:spcBef>
          <a:spcPct val="0"/>
        </a:spcBef>
        <a:spcAft>
          <a:spcPct val="0"/>
        </a:spcAft>
        <a:defRPr sz="4400">
          <a:solidFill>
            <a:schemeClr val="tx2"/>
          </a:solidFill>
          <a:latin typeface="Times" pitchFamily="18" charset="0"/>
          <a:ea typeface="ＭＳ Ｐゴシック" pitchFamily="-107" charset="-128"/>
          <a:cs typeface="ＭＳ Ｐゴシック" pitchFamily="-107" charset="-128"/>
        </a:defRPr>
      </a:lvl2pPr>
      <a:lvl3pPr algn="ctr" rtl="0" eaLnBrk="0" fontAlgn="base" hangingPunct="0">
        <a:spcBef>
          <a:spcPct val="0"/>
        </a:spcBef>
        <a:spcAft>
          <a:spcPct val="0"/>
        </a:spcAft>
        <a:defRPr sz="4400">
          <a:solidFill>
            <a:schemeClr val="tx2"/>
          </a:solidFill>
          <a:latin typeface="Times" pitchFamily="18" charset="0"/>
          <a:ea typeface="ＭＳ Ｐゴシック" pitchFamily="-107" charset="-128"/>
          <a:cs typeface="ＭＳ Ｐゴシック" pitchFamily="-107" charset="-128"/>
        </a:defRPr>
      </a:lvl3pPr>
      <a:lvl4pPr algn="ctr" rtl="0" eaLnBrk="0" fontAlgn="base" hangingPunct="0">
        <a:spcBef>
          <a:spcPct val="0"/>
        </a:spcBef>
        <a:spcAft>
          <a:spcPct val="0"/>
        </a:spcAft>
        <a:defRPr sz="4400">
          <a:solidFill>
            <a:schemeClr val="tx2"/>
          </a:solidFill>
          <a:latin typeface="Times" pitchFamily="18" charset="0"/>
          <a:ea typeface="ＭＳ Ｐゴシック" pitchFamily="-107" charset="-128"/>
          <a:cs typeface="ＭＳ Ｐゴシック" pitchFamily="-107" charset="-128"/>
        </a:defRPr>
      </a:lvl4pPr>
      <a:lvl5pPr algn="ctr" rtl="0" eaLnBrk="0" fontAlgn="base" hangingPunct="0">
        <a:spcBef>
          <a:spcPct val="0"/>
        </a:spcBef>
        <a:spcAft>
          <a:spcPct val="0"/>
        </a:spcAft>
        <a:defRPr sz="4400">
          <a:solidFill>
            <a:schemeClr val="tx2"/>
          </a:solidFill>
          <a:latin typeface="Times" pitchFamily="18" charset="0"/>
          <a:ea typeface="ＭＳ Ｐゴシック" pitchFamily="-107" charset="-128"/>
          <a:cs typeface="ＭＳ Ｐゴシック" pitchFamily="-107" charset="-128"/>
        </a:defRPr>
      </a:lvl5pPr>
      <a:lvl6pPr marL="457200" algn="ctr" rtl="0" fontAlgn="base">
        <a:spcBef>
          <a:spcPct val="0"/>
        </a:spcBef>
        <a:spcAft>
          <a:spcPct val="0"/>
        </a:spcAft>
        <a:defRPr sz="4400">
          <a:solidFill>
            <a:schemeClr val="tx2"/>
          </a:solidFill>
          <a:latin typeface="Times" pitchFamily="18" charset="0"/>
        </a:defRPr>
      </a:lvl6pPr>
      <a:lvl7pPr marL="914400" algn="ctr" rtl="0" fontAlgn="base">
        <a:spcBef>
          <a:spcPct val="0"/>
        </a:spcBef>
        <a:spcAft>
          <a:spcPct val="0"/>
        </a:spcAft>
        <a:defRPr sz="4400">
          <a:solidFill>
            <a:schemeClr val="tx2"/>
          </a:solidFill>
          <a:latin typeface="Times" pitchFamily="18" charset="0"/>
        </a:defRPr>
      </a:lvl7pPr>
      <a:lvl8pPr marL="1371600" algn="ctr" rtl="0" fontAlgn="base">
        <a:spcBef>
          <a:spcPct val="0"/>
        </a:spcBef>
        <a:spcAft>
          <a:spcPct val="0"/>
        </a:spcAft>
        <a:defRPr sz="4400">
          <a:solidFill>
            <a:schemeClr val="tx2"/>
          </a:solidFill>
          <a:latin typeface="Times" pitchFamily="18" charset="0"/>
        </a:defRPr>
      </a:lvl8pPr>
      <a:lvl9pPr marL="1828800" algn="ctr" rtl="0" fontAlgn="base">
        <a:spcBef>
          <a:spcPct val="0"/>
        </a:spcBef>
        <a:spcAft>
          <a:spcPct val="0"/>
        </a:spcAft>
        <a:defRPr sz="4400">
          <a:solidFill>
            <a:schemeClr val="tx2"/>
          </a:solidFill>
          <a:latin typeface="Times"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07" charset="-128"/>
          <a:cs typeface="ＭＳ Ｐゴシック" pitchFamily="-107"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9" descr="9032 BoE logo-R&amp;P 300dp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13"/>
          <p:cNvSpPr>
            <a:spLocks noGrp="1" noChangeArrowheads="1"/>
          </p:cNvSpPr>
          <p:nvPr>
            <p:ph type="ctrTitle"/>
          </p:nvPr>
        </p:nvSpPr>
        <p:spPr>
          <a:xfrm>
            <a:off x="685800" y="2420938"/>
            <a:ext cx="7772400" cy="531812"/>
          </a:xfrm>
        </p:spPr>
        <p:txBody>
          <a:bodyPr/>
          <a:lstStyle/>
          <a:p>
            <a:pPr algn="l" eaLnBrk="1" hangingPunct="1"/>
            <a:r>
              <a:rPr lang="en-GB" altLang="en-US" sz="2400" b="1" dirty="0" smtClean="0">
                <a:solidFill>
                  <a:srgbClr val="960000"/>
                </a:solidFill>
                <a:latin typeface="Arial" pitchFamily="34" charset="0"/>
                <a:ea typeface="ＭＳ Ｐゴシック" pitchFamily="34" charset="-128"/>
                <a:cs typeface="Arial" pitchFamily="34" charset="0"/>
              </a:rPr>
              <a:t>Inflation Report </a:t>
            </a:r>
            <a:br>
              <a:rPr lang="en-GB" altLang="en-US" sz="2400" b="1" dirty="0" smtClean="0">
                <a:solidFill>
                  <a:srgbClr val="960000"/>
                </a:solidFill>
                <a:latin typeface="Arial" pitchFamily="34" charset="0"/>
                <a:ea typeface="ＭＳ Ｐゴシック" pitchFamily="34" charset="-128"/>
                <a:cs typeface="Arial" pitchFamily="34" charset="0"/>
              </a:rPr>
            </a:br>
            <a:r>
              <a:rPr lang="en-GB" altLang="en-US" sz="2400" b="1" dirty="0" smtClean="0">
                <a:solidFill>
                  <a:srgbClr val="960000"/>
                </a:solidFill>
                <a:latin typeface="Arial" pitchFamily="34" charset="0"/>
                <a:ea typeface="ＭＳ Ｐゴシック" pitchFamily="34" charset="-128"/>
                <a:cs typeface="Arial" pitchFamily="34" charset="0"/>
              </a:rPr>
              <a:t>May 2016</a:t>
            </a:r>
          </a:p>
        </p:txBody>
      </p:sp>
      <p:sp>
        <p:nvSpPr>
          <p:cNvPr id="2052" name="Rectangle 14"/>
          <p:cNvSpPr>
            <a:spLocks noGrp="1" noChangeArrowheads="1"/>
          </p:cNvSpPr>
          <p:nvPr>
            <p:ph type="subTitle" idx="1"/>
          </p:nvPr>
        </p:nvSpPr>
        <p:spPr>
          <a:xfrm>
            <a:off x="685800" y="3141663"/>
            <a:ext cx="7772400" cy="719137"/>
          </a:xfrm>
        </p:spPr>
        <p:txBody>
          <a:bodyPr/>
          <a:lstStyle/>
          <a:p>
            <a:pPr algn="l" eaLnBrk="1" hangingPunct="1"/>
            <a:r>
              <a:rPr lang="en-GB" altLang="en-US" sz="2400" smtClean="0">
                <a:latin typeface="Arial" pitchFamily="34" charset="0"/>
                <a:ea typeface="ＭＳ Ｐゴシック" pitchFamily="34" charset="-128"/>
                <a:cs typeface="Arial" pitchFamily="34" charset="0"/>
              </a:rPr>
              <a:t>Costs and prices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ChangeArrowheads="1"/>
          </p:cNvSpPr>
          <p:nvPr/>
        </p:nvSpPr>
        <p:spPr bwMode="auto">
          <a:xfrm>
            <a:off x="179388" y="179388"/>
            <a:ext cx="8113118"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eaLnBrk="1" hangingPunct="1">
              <a:spcBef>
                <a:spcPct val="0"/>
              </a:spcBef>
              <a:buFontTx/>
              <a:buNone/>
            </a:pPr>
            <a:r>
              <a:rPr lang="en-GB" altLang="en-US" sz="2400" b="1" dirty="0" smtClean="0">
                <a:solidFill>
                  <a:srgbClr val="960000"/>
                </a:solidFill>
                <a:latin typeface="Arial" pitchFamily="34" charset="0"/>
              </a:rPr>
              <a:t>Chart 4.9</a:t>
            </a:r>
            <a:r>
              <a:rPr lang="en-GB" altLang="en-US" sz="2400" dirty="0" smtClean="0">
                <a:solidFill>
                  <a:srgbClr val="960000"/>
                </a:solidFill>
                <a:latin typeface="Arial" pitchFamily="34" charset="0"/>
              </a:rPr>
              <a:t>  </a:t>
            </a:r>
            <a:r>
              <a:rPr lang="en-US" altLang="en-US" sz="2400" dirty="0">
                <a:solidFill>
                  <a:srgbClr val="960000"/>
                </a:solidFill>
                <a:latin typeface="Arial" pitchFamily="34" charset="0"/>
              </a:rPr>
              <a:t>Companies’ margins appear to have recovered</a:t>
            </a:r>
          </a:p>
          <a:p>
            <a:pPr eaLnBrk="1" hangingPunct="1">
              <a:spcBef>
                <a:spcPct val="0"/>
              </a:spcBef>
              <a:buFontTx/>
              <a:buNone/>
            </a:pPr>
            <a:r>
              <a:rPr lang="en-US" altLang="en-US" sz="2400" dirty="0">
                <a:solidFill>
                  <a:srgbClr val="960000"/>
                </a:solidFill>
                <a:latin typeface="Arial" pitchFamily="34" charset="0"/>
              </a:rPr>
              <a:t>in recent years</a:t>
            </a:r>
          </a:p>
          <a:p>
            <a:pPr eaLnBrk="1" hangingPunct="1">
              <a:spcBef>
                <a:spcPct val="0"/>
              </a:spcBef>
              <a:buFontTx/>
              <a:buNone/>
            </a:pPr>
            <a:r>
              <a:rPr lang="en-US" altLang="en-US" sz="2000" dirty="0">
                <a:latin typeface="Arial" pitchFamily="34" charset="0"/>
              </a:rPr>
              <a:t>Private non-financial corporate profit share (excluding </a:t>
            </a:r>
            <a:r>
              <a:rPr lang="en-US" altLang="en-US" sz="2000" dirty="0" smtClean="0">
                <a:latin typeface="Arial" pitchFamily="34" charset="0"/>
              </a:rPr>
              <a:t>the oil </a:t>
            </a:r>
            <a:r>
              <a:rPr lang="en-US" altLang="en-US" sz="2000" dirty="0">
                <a:latin typeface="Arial" pitchFamily="34" charset="0"/>
              </a:rPr>
              <a:t>sector</a:t>
            </a:r>
            <a:r>
              <a:rPr lang="en-US" altLang="en-US" sz="2000" dirty="0" smtClean="0">
                <a:latin typeface="Arial" pitchFamily="34" charset="0"/>
              </a:rPr>
              <a:t>)</a:t>
            </a:r>
            <a:r>
              <a:rPr lang="en-US" altLang="en-US" sz="2400" baseline="30000" dirty="0" smtClean="0">
                <a:latin typeface="Arial" pitchFamily="34" charset="0"/>
              </a:rPr>
              <a:t>(a)</a:t>
            </a:r>
            <a:endParaRPr lang="en-US" altLang="en-US" sz="2400" baseline="30000" dirty="0">
              <a:latin typeface="Arial" pitchFamily="34" charset="0"/>
            </a:endParaRPr>
          </a:p>
        </p:txBody>
      </p:sp>
      <p:sp>
        <p:nvSpPr>
          <p:cNvPr id="11267" name="Rectangle 1"/>
          <p:cNvSpPr>
            <a:spLocks noChangeArrowheads="1"/>
          </p:cNvSpPr>
          <p:nvPr/>
        </p:nvSpPr>
        <p:spPr bwMode="auto">
          <a:xfrm>
            <a:off x="204788" y="6607175"/>
            <a:ext cx="8705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15900" indent="-215900"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marL="216000" lvl="0" indent="-216000" eaLnBrk="1" hangingPunct="1">
              <a:spcBef>
                <a:spcPct val="0"/>
              </a:spcBef>
              <a:buNone/>
              <a:defRPr/>
            </a:pPr>
            <a:r>
              <a:rPr lang="en-US" sz="800" dirty="0">
                <a:solidFill>
                  <a:srgbClr val="000000"/>
                </a:solidFill>
                <a:latin typeface="Arial" pitchFamily="34" charset="0"/>
              </a:rPr>
              <a:t>(</a:t>
            </a:r>
            <a:r>
              <a:rPr lang="en-US" sz="800" dirty="0" smtClean="0">
                <a:solidFill>
                  <a:srgbClr val="000000"/>
                </a:solidFill>
                <a:latin typeface="Arial" pitchFamily="34" charset="0"/>
              </a:rPr>
              <a:t>a)	Gross </a:t>
            </a:r>
            <a:r>
              <a:rPr lang="en-US" sz="800" dirty="0">
                <a:solidFill>
                  <a:srgbClr val="000000"/>
                </a:solidFill>
                <a:latin typeface="Arial" pitchFamily="34" charset="0"/>
              </a:rPr>
              <a:t>trading profits of PNFCs (excluding continental shelf companies) less the </a:t>
            </a:r>
            <a:r>
              <a:rPr lang="en-US" sz="800" dirty="0" smtClean="0">
                <a:solidFill>
                  <a:srgbClr val="000000"/>
                </a:solidFill>
                <a:latin typeface="Arial" pitchFamily="34" charset="0"/>
              </a:rPr>
              <a:t>alignment adjustment </a:t>
            </a:r>
            <a:r>
              <a:rPr lang="en-US" sz="800" dirty="0">
                <a:solidFill>
                  <a:srgbClr val="000000"/>
                </a:solidFill>
                <a:latin typeface="Arial" pitchFamily="34" charset="0"/>
              </a:rPr>
              <a:t>divided by nominal gross value added at factor cost.</a:t>
            </a:r>
            <a:endParaRPr lang="en-GB" sz="800" dirty="0">
              <a:solidFill>
                <a:srgbClr val="000000"/>
              </a:solidFill>
              <a:latin typeface="Arial" pitchFamily="34" charset="0"/>
            </a:endParaRPr>
          </a:p>
        </p:txBody>
      </p:sp>
      <p:pic>
        <p:nvPicPr>
          <p:cNvPr id="11268"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819275" y="1371600"/>
            <a:ext cx="5418136" cy="4412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ChangeArrowheads="1"/>
          </p:cNvSpPr>
          <p:nvPr/>
        </p:nvSpPr>
        <p:spPr bwMode="auto">
          <a:xfrm>
            <a:off x="687388" y="3240088"/>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algn="ctr">
              <a:spcBef>
                <a:spcPct val="0"/>
              </a:spcBef>
              <a:buFontTx/>
              <a:buNone/>
            </a:pPr>
            <a:r>
              <a:rPr lang="en-GB" altLang="en-US" sz="2400" b="1">
                <a:solidFill>
                  <a:srgbClr val="960000"/>
                </a:solidFill>
                <a:latin typeface="Arial" pitchFamily="34" charset="0"/>
                <a:cs typeface="Arial" pitchFamily="34" charset="0"/>
              </a:rPr>
              <a:t>Tables</a:t>
            </a:r>
            <a:endParaRPr lang="en-GB" altLang="en-US"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9388" y="179388"/>
            <a:ext cx="87185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eaLnBrk="1" hangingPunct="1">
              <a:spcBef>
                <a:spcPct val="0"/>
              </a:spcBef>
              <a:buFontTx/>
              <a:buNone/>
            </a:pPr>
            <a:r>
              <a:rPr lang="en-US" altLang="en-US" sz="2400" b="1">
                <a:solidFill>
                  <a:srgbClr val="960000"/>
                </a:solidFill>
                <a:latin typeface="Arial" pitchFamily="34" charset="0"/>
              </a:rPr>
              <a:t>Table 4.A  </a:t>
            </a:r>
            <a:r>
              <a:rPr lang="en-US" altLang="en-US" sz="2400">
                <a:latin typeface="Arial" pitchFamily="34" charset="0"/>
              </a:rPr>
              <a:t>Monitoring the MPC’s key judgements</a:t>
            </a:r>
            <a:endParaRPr lang="en-GB" altLang="en-US" sz="2400">
              <a:latin typeface="Arial" pitchFamily="34" charset="0"/>
            </a:endParaRPr>
          </a:p>
        </p:txBody>
      </p:sp>
      <p:pic>
        <p:nvPicPr>
          <p:cNvPr id="14339"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42436" y="952500"/>
            <a:ext cx="6611504" cy="5594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ChangeArrowheads="1"/>
          </p:cNvSpPr>
          <p:nvPr/>
        </p:nvSpPr>
        <p:spPr bwMode="auto">
          <a:xfrm>
            <a:off x="179388" y="179388"/>
            <a:ext cx="87344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eaLnBrk="1" hangingPunct="1">
              <a:spcBef>
                <a:spcPct val="0"/>
              </a:spcBef>
              <a:buFontTx/>
              <a:buNone/>
            </a:pPr>
            <a:r>
              <a:rPr lang="en-US" altLang="en-US" sz="2400" b="1">
                <a:solidFill>
                  <a:srgbClr val="960000"/>
                </a:solidFill>
                <a:latin typeface="Arial" pitchFamily="34" charset="0"/>
              </a:rPr>
              <a:t>Table </a:t>
            </a:r>
            <a:r>
              <a:rPr lang="en-US" altLang="en-US" sz="2400" b="1" smtClean="0">
                <a:solidFill>
                  <a:srgbClr val="960000"/>
                </a:solidFill>
                <a:latin typeface="Arial" pitchFamily="34" charset="0"/>
              </a:rPr>
              <a:t>4.B  </a:t>
            </a:r>
            <a:r>
              <a:rPr lang="en-US" altLang="en-US" sz="2400" dirty="0">
                <a:latin typeface="Arial" pitchFamily="34" charset="0"/>
              </a:rPr>
              <a:t>Indicators of inflation expectations</a:t>
            </a:r>
            <a:r>
              <a:rPr lang="en-US" altLang="en-US" sz="2400" baseline="30000" dirty="0">
                <a:latin typeface="Arial" pitchFamily="34" charset="0"/>
              </a:rPr>
              <a:t>(a)</a:t>
            </a:r>
            <a:endParaRPr lang="en-US" altLang="en-US" sz="2800" dirty="0">
              <a:latin typeface="Arial" pitchFamily="34" charset="0"/>
            </a:endParaRPr>
          </a:p>
        </p:txBody>
      </p:sp>
      <p:sp>
        <p:nvSpPr>
          <p:cNvPr id="15363" name="Rectangle 1"/>
          <p:cNvSpPr>
            <a:spLocks noChangeArrowheads="1"/>
          </p:cNvSpPr>
          <p:nvPr/>
        </p:nvSpPr>
        <p:spPr bwMode="auto">
          <a:xfrm>
            <a:off x="211138" y="5000625"/>
            <a:ext cx="8734425"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16000" lvl="0" indent="-216000">
              <a:defRPr/>
            </a:pPr>
            <a:r>
              <a:rPr lang="en-US" sz="800" dirty="0" smtClean="0">
                <a:solidFill>
                  <a:srgbClr val="000000"/>
                </a:solidFill>
              </a:rPr>
              <a:t>Sources:  Bank </a:t>
            </a:r>
            <a:r>
              <a:rPr lang="en-US" sz="800" dirty="0">
                <a:solidFill>
                  <a:srgbClr val="000000"/>
                </a:solidFill>
              </a:rPr>
              <a:t>of England, Barclays Capital, Bloomberg, CBI (all rights reserved), Citigroup, </a:t>
            </a:r>
            <a:r>
              <a:rPr lang="en-US" sz="800" dirty="0" err="1">
                <a:solidFill>
                  <a:srgbClr val="000000"/>
                </a:solidFill>
              </a:rPr>
              <a:t>GfK</a:t>
            </a:r>
            <a:r>
              <a:rPr lang="en-US" sz="800" dirty="0">
                <a:solidFill>
                  <a:srgbClr val="000000"/>
                </a:solidFill>
              </a:rPr>
              <a:t>, ONS, TNS</a:t>
            </a:r>
            <a:r>
              <a:rPr lang="en-US" sz="800" dirty="0" smtClean="0">
                <a:solidFill>
                  <a:srgbClr val="000000"/>
                </a:solidFill>
              </a:rPr>
              <a:t>, </a:t>
            </a:r>
            <a:r>
              <a:rPr lang="en-US" sz="800" dirty="0" err="1" smtClean="0">
                <a:solidFill>
                  <a:srgbClr val="000000"/>
                </a:solidFill>
              </a:rPr>
              <a:t>YouGov</a:t>
            </a:r>
            <a:r>
              <a:rPr lang="en-US" sz="800" dirty="0" smtClean="0">
                <a:solidFill>
                  <a:srgbClr val="000000"/>
                </a:solidFill>
              </a:rPr>
              <a:t> </a:t>
            </a:r>
            <a:r>
              <a:rPr lang="en-US" sz="800" dirty="0">
                <a:solidFill>
                  <a:srgbClr val="000000"/>
                </a:solidFill>
              </a:rPr>
              <a:t>and Bank calculations</a:t>
            </a:r>
            <a:r>
              <a:rPr lang="en-US" sz="800" dirty="0" smtClean="0">
                <a:solidFill>
                  <a:srgbClr val="000000"/>
                </a:solidFill>
              </a:rPr>
              <a:t>.</a:t>
            </a:r>
          </a:p>
          <a:p>
            <a:pPr marL="216000" lvl="0" indent="-216000">
              <a:defRPr/>
            </a:pPr>
            <a:endParaRPr lang="en-US" sz="800" dirty="0">
              <a:solidFill>
                <a:srgbClr val="000000"/>
              </a:solidFill>
            </a:endParaRPr>
          </a:p>
          <a:p>
            <a:pPr marL="216000" lvl="0" indent="-216000">
              <a:defRPr/>
            </a:pPr>
            <a:r>
              <a:rPr lang="en-US" sz="800" dirty="0">
                <a:solidFill>
                  <a:srgbClr val="000000"/>
                </a:solidFill>
              </a:rPr>
              <a:t>(</a:t>
            </a:r>
            <a:r>
              <a:rPr lang="en-US" sz="800" dirty="0" smtClean="0">
                <a:solidFill>
                  <a:srgbClr val="000000"/>
                </a:solidFill>
              </a:rPr>
              <a:t>a)	Data </a:t>
            </a:r>
            <a:r>
              <a:rPr lang="en-US" sz="800" dirty="0">
                <a:solidFill>
                  <a:srgbClr val="000000"/>
                </a:solidFill>
              </a:rPr>
              <a:t>are non seasonally adjusted.</a:t>
            </a:r>
          </a:p>
          <a:p>
            <a:pPr marL="216000" lvl="0" indent="-216000">
              <a:defRPr/>
            </a:pPr>
            <a:r>
              <a:rPr lang="en-US" sz="800" dirty="0">
                <a:solidFill>
                  <a:srgbClr val="000000"/>
                </a:solidFill>
              </a:rPr>
              <a:t>(</a:t>
            </a:r>
            <a:r>
              <a:rPr lang="en-US" sz="800" dirty="0" smtClean="0">
                <a:solidFill>
                  <a:srgbClr val="000000"/>
                </a:solidFill>
              </a:rPr>
              <a:t>b)	Dates </a:t>
            </a:r>
            <a:r>
              <a:rPr lang="en-US" sz="800" dirty="0">
                <a:solidFill>
                  <a:srgbClr val="000000"/>
                </a:solidFill>
              </a:rPr>
              <a:t>in parentheses indicate start dates of the data series.</a:t>
            </a:r>
          </a:p>
          <a:p>
            <a:pPr marL="216000" lvl="0" indent="-216000">
              <a:defRPr/>
            </a:pPr>
            <a:r>
              <a:rPr lang="en-US" sz="800" dirty="0">
                <a:solidFill>
                  <a:srgbClr val="000000"/>
                </a:solidFill>
              </a:rPr>
              <a:t>(c)	Financial markets data are averages from 1 April to 4 May 2016. </a:t>
            </a:r>
            <a:r>
              <a:rPr lang="en-US" sz="800" dirty="0" err="1">
                <a:solidFill>
                  <a:srgbClr val="000000"/>
                </a:solidFill>
              </a:rPr>
              <a:t>YouGov</a:t>
            </a:r>
            <a:r>
              <a:rPr lang="en-US" sz="800" dirty="0">
                <a:solidFill>
                  <a:srgbClr val="000000"/>
                </a:solidFill>
              </a:rPr>
              <a:t>/Citigroup data are for </a:t>
            </a:r>
            <a:r>
              <a:rPr lang="en-US" sz="800">
                <a:solidFill>
                  <a:srgbClr val="000000"/>
                </a:solidFill>
              </a:rPr>
              <a:t>April</a:t>
            </a:r>
            <a:r>
              <a:rPr lang="en-US" sz="800" smtClean="0">
                <a:solidFill>
                  <a:srgbClr val="000000"/>
                </a:solidFill>
              </a:rPr>
              <a:t>.  Barclays </a:t>
            </a:r>
            <a:r>
              <a:rPr lang="en-US" sz="800" dirty="0" err="1">
                <a:solidFill>
                  <a:srgbClr val="000000"/>
                </a:solidFill>
              </a:rPr>
              <a:t>Basix</a:t>
            </a:r>
            <a:r>
              <a:rPr lang="en-US" sz="800" dirty="0">
                <a:solidFill>
                  <a:srgbClr val="000000"/>
                </a:solidFill>
              </a:rPr>
              <a:t> data are for the survey conducted in April.</a:t>
            </a:r>
          </a:p>
          <a:p>
            <a:pPr marL="216000" lvl="0" indent="-216000">
              <a:defRPr/>
            </a:pPr>
            <a:r>
              <a:rPr lang="en-US" sz="800" dirty="0" smtClean="0">
                <a:solidFill>
                  <a:srgbClr val="000000"/>
                </a:solidFill>
              </a:rPr>
              <a:t>(d)	The </a:t>
            </a:r>
            <a:r>
              <a:rPr lang="en-US" sz="800" dirty="0">
                <a:solidFill>
                  <a:srgbClr val="000000"/>
                </a:solidFill>
              </a:rPr>
              <a:t>household surveys ask about expected changes in prices but do not reference a specific price index, </a:t>
            </a:r>
            <a:r>
              <a:rPr lang="en-US" sz="800" dirty="0" smtClean="0">
                <a:solidFill>
                  <a:srgbClr val="000000"/>
                </a:solidFill>
              </a:rPr>
              <a:t>and the </a:t>
            </a:r>
            <a:r>
              <a:rPr lang="en-US" sz="800" dirty="0">
                <a:solidFill>
                  <a:srgbClr val="000000"/>
                </a:solidFill>
              </a:rPr>
              <a:t>measures are based on the median estimated price change.</a:t>
            </a:r>
          </a:p>
          <a:p>
            <a:pPr marL="216000" lvl="0" indent="-216000">
              <a:defRPr/>
            </a:pPr>
            <a:r>
              <a:rPr lang="en-US" sz="800" dirty="0">
                <a:solidFill>
                  <a:srgbClr val="000000"/>
                </a:solidFill>
              </a:rPr>
              <a:t>(</a:t>
            </a:r>
            <a:r>
              <a:rPr lang="en-US" sz="800" dirty="0" smtClean="0">
                <a:solidFill>
                  <a:srgbClr val="000000"/>
                </a:solidFill>
              </a:rPr>
              <a:t>e)	In </a:t>
            </a:r>
            <a:r>
              <a:rPr lang="en-US" sz="800" dirty="0">
                <a:solidFill>
                  <a:srgbClr val="000000"/>
                </a:solidFill>
              </a:rPr>
              <a:t>2016 Q1, the survey provider changed from </a:t>
            </a:r>
            <a:r>
              <a:rPr lang="en-US" sz="800" dirty="0" err="1">
                <a:solidFill>
                  <a:srgbClr val="000000"/>
                </a:solidFill>
              </a:rPr>
              <a:t>GfK</a:t>
            </a:r>
            <a:r>
              <a:rPr lang="en-US" sz="800" dirty="0">
                <a:solidFill>
                  <a:srgbClr val="000000"/>
                </a:solidFill>
              </a:rPr>
              <a:t> to TNS.</a:t>
            </a:r>
          </a:p>
          <a:p>
            <a:pPr marL="216000" lvl="0" indent="-216000">
              <a:defRPr/>
            </a:pPr>
            <a:r>
              <a:rPr lang="en-US" sz="800" dirty="0">
                <a:solidFill>
                  <a:srgbClr val="000000"/>
                </a:solidFill>
              </a:rPr>
              <a:t>(</a:t>
            </a:r>
            <a:r>
              <a:rPr lang="en-US" sz="800" dirty="0" smtClean="0">
                <a:solidFill>
                  <a:srgbClr val="000000"/>
                </a:solidFill>
              </a:rPr>
              <a:t>f)	No data available for 2016 Q1.</a:t>
            </a:r>
            <a:endParaRPr lang="en-US" sz="800" dirty="0">
              <a:solidFill>
                <a:srgbClr val="000000"/>
              </a:solidFill>
            </a:endParaRPr>
          </a:p>
          <a:p>
            <a:pPr marL="216000" lvl="0" indent="-216000">
              <a:defRPr/>
            </a:pPr>
            <a:r>
              <a:rPr lang="en-US" sz="800" dirty="0">
                <a:solidFill>
                  <a:srgbClr val="000000"/>
                </a:solidFill>
              </a:rPr>
              <a:t>(</a:t>
            </a:r>
            <a:r>
              <a:rPr lang="en-US" sz="800" dirty="0" smtClean="0">
                <a:solidFill>
                  <a:srgbClr val="000000"/>
                </a:solidFill>
              </a:rPr>
              <a:t>g)	CBI </a:t>
            </a:r>
            <a:r>
              <a:rPr lang="en-US" sz="800" dirty="0">
                <a:solidFill>
                  <a:srgbClr val="000000"/>
                </a:solidFill>
              </a:rPr>
              <a:t>data for the manufacturing, business/consumer services and distribution sectors, weighted </a:t>
            </a:r>
            <a:r>
              <a:rPr lang="en-US" sz="800" dirty="0" smtClean="0">
                <a:solidFill>
                  <a:srgbClr val="000000"/>
                </a:solidFill>
              </a:rPr>
              <a:t>together using </a:t>
            </a:r>
            <a:r>
              <a:rPr lang="en-US" sz="800" dirty="0">
                <a:solidFill>
                  <a:srgbClr val="000000"/>
                </a:solidFill>
              </a:rPr>
              <a:t>nominal shares in value </a:t>
            </a:r>
            <a:r>
              <a:rPr lang="en-US" sz="800" dirty="0" smtClean="0">
                <a:solidFill>
                  <a:srgbClr val="000000"/>
                </a:solidFill>
              </a:rPr>
              <a:t>added.  Companies </a:t>
            </a:r>
            <a:r>
              <a:rPr lang="en-US" sz="800" dirty="0">
                <a:solidFill>
                  <a:srgbClr val="000000"/>
                </a:solidFill>
              </a:rPr>
              <a:t>are asked about the expected percentage price </a:t>
            </a:r>
            <a:r>
              <a:rPr lang="en-US" sz="800" dirty="0" smtClean="0">
                <a:solidFill>
                  <a:srgbClr val="000000"/>
                </a:solidFill>
              </a:rPr>
              <a:t>change over </a:t>
            </a:r>
            <a:r>
              <a:rPr lang="en-US" sz="800" dirty="0">
                <a:solidFill>
                  <a:srgbClr val="000000"/>
                </a:solidFill>
              </a:rPr>
              <a:t>the coming twelve months in the markets in which they compete.</a:t>
            </a:r>
          </a:p>
          <a:p>
            <a:pPr marL="216000" lvl="0" indent="-216000">
              <a:defRPr/>
            </a:pPr>
            <a:r>
              <a:rPr lang="en-US" sz="800" dirty="0">
                <a:solidFill>
                  <a:srgbClr val="000000"/>
                </a:solidFill>
              </a:rPr>
              <a:t>(</a:t>
            </a:r>
            <a:r>
              <a:rPr lang="en-US" sz="800" dirty="0" smtClean="0">
                <a:solidFill>
                  <a:srgbClr val="000000"/>
                </a:solidFill>
              </a:rPr>
              <a:t>h)	Instantaneous </a:t>
            </a:r>
            <a:r>
              <a:rPr lang="en-US" sz="800" dirty="0">
                <a:solidFill>
                  <a:srgbClr val="000000"/>
                </a:solidFill>
              </a:rPr>
              <a:t>RPI inflation one year ahead implied from swaps.</a:t>
            </a:r>
          </a:p>
          <a:p>
            <a:pPr marL="216000" lvl="0" indent="-216000">
              <a:defRPr/>
            </a:pPr>
            <a:r>
              <a:rPr lang="en-US" sz="800" dirty="0" smtClean="0"/>
              <a:t>(</a:t>
            </a:r>
            <a:r>
              <a:rPr lang="en-US" sz="800" dirty="0" err="1"/>
              <a:t>i</a:t>
            </a:r>
            <a:r>
              <a:rPr lang="en-US" sz="800" dirty="0" smtClean="0"/>
              <a:t>)</a:t>
            </a:r>
            <a:r>
              <a:rPr lang="en-US" sz="800" dirty="0" smtClean="0">
                <a:solidFill>
                  <a:srgbClr val="000000"/>
                </a:solidFill>
              </a:rPr>
              <a:t>	Bank’s </a:t>
            </a:r>
            <a:r>
              <a:rPr lang="en-US" sz="800" dirty="0">
                <a:solidFill>
                  <a:srgbClr val="000000"/>
                </a:solidFill>
              </a:rPr>
              <a:t>survey of external forecasters, inflation rate three years ahead.</a:t>
            </a:r>
          </a:p>
          <a:p>
            <a:pPr marL="216000" lvl="0" indent="-216000">
              <a:defRPr/>
            </a:pPr>
            <a:r>
              <a:rPr lang="en-US" sz="800" dirty="0">
                <a:solidFill>
                  <a:srgbClr val="000000"/>
                </a:solidFill>
              </a:rPr>
              <a:t>(</a:t>
            </a:r>
            <a:r>
              <a:rPr lang="en-US" sz="800" dirty="0" smtClean="0">
                <a:solidFill>
                  <a:srgbClr val="000000"/>
                </a:solidFill>
              </a:rPr>
              <a:t>j)	Instantaneous </a:t>
            </a:r>
            <a:r>
              <a:rPr lang="en-US" sz="800" dirty="0">
                <a:solidFill>
                  <a:srgbClr val="000000"/>
                </a:solidFill>
              </a:rPr>
              <a:t>RPI inflation three years ahead implied from swaps.</a:t>
            </a:r>
          </a:p>
          <a:p>
            <a:pPr marL="216000" lvl="0" indent="-216000">
              <a:defRPr/>
            </a:pPr>
            <a:r>
              <a:rPr lang="en-US" sz="800" dirty="0">
                <a:solidFill>
                  <a:srgbClr val="000000"/>
                </a:solidFill>
              </a:rPr>
              <a:t>(</a:t>
            </a:r>
            <a:r>
              <a:rPr lang="en-US" sz="800" dirty="0" smtClean="0">
                <a:solidFill>
                  <a:srgbClr val="000000"/>
                </a:solidFill>
              </a:rPr>
              <a:t>k)	Five-year</a:t>
            </a:r>
            <a:r>
              <a:rPr lang="en-US" sz="800" dirty="0">
                <a:solidFill>
                  <a:srgbClr val="000000"/>
                </a:solidFill>
              </a:rPr>
              <a:t>, five-year forward RPI inflation implied from swaps.</a:t>
            </a:r>
            <a:endParaRPr lang="en-GB" sz="800" dirty="0">
              <a:solidFill>
                <a:srgbClr val="000000"/>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7752" y="923925"/>
            <a:ext cx="3515423" cy="40523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8" y="179388"/>
            <a:ext cx="641233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eaLnBrk="1" hangingPunct="1">
              <a:spcBef>
                <a:spcPct val="0"/>
              </a:spcBef>
              <a:buFontTx/>
              <a:buNone/>
            </a:pPr>
            <a:r>
              <a:rPr lang="en-GB" altLang="en-US" sz="2400" b="1" dirty="0">
                <a:solidFill>
                  <a:srgbClr val="960000"/>
                </a:solidFill>
                <a:latin typeface="Arial" pitchFamily="34" charset="0"/>
              </a:rPr>
              <a:t>Chart 4.1</a:t>
            </a:r>
            <a:r>
              <a:rPr lang="en-GB" altLang="en-US" sz="2400" dirty="0">
                <a:solidFill>
                  <a:srgbClr val="960000"/>
                </a:solidFill>
                <a:latin typeface="Arial" pitchFamily="34" charset="0"/>
              </a:rPr>
              <a:t>  </a:t>
            </a:r>
            <a:r>
              <a:rPr lang="en-US" altLang="en-US" sz="2400" dirty="0" smtClean="0">
                <a:solidFill>
                  <a:srgbClr val="960000"/>
                </a:solidFill>
                <a:latin typeface="Arial" pitchFamily="34" charset="0"/>
              </a:rPr>
              <a:t>CPI </a:t>
            </a:r>
            <a:r>
              <a:rPr lang="en-US" altLang="en-US" sz="2400" dirty="0">
                <a:solidFill>
                  <a:srgbClr val="960000"/>
                </a:solidFill>
                <a:latin typeface="Arial" pitchFamily="34" charset="0"/>
              </a:rPr>
              <a:t>inflation rose to 0.5% in </a:t>
            </a:r>
            <a:r>
              <a:rPr lang="en-US" altLang="en-US" sz="2400" dirty="0" smtClean="0">
                <a:solidFill>
                  <a:srgbClr val="960000"/>
                </a:solidFill>
                <a:latin typeface="Arial" pitchFamily="34" charset="0"/>
              </a:rPr>
              <a:t>March</a:t>
            </a:r>
            <a:endParaRPr lang="en-US" altLang="en-US" sz="2400" dirty="0">
              <a:solidFill>
                <a:srgbClr val="960000"/>
              </a:solidFill>
              <a:latin typeface="Arial" pitchFamily="34" charset="0"/>
            </a:endParaRPr>
          </a:p>
          <a:p>
            <a:pPr eaLnBrk="1" hangingPunct="1">
              <a:spcBef>
                <a:spcPct val="0"/>
              </a:spcBef>
              <a:buFontTx/>
              <a:buNone/>
            </a:pPr>
            <a:r>
              <a:rPr lang="en-US" altLang="en-US" sz="2000" dirty="0">
                <a:latin typeface="Arial" pitchFamily="34" charset="0"/>
              </a:rPr>
              <a:t>CPI inflation and Bank staff’s near-term </a:t>
            </a:r>
            <a:r>
              <a:rPr lang="en-US" altLang="en-US" sz="2000" dirty="0" smtClean="0">
                <a:latin typeface="Arial" pitchFamily="34" charset="0"/>
              </a:rPr>
              <a:t>projection</a:t>
            </a:r>
            <a:r>
              <a:rPr lang="en-US" altLang="en-US" sz="2000" baseline="30000" dirty="0" smtClean="0">
                <a:latin typeface="Arial" pitchFamily="34" charset="0"/>
              </a:rPr>
              <a:t>(a)</a:t>
            </a:r>
            <a:endParaRPr lang="en-US" altLang="en-US" sz="2000" baseline="30000" dirty="0">
              <a:latin typeface="Arial" pitchFamily="34" charset="0"/>
            </a:endParaRPr>
          </a:p>
        </p:txBody>
      </p:sp>
      <p:sp>
        <p:nvSpPr>
          <p:cNvPr id="3075" name="Rectangle 1"/>
          <p:cNvSpPr>
            <a:spLocks noChangeArrowheads="1"/>
          </p:cNvSpPr>
          <p:nvPr/>
        </p:nvSpPr>
        <p:spPr bwMode="auto">
          <a:xfrm>
            <a:off x="204788" y="6347666"/>
            <a:ext cx="87058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15900" indent="-215900"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marL="228600" lvl="0" indent="-228600" eaLnBrk="1" hangingPunct="1">
              <a:spcBef>
                <a:spcPct val="0"/>
              </a:spcBef>
              <a:buFontTx/>
              <a:buAutoNum type="alphaLcParenBoth"/>
              <a:defRPr/>
            </a:pPr>
            <a:r>
              <a:rPr lang="en-US" sz="800" dirty="0">
                <a:solidFill>
                  <a:srgbClr val="000000"/>
                </a:solidFill>
                <a:latin typeface="Arial" pitchFamily="34" charset="0"/>
              </a:rPr>
              <a:t>The green diamonds show Bank staff’s central projection for CPI inflation in January</a:t>
            </a:r>
            <a:r>
              <a:rPr lang="en-US" sz="800" dirty="0" smtClean="0">
                <a:solidFill>
                  <a:srgbClr val="000000"/>
                </a:solidFill>
                <a:latin typeface="Arial" pitchFamily="34" charset="0"/>
              </a:rPr>
              <a:t>, February </a:t>
            </a:r>
            <a:r>
              <a:rPr lang="en-US" sz="800" dirty="0">
                <a:solidFill>
                  <a:srgbClr val="000000"/>
                </a:solidFill>
                <a:latin typeface="Arial" pitchFamily="34" charset="0"/>
              </a:rPr>
              <a:t>and March 2016 at the time of the February </a:t>
            </a:r>
            <a:r>
              <a:rPr lang="en-US" sz="800" i="1" dirty="0">
                <a:solidFill>
                  <a:srgbClr val="000000"/>
                </a:solidFill>
                <a:latin typeface="Arial" pitchFamily="34" charset="0"/>
              </a:rPr>
              <a:t>Inflation </a:t>
            </a:r>
            <a:r>
              <a:rPr lang="en-US" sz="800" i="1" dirty="0" smtClean="0">
                <a:solidFill>
                  <a:srgbClr val="000000"/>
                </a:solidFill>
                <a:latin typeface="Arial" pitchFamily="34" charset="0"/>
              </a:rPr>
              <a:t>Report</a:t>
            </a:r>
            <a:r>
              <a:rPr lang="en-US" sz="800" dirty="0" smtClean="0">
                <a:solidFill>
                  <a:srgbClr val="000000"/>
                </a:solidFill>
                <a:latin typeface="Arial" pitchFamily="34" charset="0"/>
              </a:rPr>
              <a:t>.  The </a:t>
            </a:r>
            <a:r>
              <a:rPr lang="en-US" sz="800" dirty="0">
                <a:solidFill>
                  <a:srgbClr val="000000"/>
                </a:solidFill>
                <a:latin typeface="Arial" pitchFamily="34" charset="0"/>
              </a:rPr>
              <a:t>blue </a:t>
            </a:r>
            <a:r>
              <a:rPr lang="en-US" sz="800" dirty="0" smtClean="0">
                <a:solidFill>
                  <a:srgbClr val="000000"/>
                </a:solidFill>
                <a:latin typeface="Arial" pitchFamily="34" charset="0"/>
              </a:rPr>
              <a:t>diamonds show </a:t>
            </a:r>
            <a:r>
              <a:rPr lang="en-US" sz="800" dirty="0">
                <a:solidFill>
                  <a:srgbClr val="000000"/>
                </a:solidFill>
                <a:latin typeface="Arial" pitchFamily="34" charset="0"/>
              </a:rPr>
              <a:t>the current staff projection for April, May and June </a:t>
            </a:r>
            <a:r>
              <a:rPr lang="en-US" sz="800" dirty="0" smtClean="0">
                <a:solidFill>
                  <a:srgbClr val="000000"/>
                </a:solidFill>
                <a:latin typeface="Arial" pitchFamily="34" charset="0"/>
              </a:rPr>
              <a:t>2016.  The </a:t>
            </a:r>
            <a:r>
              <a:rPr lang="en-US" sz="800" dirty="0">
                <a:solidFill>
                  <a:srgbClr val="000000"/>
                </a:solidFill>
                <a:latin typeface="Arial" pitchFamily="34" charset="0"/>
              </a:rPr>
              <a:t>bands on each side </a:t>
            </a:r>
            <a:r>
              <a:rPr lang="en-US" sz="800" dirty="0" smtClean="0">
                <a:solidFill>
                  <a:srgbClr val="000000"/>
                </a:solidFill>
                <a:latin typeface="Arial" pitchFamily="34" charset="0"/>
              </a:rPr>
              <a:t>of the </a:t>
            </a:r>
            <a:r>
              <a:rPr lang="en-US" sz="800" dirty="0">
                <a:solidFill>
                  <a:srgbClr val="000000"/>
                </a:solidFill>
                <a:latin typeface="Arial" pitchFamily="34" charset="0"/>
              </a:rPr>
              <a:t>diamonds show the root mean squared error of the projections for CPI inflation one, </a:t>
            </a:r>
            <a:r>
              <a:rPr lang="en-US" sz="800" dirty="0" smtClean="0">
                <a:solidFill>
                  <a:srgbClr val="000000"/>
                </a:solidFill>
                <a:latin typeface="Arial" pitchFamily="34" charset="0"/>
              </a:rPr>
              <a:t>two and </a:t>
            </a:r>
            <a:r>
              <a:rPr lang="en-US" sz="800" dirty="0">
                <a:solidFill>
                  <a:srgbClr val="000000"/>
                </a:solidFill>
                <a:latin typeface="Arial" pitchFamily="34" charset="0"/>
              </a:rPr>
              <a:t>three months ahead made since 2004.</a:t>
            </a:r>
            <a:endParaRPr lang="en-GB" sz="800" dirty="0">
              <a:solidFill>
                <a:srgbClr val="000000"/>
              </a:solidFill>
              <a:latin typeface="Arial" pitchFamily="34" charset="0"/>
            </a:endParaRPr>
          </a:p>
        </p:txBody>
      </p:sp>
      <p:pic>
        <p:nvPicPr>
          <p:cNvPr id="3076"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824193" y="1311275"/>
            <a:ext cx="5155982" cy="452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ChangeArrowheads="1"/>
          </p:cNvSpPr>
          <p:nvPr/>
        </p:nvSpPr>
        <p:spPr bwMode="auto">
          <a:xfrm>
            <a:off x="179388" y="179388"/>
            <a:ext cx="8479437"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eaLnBrk="1" hangingPunct="1">
              <a:spcBef>
                <a:spcPct val="0"/>
              </a:spcBef>
              <a:buFontTx/>
              <a:buNone/>
            </a:pPr>
            <a:r>
              <a:rPr lang="en-GB" altLang="en-US" sz="2400" b="1" dirty="0" smtClean="0">
                <a:solidFill>
                  <a:srgbClr val="960000"/>
                </a:solidFill>
                <a:latin typeface="Arial" pitchFamily="34" charset="0"/>
              </a:rPr>
              <a:t>Chart 4.2</a:t>
            </a:r>
            <a:r>
              <a:rPr lang="en-GB" altLang="en-US" sz="2400" dirty="0" smtClean="0">
                <a:solidFill>
                  <a:srgbClr val="960000"/>
                </a:solidFill>
                <a:latin typeface="Arial" pitchFamily="34" charset="0"/>
              </a:rPr>
              <a:t>  </a:t>
            </a:r>
            <a:r>
              <a:rPr lang="en-US" altLang="en-US" sz="2400" dirty="0">
                <a:solidFill>
                  <a:srgbClr val="960000"/>
                </a:solidFill>
                <a:latin typeface="Arial" pitchFamily="34" charset="0"/>
              </a:rPr>
              <a:t>The drag on inflation from food and </a:t>
            </a:r>
            <a:r>
              <a:rPr lang="en-US" altLang="en-US" sz="2400" dirty="0" smtClean="0">
                <a:solidFill>
                  <a:srgbClr val="960000"/>
                </a:solidFill>
                <a:latin typeface="Arial" pitchFamily="34" charset="0"/>
              </a:rPr>
              <a:t>energy prices </a:t>
            </a:r>
          </a:p>
          <a:p>
            <a:pPr eaLnBrk="1" hangingPunct="1">
              <a:spcBef>
                <a:spcPct val="0"/>
              </a:spcBef>
              <a:buFontTx/>
              <a:buNone/>
            </a:pPr>
            <a:r>
              <a:rPr lang="en-US" altLang="en-US" sz="2400" dirty="0" smtClean="0">
                <a:solidFill>
                  <a:srgbClr val="960000"/>
                </a:solidFill>
                <a:latin typeface="Arial" pitchFamily="34" charset="0"/>
              </a:rPr>
              <a:t>should continue to fade</a:t>
            </a:r>
          </a:p>
          <a:p>
            <a:pPr eaLnBrk="1" hangingPunct="1">
              <a:spcBef>
                <a:spcPct val="0"/>
              </a:spcBef>
              <a:buFontTx/>
              <a:buNone/>
            </a:pPr>
            <a:r>
              <a:rPr lang="en-US" altLang="en-US" sz="2000" dirty="0" smtClean="0">
                <a:latin typeface="Arial" pitchFamily="34" charset="0"/>
              </a:rPr>
              <a:t>Contributions </a:t>
            </a:r>
            <a:r>
              <a:rPr lang="en-US" altLang="en-US" sz="2000" dirty="0">
                <a:latin typeface="Arial" pitchFamily="34" charset="0"/>
              </a:rPr>
              <a:t>to CPI </a:t>
            </a:r>
            <a:r>
              <a:rPr lang="en-US" altLang="en-US" sz="2000" dirty="0" smtClean="0">
                <a:latin typeface="Arial" pitchFamily="34" charset="0"/>
              </a:rPr>
              <a:t>inflation</a:t>
            </a:r>
            <a:r>
              <a:rPr lang="en-US" altLang="en-US" sz="2400" baseline="30000" dirty="0" smtClean="0">
                <a:latin typeface="Arial" pitchFamily="34" charset="0"/>
              </a:rPr>
              <a:t>(a</a:t>
            </a:r>
            <a:r>
              <a:rPr lang="en-US" altLang="en-US" sz="2400" baseline="30000" dirty="0">
                <a:latin typeface="Arial" pitchFamily="34" charset="0"/>
              </a:rPr>
              <a:t>)</a:t>
            </a:r>
          </a:p>
        </p:txBody>
      </p:sp>
      <p:sp>
        <p:nvSpPr>
          <p:cNvPr id="4099" name="Rectangle 1"/>
          <p:cNvSpPr>
            <a:spLocks noChangeArrowheads="1"/>
          </p:cNvSpPr>
          <p:nvPr/>
        </p:nvSpPr>
        <p:spPr bwMode="auto">
          <a:xfrm>
            <a:off x="204788" y="5861891"/>
            <a:ext cx="87058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16000" indent="-216000"/>
            <a:r>
              <a:rPr lang="en-US" sz="800" dirty="0" smtClean="0"/>
              <a:t>Sources:  Bloomberg, Department of Energy and Climate Change, ONS and Bank calculations.</a:t>
            </a:r>
          </a:p>
          <a:p>
            <a:pPr marL="216000" indent="-216000"/>
            <a:endParaRPr lang="en-US" sz="800" dirty="0" smtClean="0"/>
          </a:p>
          <a:p>
            <a:pPr marL="216000" indent="-216000"/>
            <a:r>
              <a:rPr lang="en-US" sz="800" dirty="0" smtClean="0"/>
              <a:t>(a) 	Contributions to annual CPI inflation.  Figures in parentheses are weights in the CPI basket in 2016, and may not sum to 100 due to rounding.  </a:t>
            </a:r>
          </a:p>
          <a:p>
            <a:pPr marL="216000" indent="-216000"/>
            <a:r>
              <a:rPr lang="en-US" sz="800" dirty="0" smtClean="0"/>
              <a:t>(b) 	Calculated as the difference between CPI inflation and the other contributions identified in </a:t>
            </a:r>
            <a:r>
              <a:rPr lang="en-GB" sz="800" dirty="0" smtClean="0"/>
              <a:t>the chart.</a:t>
            </a:r>
          </a:p>
          <a:p>
            <a:pPr marL="216000" indent="-216000"/>
            <a:r>
              <a:rPr lang="en-US" sz="800" dirty="0" smtClean="0"/>
              <a:t>(c) 	Bank staff projection.  Electricity, gas and other fuels prices projections include the estimated effects of announcements by three major utilities companies of, on average, a 5% reduction in gas prices from April 2016, as well as an assumption that utilities companies reduce gas prices by just over 10% in Autumn 2016.  Fuels and lubricants estimates use Department of Energy and Climate Change petrol price data for April 2016 and are then based on the May 2016 sterling oil futures curve shown in </a:t>
            </a:r>
            <a:r>
              <a:rPr lang="en-US" sz="800" b="1" dirty="0" smtClean="0"/>
              <a:t>Chart 4.4</a:t>
            </a:r>
            <a:r>
              <a:rPr lang="en-US" sz="800" dirty="0" smtClean="0"/>
              <a:t>.</a:t>
            </a:r>
            <a:endParaRPr lang="en-GB" sz="800" dirty="0"/>
          </a:p>
        </p:txBody>
      </p:sp>
      <p:pic>
        <p:nvPicPr>
          <p:cNvPr id="410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19276" y="1351057"/>
            <a:ext cx="4578471" cy="4395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179388" y="179388"/>
            <a:ext cx="857408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eaLnBrk="1" hangingPunct="1">
              <a:spcBef>
                <a:spcPct val="0"/>
              </a:spcBef>
              <a:buFontTx/>
              <a:buNone/>
            </a:pPr>
            <a:r>
              <a:rPr lang="en-GB" altLang="en-US" sz="2400" b="1" dirty="0" smtClean="0">
                <a:solidFill>
                  <a:srgbClr val="960000"/>
                </a:solidFill>
                <a:latin typeface="Arial" pitchFamily="34" charset="0"/>
              </a:rPr>
              <a:t>Chart 4.3</a:t>
            </a:r>
            <a:r>
              <a:rPr lang="en-GB" altLang="en-US" sz="2400" dirty="0" smtClean="0">
                <a:solidFill>
                  <a:srgbClr val="960000"/>
                </a:solidFill>
                <a:latin typeface="Arial" pitchFamily="34" charset="0"/>
              </a:rPr>
              <a:t>  </a:t>
            </a:r>
            <a:r>
              <a:rPr lang="en-US" altLang="en-US" sz="2400" dirty="0">
                <a:solidFill>
                  <a:srgbClr val="960000"/>
                </a:solidFill>
                <a:latin typeface="Arial" pitchFamily="34" charset="0"/>
              </a:rPr>
              <a:t>Core inflation measures remain </a:t>
            </a:r>
            <a:r>
              <a:rPr lang="en-US" altLang="en-US" sz="2400" dirty="0" smtClean="0">
                <a:solidFill>
                  <a:srgbClr val="960000"/>
                </a:solidFill>
                <a:latin typeface="Arial" pitchFamily="34" charset="0"/>
              </a:rPr>
              <a:t>relatively subdued</a:t>
            </a:r>
            <a:endParaRPr lang="en-US" altLang="en-US" sz="2400" dirty="0">
              <a:solidFill>
                <a:srgbClr val="960000"/>
              </a:solidFill>
              <a:latin typeface="Arial" pitchFamily="34" charset="0"/>
            </a:endParaRPr>
          </a:p>
          <a:p>
            <a:pPr eaLnBrk="1" hangingPunct="1">
              <a:spcBef>
                <a:spcPct val="0"/>
              </a:spcBef>
              <a:buFontTx/>
              <a:buNone/>
            </a:pPr>
            <a:r>
              <a:rPr lang="en-US" altLang="en-US" sz="2000" dirty="0">
                <a:latin typeface="Arial" pitchFamily="34" charset="0"/>
              </a:rPr>
              <a:t>CPI inflation and measures of core CPI </a:t>
            </a:r>
            <a:r>
              <a:rPr lang="en-US" altLang="en-US" sz="2000" dirty="0" smtClean="0">
                <a:latin typeface="Arial" pitchFamily="34" charset="0"/>
              </a:rPr>
              <a:t>inflation</a:t>
            </a:r>
            <a:endParaRPr lang="en-US" altLang="en-US" sz="2400" baseline="30000" dirty="0">
              <a:latin typeface="Arial" pitchFamily="34" charset="0"/>
            </a:endParaRPr>
          </a:p>
        </p:txBody>
      </p:sp>
      <p:sp>
        <p:nvSpPr>
          <p:cNvPr id="5123" name="Rectangle 1"/>
          <p:cNvSpPr>
            <a:spLocks noChangeArrowheads="1"/>
          </p:cNvSpPr>
          <p:nvPr/>
        </p:nvSpPr>
        <p:spPr bwMode="auto">
          <a:xfrm>
            <a:off x="204788" y="6227763"/>
            <a:ext cx="87058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15900" indent="-215900" eaLnBrk="0" hangingPunct="0">
              <a:defRPr sz="1400">
                <a:solidFill>
                  <a:schemeClr val="tx1"/>
                </a:solidFill>
                <a:latin typeface="Arial" pitchFamily="34" charset="0"/>
                <a:ea typeface="ＭＳ Ｐゴシック" pitchFamily="34" charset="-128"/>
              </a:defRPr>
            </a:lvl1pPr>
            <a:lvl2pPr marL="742950" indent="-285750" eaLnBrk="0" hangingPunct="0">
              <a:defRPr sz="1400">
                <a:solidFill>
                  <a:schemeClr val="tx1"/>
                </a:solidFill>
                <a:latin typeface="Arial" pitchFamily="34" charset="0"/>
                <a:ea typeface="ＭＳ Ｐゴシック" pitchFamily="34" charset="-128"/>
              </a:defRPr>
            </a:lvl2pPr>
            <a:lvl3pPr marL="1143000" indent="-228600" eaLnBrk="0" hangingPunct="0">
              <a:defRPr sz="1400">
                <a:solidFill>
                  <a:schemeClr val="tx1"/>
                </a:solidFill>
                <a:latin typeface="Arial" pitchFamily="34" charset="0"/>
                <a:ea typeface="ＭＳ Ｐゴシック" pitchFamily="34" charset="-128"/>
              </a:defRPr>
            </a:lvl3pPr>
            <a:lvl4pPr marL="1600200" indent="-228600" eaLnBrk="0" hangingPunct="0">
              <a:defRPr sz="1400">
                <a:solidFill>
                  <a:schemeClr val="tx1"/>
                </a:solidFill>
                <a:latin typeface="Arial" pitchFamily="34" charset="0"/>
                <a:ea typeface="ＭＳ Ｐゴシック" pitchFamily="34" charset="-128"/>
              </a:defRPr>
            </a:lvl4pPr>
            <a:lvl5pPr marL="2057400" indent="-228600" eaLnBrk="0" hangingPunct="0">
              <a:defRPr sz="1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9pPr>
          </a:lstStyle>
          <a:p>
            <a:pPr marL="216000" lvl="0" indent="-216000" eaLnBrk="1" hangingPunct="1">
              <a:defRPr/>
            </a:pPr>
            <a:r>
              <a:rPr lang="en-US" sz="800" dirty="0">
                <a:solidFill>
                  <a:srgbClr val="000000"/>
                </a:solidFill>
              </a:rPr>
              <a:t>(</a:t>
            </a:r>
            <a:r>
              <a:rPr lang="en-US" sz="800" dirty="0" smtClean="0">
                <a:solidFill>
                  <a:srgbClr val="000000"/>
                </a:solidFill>
              </a:rPr>
              <a:t>a)	Swathe </a:t>
            </a:r>
            <a:r>
              <a:rPr lang="en-US" sz="800" dirty="0">
                <a:solidFill>
                  <a:srgbClr val="000000"/>
                </a:solidFill>
              </a:rPr>
              <a:t>includes measures of core CPI, all adjusted by Bank staff for changes in the rate </a:t>
            </a:r>
            <a:r>
              <a:rPr lang="en-US" sz="800" dirty="0" smtClean="0">
                <a:solidFill>
                  <a:srgbClr val="000000"/>
                </a:solidFill>
              </a:rPr>
              <a:t>of VAT</a:t>
            </a:r>
            <a:r>
              <a:rPr lang="en-US" sz="800" dirty="0">
                <a:solidFill>
                  <a:srgbClr val="000000"/>
                </a:solidFill>
              </a:rPr>
              <a:t>, although there is uncertainty around the precise impact of those </a:t>
            </a:r>
            <a:r>
              <a:rPr lang="en-US" sz="800" dirty="0" smtClean="0">
                <a:solidFill>
                  <a:srgbClr val="000000"/>
                </a:solidFill>
              </a:rPr>
              <a:t>changes.  It includes measures </a:t>
            </a:r>
            <a:r>
              <a:rPr lang="en-US" sz="800" dirty="0">
                <a:solidFill>
                  <a:srgbClr val="000000"/>
                </a:solidFill>
              </a:rPr>
              <a:t>of CPI </a:t>
            </a:r>
            <a:r>
              <a:rPr lang="en-US" sz="800" dirty="0" smtClean="0">
                <a:solidFill>
                  <a:srgbClr val="000000"/>
                </a:solidFill>
              </a:rPr>
              <a:t>excluding:  food </a:t>
            </a:r>
            <a:r>
              <a:rPr lang="en-US" sz="800" dirty="0">
                <a:solidFill>
                  <a:srgbClr val="000000"/>
                </a:solidFill>
              </a:rPr>
              <a:t>and </a:t>
            </a:r>
            <a:r>
              <a:rPr lang="en-US" sz="800" dirty="0" smtClean="0">
                <a:solidFill>
                  <a:srgbClr val="000000"/>
                </a:solidFill>
              </a:rPr>
              <a:t>energy;  food</a:t>
            </a:r>
            <a:r>
              <a:rPr lang="en-US" sz="800" dirty="0">
                <a:solidFill>
                  <a:srgbClr val="000000"/>
                </a:solidFill>
              </a:rPr>
              <a:t>, non-alcoholic beverages and </a:t>
            </a:r>
            <a:r>
              <a:rPr lang="en-US" sz="800" dirty="0" smtClean="0">
                <a:solidFill>
                  <a:srgbClr val="000000"/>
                </a:solidFill>
              </a:rPr>
              <a:t>energy;  food</a:t>
            </a:r>
            <a:r>
              <a:rPr lang="en-US" sz="800" dirty="0">
                <a:solidFill>
                  <a:srgbClr val="000000"/>
                </a:solidFill>
              </a:rPr>
              <a:t>, alcohol, energy and </a:t>
            </a:r>
            <a:r>
              <a:rPr lang="en-US" sz="800" dirty="0" smtClean="0">
                <a:solidFill>
                  <a:srgbClr val="000000"/>
                </a:solidFill>
              </a:rPr>
              <a:t>tobacco;  food</a:t>
            </a:r>
            <a:r>
              <a:rPr lang="en-US" sz="800" dirty="0">
                <a:solidFill>
                  <a:srgbClr val="000000"/>
                </a:solidFill>
              </a:rPr>
              <a:t>, alcohol, energy, tobacco and </a:t>
            </a:r>
            <a:r>
              <a:rPr lang="en-US" sz="800" dirty="0" smtClean="0">
                <a:solidFill>
                  <a:srgbClr val="000000"/>
                </a:solidFill>
              </a:rPr>
              <a:t>education;  food, </a:t>
            </a:r>
            <a:br>
              <a:rPr lang="en-US" sz="800" dirty="0" smtClean="0">
                <a:solidFill>
                  <a:srgbClr val="000000"/>
                </a:solidFill>
              </a:rPr>
            </a:br>
            <a:r>
              <a:rPr lang="en-US" sz="800" dirty="0" smtClean="0">
                <a:solidFill>
                  <a:srgbClr val="000000"/>
                </a:solidFill>
              </a:rPr>
              <a:t>non-alcoholic </a:t>
            </a:r>
            <a:r>
              <a:rPr lang="en-US" sz="800" dirty="0">
                <a:solidFill>
                  <a:srgbClr val="000000"/>
                </a:solidFill>
              </a:rPr>
              <a:t>beverages, alcohol, energy and </a:t>
            </a:r>
            <a:r>
              <a:rPr lang="en-US" sz="800" dirty="0" smtClean="0">
                <a:solidFill>
                  <a:srgbClr val="000000"/>
                </a:solidFill>
              </a:rPr>
              <a:t>tobacco;  food</a:t>
            </a:r>
            <a:r>
              <a:rPr lang="en-US" sz="800" dirty="0">
                <a:solidFill>
                  <a:srgbClr val="000000"/>
                </a:solidFill>
              </a:rPr>
              <a:t>, non-alcoholic beverages</a:t>
            </a:r>
            <a:r>
              <a:rPr lang="en-US" sz="800" dirty="0" smtClean="0">
                <a:solidFill>
                  <a:srgbClr val="000000"/>
                </a:solidFill>
              </a:rPr>
              <a:t>, alcohol</a:t>
            </a:r>
            <a:r>
              <a:rPr lang="en-US" sz="800" dirty="0">
                <a:solidFill>
                  <a:srgbClr val="000000"/>
                </a:solidFill>
              </a:rPr>
              <a:t>, energy, tobacco and </a:t>
            </a:r>
            <a:r>
              <a:rPr lang="en-US" sz="800" dirty="0" smtClean="0">
                <a:solidFill>
                  <a:srgbClr val="000000"/>
                </a:solidFill>
              </a:rPr>
              <a:t>education.  It </a:t>
            </a:r>
            <a:r>
              <a:rPr lang="en-US" sz="800" dirty="0">
                <a:solidFill>
                  <a:srgbClr val="000000"/>
                </a:solidFill>
              </a:rPr>
              <a:t>also includes the weighted median inflation </a:t>
            </a:r>
            <a:r>
              <a:rPr lang="en-US" sz="800" dirty="0" smtClean="0">
                <a:solidFill>
                  <a:srgbClr val="000000"/>
                </a:solidFill>
              </a:rPr>
              <a:t>rate of </a:t>
            </a:r>
            <a:r>
              <a:rPr lang="en-US" sz="800" dirty="0">
                <a:solidFill>
                  <a:srgbClr val="000000"/>
                </a:solidFill>
              </a:rPr>
              <a:t>the 85 CPI sub-components and a measure where component weights in </a:t>
            </a:r>
            <a:r>
              <a:rPr lang="en-US" sz="800" dirty="0" smtClean="0">
                <a:solidFill>
                  <a:srgbClr val="000000"/>
                </a:solidFill>
              </a:rPr>
              <a:t>CPI are multiplied </a:t>
            </a:r>
            <a:r>
              <a:rPr lang="en-US" sz="800" dirty="0">
                <a:solidFill>
                  <a:srgbClr val="000000"/>
                </a:solidFill>
              </a:rPr>
              <a:t>by the inverse of the past volatility of that component.</a:t>
            </a:r>
            <a:endParaRPr lang="en-GB" sz="800" dirty="0">
              <a:solidFill>
                <a:srgbClr val="000000"/>
              </a:solidFill>
            </a:endParaRPr>
          </a:p>
        </p:txBody>
      </p:sp>
      <p:pic>
        <p:nvPicPr>
          <p:cNvPr id="5124"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825625" y="1359367"/>
            <a:ext cx="5384800" cy="4434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179388" y="179388"/>
            <a:ext cx="8523487"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eaLnBrk="1" hangingPunct="1">
              <a:spcBef>
                <a:spcPct val="0"/>
              </a:spcBef>
              <a:buFontTx/>
              <a:buNone/>
            </a:pPr>
            <a:r>
              <a:rPr lang="en-GB" altLang="en-US" sz="2400" b="1" dirty="0">
                <a:solidFill>
                  <a:srgbClr val="960000"/>
                </a:solidFill>
                <a:latin typeface="Arial" pitchFamily="34" charset="0"/>
              </a:rPr>
              <a:t>Chart 4.4</a:t>
            </a:r>
            <a:r>
              <a:rPr lang="en-GB" altLang="en-US" sz="2400" dirty="0">
                <a:solidFill>
                  <a:srgbClr val="960000"/>
                </a:solidFill>
                <a:latin typeface="Arial" pitchFamily="34" charset="0"/>
              </a:rPr>
              <a:t>  </a:t>
            </a:r>
            <a:r>
              <a:rPr lang="en-US" altLang="en-US" sz="2400" dirty="0">
                <a:solidFill>
                  <a:srgbClr val="960000"/>
                </a:solidFill>
                <a:latin typeface="Arial" pitchFamily="34" charset="0"/>
              </a:rPr>
              <a:t>Sterling oil prices have risen, while </a:t>
            </a:r>
            <a:r>
              <a:rPr lang="en-US" altLang="en-US" sz="2400" dirty="0" smtClean="0">
                <a:solidFill>
                  <a:srgbClr val="960000"/>
                </a:solidFill>
                <a:latin typeface="Arial" pitchFamily="34" charset="0"/>
              </a:rPr>
              <a:t>wholesale gas </a:t>
            </a:r>
          </a:p>
          <a:p>
            <a:pPr eaLnBrk="1" hangingPunct="1">
              <a:spcBef>
                <a:spcPct val="0"/>
              </a:spcBef>
              <a:buFontTx/>
              <a:buNone/>
            </a:pPr>
            <a:r>
              <a:rPr lang="en-US" altLang="en-US" sz="2400" dirty="0" smtClean="0">
                <a:solidFill>
                  <a:srgbClr val="960000"/>
                </a:solidFill>
                <a:latin typeface="Arial" pitchFamily="34" charset="0"/>
              </a:rPr>
              <a:t>prices </a:t>
            </a:r>
            <a:r>
              <a:rPr lang="en-US" altLang="en-US" sz="2400" dirty="0">
                <a:solidFill>
                  <a:srgbClr val="960000"/>
                </a:solidFill>
                <a:latin typeface="Arial" pitchFamily="34" charset="0"/>
              </a:rPr>
              <a:t>have been broadly stable</a:t>
            </a:r>
          </a:p>
          <a:p>
            <a:pPr eaLnBrk="1" hangingPunct="1">
              <a:spcBef>
                <a:spcPct val="0"/>
              </a:spcBef>
              <a:buFontTx/>
              <a:buNone/>
            </a:pPr>
            <a:r>
              <a:rPr lang="en-US" altLang="en-US" sz="2000" dirty="0">
                <a:latin typeface="Arial" pitchFamily="34" charset="0"/>
              </a:rPr>
              <a:t>Sterling oil and wholesale gas </a:t>
            </a:r>
            <a:r>
              <a:rPr lang="en-US" altLang="en-US" sz="2000" dirty="0" smtClean="0">
                <a:latin typeface="Arial" pitchFamily="34" charset="0"/>
              </a:rPr>
              <a:t>prices</a:t>
            </a:r>
            <a:endParaRPr lang="en-US" altLang="en-US" sz="2400" baseline="30000" dirty="0">
              <a:latin typeface="Arial" pitchFamily="34" charset="0"/>
            </a:endParaRPr>
          </a:p>
        </p:txBody>
      </p:sp>
      <p:sp>
        <p:nvSpPr>
          <p:cNvPr id="6147" name="Rectangle 1"/>
          <p:cNvSpPr>
            <a:spLocks noChangeArrowheads="1"/>
          </p:cNvSpPr>
          <p:nvPr/>
        </p:nvSpPr>
        <p:spPr bwMode="auto">
          <a:xfrm>
            <a:off x="204788" y="6110288"/>
            <a:ext cx="87058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15900" indent="-215900"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marL="216000" lvl="0" indent="-216000" eaLnBrk="1" hangingPunct="1">
              <a:spcBef>
                <a:spcPct val="0"/>
              </a:spcBef>
              <a:buNone/>
              <a:defRPr/>
            </a:pPr>
            <a:r>
              <a:rPr lang="en-US" sz="800" dirty="0" smtClean="0">
                <a:solidFill>
                  <a:srgbClr val="000000"/>
                </a:solidFill>
                <a:latin typeface="Arial" pitchFamily="34" charset="0"/>
              </a:rPr>
              <a:t>Sources:  Bank </a:t>
            </a:r>
            <a:r>
              <a:rPr lang="en-US" sz="800" dirty="0">
                <a:solidFill>
                  <a:srgbClr val="000000"/>
                </a:solidFill>
                <a:latin typeface="Arial" pitchFamily="34" charset="0"/>
              </a:rPr>
              <a:t>of England, Bloomberg, Thomson Reuters </a:t>
            </a:r>
            <a:r>
              <a:rPr lang="en-US" sz="800" dirty="0" err="1">
                <a:solidFill>
                  <a:srgbClr val="000000"/>
                </a:solidFill>
                <a:latin typeface="Arial" pitchFamily="34" charset="0"/>
              </a:rPr>
              <a:t>Datastream</a:t>
            </a:r>
            <a:r>
              <a:rPr lang="en-US" sz="800" dirty="0">
                <a:solidFill>
                  <a:srgbClr val="000000"/>
                </a:solidFill>
                <a:latin typeface="Arial" pitchFamily="34" charset="0"/>
              </a:rPr>
              <a:t> and Bank calculations</a:t>
            </a:r>
            <a:r>
              <a:rPr lang="en-US" sz="800" dirty="0" smtClean="0">
                <a:solidFill>
                  <a:srgbClr val="000000"/>
                </a:solidFill>
                <a:latin typeface="Arial" pitchFamily="34" charset="0"/>
              </a:rPr>
              <a:t>.</a:t>
            </a:r>
          </a:p>
          <a:p>
            <a:pPr marL="216000" lvl="0" indent="-216000" eaLnBrk="1" hangingPunct="1">
              <a:spcBef>
                <a:spcPct val="0"/>
              </a:spcBef>
              <a:buNone/>
              <a:defRPr/>
            </a:pPr>
            <a:endParaRPr lang="en-US" sz="800" dirty="0">
              <a:solidFill>
                <a:srgbClr val="000000"/>
              </a:solidFill>
              <a:latin typeface="Arial" pitchFamily="34" charset="0"/>
            </a:endParaRPr>
          </a:p>
          <a:p>
            <a:pPr marL="216000" lvl="0" indent="-216000" eaLnBrk="1" hangingPunct="1">
              <a:spcBef>
                <a:spcPct val="0"/>
              </a:spcBef>
              <a:buNone/>
              <a:defRPr/>
            </a:pPr>
            <a:r>
              <a:rPr lang="en-US" sz="800" dirty="0">
                <a:solidFill>
                  <a:srgbClr val="000000"/>
                </a:solidFill>
                <a:latin typeface="Arial" pitchFamily="34" charset="0"/>
              </a:rPr>
              <a:t>(</a:t>
            </a:r>
            <a:r>
              <a:rPr lang="en-US" sz="800" dirty="0" smtClean="0">
                <a:solidFill>
                  <a:srgbClr val="000000"/>
                </a:solidFill>
                <a:latin typeface="Arial" pitchFamily="34" charset="0"/>
              </a:rPr>
              <a:t>a</a:t>
            </a:r>
            <a:r>
              <a:rPr lang="en-US" sz="800" dirty="0">
                <a:solidFill>
                  <a:srgbClr val="000000"/>
                </a:solidFill>
                <a:latin typeface="Arial" pitchFamily="34" charset="0"/>
              </a:rPr>
              <a:t>	</a:t>
            </a:r>
            <a:r>
              <a:rPr lang="en-US" sz="800" dirty="0" smtClean="0">
                <a:solidFill>
                  <a:srgbClr val="000000"/>
                </a:solidFill>
                <a:latin typeface="Arial" pitchFamily="34" charset="0"/>
              </a:rPr>
              <a:t>US </a:t>
            </a:r>
            <a:r>
              <a:rPr lang="en-US" sz="800" dirty="0">
                <a:solidFill>
                  <a:srgbClr val="000000"/>
                </a:solidFill>
                <a:latin typeface="Arial" pitchFamily="34" charset="0"/>
              </a:rPr>
              <a:t>dollar Brent forward prices for delivery in 10–25 days’ time converted into sterling.</a:t>
            </a:r>
          </a:p>
          <a:p>
            <a:pPr marL="216000" lvl="0" indent="-216000" eaLnBrk="1" hangingPunct="1">
              <a:spcBef>
                <a:spcPct val="0"/>
              </a:spcBef>
              <a:buNone/>
              <a:defRPr/>
            </a:pPr>
            <a:r>
              <a:rPr lang="en-US" sz="800" dirty="0">
                <a:solidFill>
                  <a:srgbClr val="000000"/>
                </a:solidFill>
                <a:latin typeface="Arial" pitchFamily="34" charset="0"/>
              </a:rPr>
              <a:t>(</a:t>
            </a:r>
            <a:r>
              <a:rPr lang="en-US" sz="800" dirty="0" smtClean="0">
                <a:solidFill>
                  <a:srgbClr val="000000"/>
                </a:solidFill>
                <a:latin typeface="Arial" pitchFamily="34" charset="0"/>
              </a:rPr>
              <a:t>b)	One-day </a:t>
            </a:r>
            <a:r>
              <a:rPr lang="en-US" sz="800" dirty="0">
                <a:solidFill>
                  <a:srgbClr val="000000"/>
                </a:solidFill>
                <a:latin typeface="Arial" pitchFamily="34" charset="0"/>
              </a:rPr>
              <a:t>forward price of UK natural gas.</a:t>
            </a:r>
          </a:p>
          <a:p>
            <a:pPr marL="216000" lvl="0" indent="-216000" eaLnBrk="1" hangingPunct="1">
              <a:spcBef>
                <a:spcPct val="0"/>
              </a:spcBef>
              <a:buNone/>
              <a:defRPr/>
            </a:pPr>
            <a:r>
              <a:rPr lang="en-US" sz="800" dirty="0">
                <a:solidFill>
                  <a:srgbClr val="000000"/>
                </a:solidFill>
                <a:latin typeface="Arial" pitchFamily="34" charset="0"/>
              </a:rPr>
              <a:t>(</a:t>
            </a:r>
            <a:r>
              <a:rPr lang="en-US" sz="800" dirty="0" smtClean="0">
                <a:solidFill>
                  <a:srgbClr val="000000"/>
                </a:solidFill>
                <a:latin typeface="Arial" pitchFamily="34" charset="0"/>
              </a:rPr>
              <a:t>c)	Averages </a:t>
            </a:r>
            <a:r>
              <a:rPr lang="en-US" sz="800" dirty="0">
                <a:solidFill>
                  <a:srgbClr val="000000"/>
                </a:solidFill>
                <a:latin typeface="Arial" pitchFamily="34" charset="0"/>
              </a:rPr>
              <a:t>during the fifteen working days to 4 May 2016 and 27 January 2016 </a:t>
            </a:r>
            <a:r>
              <a:rPr lang="en-US" sz="800" dirty="0" smtClean="0">
                <a:solidFill>
                  <a:srgbClr val="000000"/>
                </a:solidFill>
                <a:latin typeface="Arial" pitchFamily="34" charset="0"/>
              </a:rPr>
              <a:t>respectively.</a:t>
            </a:r>
          </a:p>
        </p:txBody>
      </p:sp>
      <p:pic>
        <p:nvPicPr>
          <p:cNvPr id="6148"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814965" y="1371600"/>
            <a:ext cx="5485496" cy="4211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ChangeArrowheads="1"/>
          </p:cNvSpPr>
          <p:nvPr/>
        </p:nvSpPr>
        <p:spPr bwMode="auto">
          <a:xfrm>
            <a:off x="179388" y="179388"/>
            <a:ext cx="749275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eaLnBrk="1" hangingPunct="1">
              <a:spcBef>
                <a:spcPct val="0"/>
              </a:spcBef>
              <a:buFontTx/>
              <a:buNone/>
            </a:pPr>
            <a:r>
              <a:rPr lang="en-GB" altLang="en-US" sz="2400" b="1" dirty="0">
                <a:solidFill>
                  <a:srgbClr val="960000"/>
                </a:solidFill>
                <a:latin typeface="Arial" pitchFamily="34" charset="0"/>
              </a:rPr>
              <a:t>Chart 4.5</a:t>
            </a:r>
            <a:r>
              <a:rPr lang="en-GB" altLang="en-US" sz="2400" dirty="0">
                <a:solidFill>
                  <a:srgbClr val="960000"/>
                </a:solidFill>
                <a:latin typeface="Arial" pitchFamily="34" charset="0"/>
              </a:rPr>
              <a:t>  </a:t>
            </a:r>
            <a:r>
              <a:rPr lang="en-US" altLang="en-US" sz="2400" dirty="0">
                <a:solidFill>
                  <a:srgbClr val="960000"/>
                </a:solidFill>
                <a:latin typeface="Arial" pitchFamily="34" charset="0"/>
              </a:rPr>
              <a:t>UK import prices probably rose in 2016 Q1</a:t>
            </a:r>
          </a:p>
          <a:p>
            <a:pPr eaLnBrk="1" hangingPunct="1">
              <a:spcBef>
                <a:spcPct val="0"/>
              </a:spcBef>
              <a:buFontTx/>
              <a:buNone/>
            </a:pPr>
            <a:r>
              <a:rPr lang="en-US" altLang="en-US" sz="2000" dirty="0">
                <a:latin typeface="Arial" pitchFamily="34" charset="0"/>
              </a:rPr>
              <a:t>UK import and foreign export prices excluding fuel</a:t>
            </a:r>
            <a:r>
              <a:rPr lang="en-US" altLang="en-US" sz="2400" baseline="30000" dirty="0" smtClean="0">
                <a:latin typeface="Arial" pitchFamily="34" charset="0"/>
              </a:rPr>
              <a:t>(a</a:t>
            </a:r>
            <a:r>
              <a:rPr lang="en-US" altLang="en-US" sz="2400" baseline="30000" dirty="0">
                <a:latin typeface="Arial" pitchFamily="34" charset="0"/>
              </a:rPr>
              <a:t>)</a:t>
            </a:r>
          </a:p>
        </p:txBody>
      </p:sp>
      <p:sp>
        <p:nvSpPr>
          <p:cNvPr id="7171" name="Rectangle 1"/>
          <p:cNvSpPr>
            <a:spLocks noChangeArrowheads="1"/>
          </p:cNvSpPr>
          <p:nvPr/>
        </p:nvSpPr>
        <p:spPr bwMode="auto">
          <a:xfrm>
            <a:off x="204788" y="5864225"/>
            <a:ext cx="87058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Arial" pitchFamily="34" charset="0"/>
                <a:ea typeface="ＭＳ Ｐゴシック" pitchFamily="34" charset="-128"/>
              </a:defRPr>
            </a:lvl1pPr>
            <a:lvl2pPr marL="742950" indent="-285750" eaLnBrk="0" hangingPunct="0">
              <a:defRPr sz="1400">
                <a:solidFill>
                  <a:schemeClr val="tx1"/>
                </a:solidFill>
                <a:latin typeface="Arial" pitchFamily="34" charset="0"/>
                <a:ea typeface="ＭＳ Ｐゴシック" pitchFamily="34" charset="-128"/>
              </a:defRPr>
            </a:lvl2pPr>
            <a:lvl3pPr marL="1143000" indent="-228600" eaLnBrk="0" hangingPunct="0">
              <a:defRPr sz="1400">
                <a:solidFill>
                  <a:schemeClr val="tx1"/>
                </a:solidFill>
                <a:latin typeface="Arial" pitchFamily="34" charset="0"/>
                <a:ea typeface="ＭＳ Ｐゴシック" pitchFamily="34" charset="-128"/>
              </a:defRPr>
            </a:lvl3pPr>
            <a:lvl4pPr marL="1600200" indent="-228600" eaLnBrk="0" hangingPunct="0">
              <a:defRPr sz="1400">
                <a:solidFill>
                  <a:schemeClr val="tx1"/>
                </a:solidFill>
                <a:latin typeface="Arial" pitchFamily="34" charset="0"/>
                <a:ea typeface="ＭＳ Ｐゴシック" pitchFamily="34" charset="-128"/>
              </a:defRPr>
            </a:lvl4pPr>
            <a:lvl5pPr marL="2057400" indent="-228600" eaLnBrk="0" hangingPunct="0">
              <a:defRPr sz="1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9pPr>
          </a:lstStyle>
          <a:p>
            <a:pPr marL="216000" indent="-216000">
              <a:defRPr/>
            </a:pPr>
            <a:r>
              <a:rPr lang="en-US" sz="800" dirty="0" smtClean="0"/>
              <a:t>Sources:  Bank </a:t>
            </a:r>
            <a:r>
              <a:rPr lang="en-US" sz="800" dirty="0"/>
              <a:t>of England, CEIC, Eurostat, ONS, Thomson Reuters </a:t>
            </a:r>
            <a:r>
              <a:rPr lang="en-US" sz="800" dirty="0" err="1"/>
              <a:t>Datastream</a:t>
            </a:r>
            <a:r>
              <a:rPr lang="en-US" sz="800" dirty="0"/>
              <a:t> </a:t>
            </a:r>
            <a:r>
              <a:rPr lang="en-US" sz="800" dirty="0" smtClean="0"/>
              <a:t>and Bank </a:t>
            </a:r>
            <a:r>
              <a:rPr lang="en-US" sz="800" dirty="0"/>
              <a:t>calculations</a:t>
            </a:r>
            <a:r>
              <a:rPr lang="en-US" sz="800" dirty="0" smtClean="0"/>
              <a:t>.</a:t>
            </a:r>
          </a:p>
          <a:p>
            <a:pPr marL="216000" indent="-216000">
              <a:defRPr/>
            </a:pPr>
            <a:endParaRPr lang="en-US" sz="800" dirty="0"/>
          </a:p>
          <a:p>
            <a:pPr marL="216000" indent="-216000">
              <a:defRPr/>
            </a:pPr>
            <a:r>
              <a:rPr lang="en-US" sz="800" dirty="0"/>
              <a:t>(</a:t>
            </a:r>
            <a:r>
              <a:rPr lang="en-US" sz="800" dirty="0" smtClean="0"/>
              <a:t>a)	The </a:t>
            </a:r>
            <a:r>
              <a:rPr lang="en-US" sz="800" dirty="0"/>
              <a:t>diamonds show Bank staff’s projections for 2016 Q1.</a:t>
            </a:r>
          </a:p>
          <a:p>
            <a:pPr marL="216000" indent="-216000">
              <a:defRPr/>
            </a:pPr>
            <a:r>
              <a:rPr lang="en-US" sz="800" dirty="0"/>
              <a:t>(</a:t>
            </a:r>
            <a:r>
              <a:rPr lang="en-US" sz="800" dirty="0" smtClean="0"/>
              <a:t>b)	Domestic </a:t>
            </a:r>
            <a:r>
              <a:rPr lang="en-US" sz="800" dirty="0"/>
              <a:t>currency non-oil export prices of goods and services of 51 countries </a:t>
            </a:r>
            <a:r>
              <a:rPr lang="en-US" sz="800" dirty="0" smtClean="0"/>
              <a:t>weighted according </a:t>
            </a:r>
            <a:r>
              <a:rPr lang="en-US" sz="800" dirty="0"/>
              <a:t>to their share in UK imports, divided by the sterling effective exchange </a:t>
            </a:r>
            <a:r>
              <a:rPr lang="en-US" sz="800" dirty="0" smtClean="0"/>
              <a:t>rate.  The sample </a:t>
            </a:r>
            <a:r>
              <a:rPr lang="en-US" sz="800" dirty="0"/>
              <a:t>does not include any major oil exporters.</a:t>
            </a:r>
          </a:p>
          <a:p>
            <a:pPr marL="216000" indent="-216000">
              <a:defRPr/>
            </a:pPr>
            <a:r>
              <a:rPr lang="en-US" sz="800" dirty="0"/>
              <a:t>(</a:t>
            </a:r>
            <a:r>
              <a:rPr lang="en-US" sz="800" dirty="0" smtClean="0"/>
              <a:t>c)	UK </a:t>
            </a:r>
            <a:r>
              <a:rPr lang="en-US" sz="800" dirty="0"/>
              <a:t>goods and services import deflator excluding fuels and the impact of MTIC fraud.</a:t>
            </a:r>
          </a:p>
          <a:p>
            <a:pPr marL="216000" indent="-216000">
              <a:defRPr/>
            </a:pPr>
            <a:r>
              <a:rPr lang="en-US" sz="800" dirty="0"/>
              <a:t>(</a:t>
            </a:r>
            <a:r>
              <a:rPr lang="en-US" sz="800" dirty="0" smtClean="0"/>
              <a:t>d)	Domestic </a:t>
            </a:r>
            <a:r>
              <a:rPr lang="en-US" sz="800" dirty="0"/>
              <a:t>currency non-oil export prices as defined in footnote (b).</a:t>
            </a:r>
            <a:endParaRPr lang="en-GB" sz="800" dirty="0"/>
          </a:p>
        </p:txBody>
      </p:sp>
      <p:pic>
        <p:nvPicPr>
          <p:cNvPr id="717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819275" y="1358434"/>
            <a:ext cx="5404725" cy="4439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ChangeArrowheads="1"/>
          </p:cNvSpPr>
          <p:nvPr/>
        </p:nvSpPr>
        <p:spPr bwMode="auto">
          <a:xfrm>
            <a:off x="179388" y="179388"/>
            <a:ext cx="8507412"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eaLnBrk="1" hangingPunct="1">
              <a:spcBef>
                <a:spcPct val="0"/>
              </a:spcBef>
              <a:buFontTx/>
              <a:buNone/>
            </a:pPr>
            <a:r>
              <a:rPr lang="en-GB" altLang="en-US" sz="2400" b="1" dirty="0">
                <a:solidFill>
                  <a:srgbClr val="960000"/>
                </a:solidFill>
                <a:latin typeface="Arial" pitchFamily="34" charset="0"/>
              </a:rPr>
              <a:t>Chart 4.6</a:t>
            </a:r>
            <a:r>
              <a:rPr lang="en-GB" altLang="en-US" sz="2400" dirty="0">
                <a:solidFill>
                  <a:srgbClr val="960000"/>
                </a:solidFill>
                <a:latin typeface="Arial" pitchFamily="34" charset="0"/>
              </a:rPr>
              <a:t>  </a:t>
            </a:r>
            <a:r>
              <a:rPr lang="en-US" altLang="en-US" sz="2400" dirty="0">
                <a:solidFill>
                  <a:srgbClr val="960000"/>
                </a:solidFill>
                <a:latin typeface="Arial" pitchFamily="34" charset="0"/>
              </a:rPr>
              <a:t>Measures of unit </a:t>
            </a:r>
            <a:r>
              <a:rPr lang="en-US" altLang="en-US" sz="2400" dirty="0" err="1">
                <a:solidFill>
                  <a:srgbClr val="960000"/>
                </a:solidFill>
                <a:latin typeface="Arial" pitchFamily="34" charset="0"/>
              </a:rPr>
              <a:t>labour</a:t>
            </a:r>
            <a:r>
              <a:rPr lang="en-US" altLang="en-US" sz="2400" dirty="0">
                <a:solidFill>
                  <a:srgbClr val="960000"/>
                </a:solidFill>
                <a:latin typeface="Arial" pitchFamily="34" charset="0"/>
              </a:rPr>
              <a:t> cost growth </a:t>
            </a:r>
            <a:r>
              <a:rPr lang="en-US" altLang="en-US" sz="2400" dirty="0" smtClean="0">
                <a:solidFill>
                  <a:srgbClr val="960000"/>
                </a:solidFill>
                <a:latin typeface="Arial" pitchFamily="34" charset="0"/>
              </a:rPr>
              <a:t>eased slightly </a:t>
            </a:r>
            <a:r>
              <a:rPr lang="en-US" altLang="en-US" sz="2400" dirty="0">
                <a:solidFill>
                  <a:srgbClr val="960000"/>
                </a:solidFill>
                <a:latin typeface="Arial" pitchFamily="34" charset="0"/>
              </a:rPr>
              <a:t>in 2015 Q4</a:t>
            </a:r>
          </a:p>
          <a:p>
            <a:pPr eaLnBrk="1" hangingPunct="1">
              <a:spcBef>
                <a:spcPct val="0"/>
              </a:spcBef>
              <a:buFontTx/>
              <a:buNone/>
            </a:pPr>
            <a:r>
              <a:rPr lang="en-US" altLang="en-US" sz="2000" dirty="0">
                <a:latin typeface="Arial" pitchFamily="34" charset="0"/>
              </a:rPr>
              <a:t>Measures of unit </a:t>
            </a:r>
            <a:r>
              <a:rPr lang="en-US" altLang="en-US" sz="2000" dirty="0" err="1">
                <a:latin typeface="Arial" pitchFamily="34" charset="0"/>
              </a:rPr>
              <a:t>labour</a:t>
            </a:r>
            <a:r>
              <a:rPr lang="en-US" altLang="en-US" sz="2000" dirty="0">
                <a:latin typeface="Arial" pitchFamily="34" charset="0"/>
              </a:rPr>
              <a:t> </a:t>
            </a:r>
            <a:r>
              <a:rPr lang="en-US" altLang="en-US" sz="2000" dirty="0" smtClean="0">
                <a:latin typeface="Arial" pitchFamily="34" charset="0"/>
              </a:rPr>
              <a:t>costs</a:t>
            </a:r>
            <a:r>
              <a:rPr lang="en-US" altLang="en-US" sz="2400" baseline="30000" dirty="0" smtClean="0">
                <a:latin typeface="Arial" pitchFamily="34" charset="0"/>
              </a:rPr>
              <a:t>(a</a:t>
            </a:r>
            <a:r>
              <a:rPr lang="en-US" altLang="en-US" sz="2400" baseline="30000" dirty="0">
                <a:latin typeface="Arial" pitchFamily="34" charset="0"/>
              </a:rPr>
              <a:t>)</a:t>
            </a:r>
          </a:p>
        </p:txBody>
      </p:sp>
      <p:sp>
        <p:nvSpPr>
          <p:cNvPr id="8195" name="Rectangle 1"/>
          <p:cNvSpPr>
            <a:spLocks noChangeArrowheads="1"/>
          </p:cNvSpPr>
          <p:nvPr/>
        </p:nvSpPr>
        <p:spPr bwMode="auto">
          <a:xfrm>
            <a:off x="204788" y="6346825"/>
            <a:ext cx="87058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16000" indent="-216000">
              <a:defRPr/>
            </a:pPr>
            <a:r>
              <a:rPr lang="en-US" sz="800" dirty="0"/>
              <a:t>(</a:t>
            </a:r>
            <a:r>
              <a:rPr lang="en-US" sz="800" dirty="0" smtClean="0"/>
              <a:t>a)	Includes:  whole-economy </a:t>
            </a:r>
            <a:r>
              <a:rPr lang="en-US" sz="800" dirty="0"/>
              <a:t>unit </a:t>
            </a:r>
            <a:r>
              <a:rPr lang="en-US" sz="800" dirty="0" err="1"/>
              <a:t>labour</a:t>
            </a:r>
            <a:r>
              <a:rPr lang="en-US" sz="800" dirty="0"/>
              <a:t> </a:t>
            </a:r>
            <a:r>
              <a:rPr lang="en-US" sz="800" dirty="0" smtClean="0"/>
              <a:t>costs;  whole-economy </a:t>
            </a:r>
            <a:r>
              <a:rPr lang="en-US" sz="800" dirty="0"/>
              <a:t>unit wage </a:t>
            </a:r>
            <a:r>
              <a:rPr lang="en-US" sz="800" dirty="0" smtClean="0"/>
              <a:t>costs;  whole-economy </a:t>
            </a:r>
            <a:r>
              <a:rPr lang="en-US" sz="800" dirty="0"/>
              <a:t>AWE total pay divided by </a:t>
            </a:r>
            <a:r>
              <a:rPr lang="en-US" sz="800" dirty="0" smtClean="0"/>
              <a:t>productivity;  whole-economy </a:t>
            </a:r>
            <a:r>
              <a:rPr lang="en-US" sz="800" dirty="0"/>
              <a:t>AWE regular </a:t>
            </a:r>
            <a:r>
              <a:rPr lang="en-US" sz="800" dirty="0" smtClean="0"/>
              <a:t>pay divided </a:t>
            </a:r>
            <a:r>
              <a:rPr lang="en-US" sz="800" dirty="0"/>
              <a:t>by </a:t>
            </a:r>
            <a:r>
              <a:rPr lang="en-US" sz="800" dirty="0" smtClean="0"/>
              <a:t>productivity;  private </a:t>
            </a:r>
            <a:r>
              <a:rPr lang="en-US" sz="800" dirty="0"/>
              <a:t>sector AWE total pay divided by </a:t>
            </a:r>
            <a:r>
              <a:rPr lang="en-US" sz="800" dirty="0" smtClean="0"/>
              <a:t>productivity;  private sector AWE </a:t>
            </a:r>
            <a:r>
              <a:rPr lang="en-US" sz="800" dirty="0"/>
              <a:t>regular pay divided by productivity, all as defined in Table 4.B of the February </a:t>
            </a:r>
            <a:r>
              <a:rPr lang="en-US" sz="800" i="1" dirty="0" smtClean="0"/>
              <a:t>Report</a:t>
            </a:r>
            <a:r>
              <a:rPr lang="en-US" sz="800" dirty="0" smtClean="0"/>
              <a:t>.  Also </a:t>
            </a:r>
            <a:r>
              <a:rPr lang="en-US" sz="800" dirty="0"/>
              <a:t>includes private sector unit </a:t>
            </a:r>
            <a:r>
              <a:rPr lang="en-US" sz="800" dirty="0" err="1"/>
              <a:t>labour</a:t>
            </a:r>
            <a:r>
              <a:rPr lang="en-US" sz="800" dirty="0"/>
              <a:t> costs, which is based on the same definition </a:t>
            </a:r>
            <a:r>
              <a:rPr lang="en-US" sz="800" dirty="0" smtClean="0"/>
              <a:t>of whole-economy </a:t>
            </a:r>
            <a:r>
              <a:rPr lang="en-US" sz="800" dirty="0"/>
              <a:t>unit </a:t>
            </a:r>
            <a:r>
              <a:rPr lang="en-US" sz="800" dirty="0" err="1"/>
              <a:t>labour</a:t>
            </a:r>
            <a:r>
              <a:rPr lang="en-US" sz="800" dirty="0"/>
              <a:t> costs, except that it excludes the public sector.</a:t>
            </a:r>
            <a:endParaRPr lang="en-GB" sz="800" dirty="0"/>
          </a:p>
        </p:txBody>
      </p:sp>
      <p:pic>
        <p:nvPicPr>
          <p:cNvPr id="8196"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819275" y="1314109"/>
            <a:ext cx="5445125" cy="4452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ChangeArrowheads="1"/>
          </p:cNvSpPr>
          <p:nvPr/>
        </p:nvSpPr>
        <p:spPr bwMode="auto">
          <a:xfrm>
            <a:off x="179388" y="179388"/>
            <a:ext cx="8534306"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eaLnBrk="1" hangingPunct="1">
              <a:spcBef>
                <a:spcPct val="0"/>
              </a:spcBef>
              <a:buFontTx/>
              <a:buNone/>
            </a:pPr>
            <a:r>
              <a:rPr lang="en-GB" altLang="en-US" sz="2400" b="1" dirty="0" smtClean="0">
                <a:solidFill>
                  <a:srgbClr val="960000"/>
                </a:solidFill>
                <a:latin typeface="Arial" pitchFamily="34" charset="0"/>
              </a:rPr>
              <a:t>Chart 4.7</a:t>
            </a:r>
            <a:r>
              <a:rPr lang="en-GB" altLang="en-US" sz="2400" dirty="0" smtClean="0">
                <a:solidFill>
                  <a:srgbClr val="960000"/>
                </a:solidFill>
                <a:latin typeface="Arial" pitchFamily="34" charset="0"/>
              </a:rPr>
              <a:t>  </a:t>
            </a:r>
            <a:r>
              <a:rPr lang="en-US" altLang="en-US" sz="2400" dirty="0">
                <a:solidFill>
                  <a:srgbClr val="960000"/>
                </a:solidFill>
                <a:latin typeface="Arial" pitchFamily="34" charset="0"/>
              </a:rPr>
              <a:t>Unit </a:t>
            </a:r>
            <a:r>
              <a:rPr lang="en-US" altLang="en-US" sz="2400" dirty="0" err="1">
                <a:solidFill>
                  <a:srgbClr val="960000"/>
                </a:solidFill>
                <a:latin typeface="Arial" pitchFamily="34" charset="0"/>
              </a:rPr>
              <a:t>labour</a:t>
            </a:r>
            <a:r>
              <a:rPr lang="en-US" altLang="en-US" sz="2400" dirty="0">
                <a:solidFill>
                  <a:srgbClr val="960000"/>
                </a:solidFill>
                <a:latin typeface="Arial" pitchFamily="34" charset="0"/>
              </a:rPr>
              <a:t> cost growth is expected to </a:t>
            </a:r>
            <a:r>
              <a:rPr lang="en-US" altLang="en-US" sz="2400" dirty="0" smtClean="0">
                <a:solidFill>
                  <a:srgbClr val="960000"/>
                </a:solidFill>
                <a:latin typeface="Arial" pitchFamily="34" charset="0"/>
              </a:rPr>
              <a:t>have slowed </a:t>
            </a:r>
            <a:r>
              <a:rPr lang="en-US" altLang="en-US" sz="2400" dirty="0">
                <a:solidFill>
                  <a:srgbClr val="960000"/>
                </a:solidFill>
                <a:latin typeface="Arial" pitchFamily="34" charset="0"/>
              </a:rPr>
              <a:t>further in Q1</a:t>
            </a:r>
          </a:p>
          <a:p>
            <a:pPr eaLnBrk="1" hangingPunct="1">
              <a:spcBef>
                <a:spcPct val="0"/>
              </a:spcBef>
              <a:buFontTx/>
              <a:buNone/>
            </a:pPr>
            <a:r>
              <a:rPr lang="en-US" altLang="en-US" sz="2000" dirty="0">
                <a:latin typeface="Arial" pitchFamily="34" charset="0"/>
              </a:rPr>
              <a:t>Decomposition of four-quarter whole-economy unit </a:t>
            </a:r>
            <a:r>
              <a:rPr lang="en-US" altLang="en-US" sz="2000" dirty="0" err="1">
                <a:latin typeface="Arial" pitchFamily="34" charset="0"/>
              </a:rPr>
              <a:t>labour</a:t>
            </a:r>
            <a:r>
              <a:rPr lang="en-US" altLang="en-US" sz="2000" dirty="0">
                <a:latin typeface="Arial" pitchFamily="34" charset="0"/>
              </a:rPr>
              <a:t> </a:t>
            </a:r>
            <a:r>
              <a:rPr lang="en-US" altLang="en-US" sz="2000" dirty="0" smtClean="0">
                <a:latin typeface="Arial" pitchFamily="34" charset="0"/>
              </a:rPr>
              <a:t>cost growth</a:t>
            </a:r>
            <a:r>
              <a:rPr lang="en-US" altLang="en-US" sz="2400" baseline="30000" dirty="0" smtClean="0">
                <a:latin typeface="Arial" pitchFamily="34" charset="0"/>
              </a:rPr>
              <a:t>(a)</a:t>
            </a:r>
            <a:endParaRPr lang="en-US" altLang="en-US" sz="2400" baseline="30000" dirty="0">
              <a:latin typeface="Arial" pitchFamily="34" charset="0"/>
            </a:endParaRPr>
          </a:p>
        </p:txBody>
      </p:sp>
      <p:sp>
        <p:nvSpPr>
          <p:cNvPr id="9219" name="Rectangle 1"/>
          <p:cNvSpPr>
            <a:spLocks noChangeArrowheads="1"/>
          </p:cNvSpPr>
          <p:nvPr/>
        </p:nvSpPr>
        <p:spPr bwMode="auto">
          <a:xfrm>
            <a:off x="204788" y="6235700"/>
            <a:ext cx="87058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16000" indent="-216000">
              <a:defRPr/>
            </a:pPr>
            <a:r>
              <a:rPr lang="en-US" sz="800" dirty="0" smtClean="0"/>
              <a:t>(a)	Whole-economy </a:t>
            </a:r>
            <a:r>
              <a:rPr lang="en-US" sz="800" dirty="0" err="1"/>
              <a:t>labour</a:t>
            </a:r>
            <a:r>
              <a:rPr lang="en-US" sz="800" dirty="0"/>
              <a:t> costs divided by GDP, based on the </a:t>
            </a:r>
            <a:r>
              <a:rPr lang="en-US" sz="800" dirty="0" err="1"/>
              <a:t>backcast</a:t>
            </a:r>
            <a:r>
              <a:rPr lang="en-US" sz="800" dirty="0"/>
              <a:t> of the final estimate </a:t>
            </a:r>
            <a:r>
              <a:rPr lang="en-US" sz="800" dirty="0" smtClean="0"/>
              <a:t>of GDP.  The </a:t>
            </a:r>
            <a:r>
              <a:rPr lang="en-US" sz="800" dirty="0"/>
              <a:t>diamond shows Bank staff’s projection for 2016 </a:t>
            </a:r>
            <a:r>
              <a:rPr lang="en-US" sz="800" dirty="0" smtClean="0"/>
              <a:t>Q1.  Employment </a:t>
            </a:r>
            <a:r>
              <a:rPr lang="en-US" sz="800" dirty="0"/>
              <a:t>data have </a:t>
            </a:r>
            <a:r>
              <a:rPr lang="en-US" sz="800" dirty="0" smtClean="0"/>
              <a:t>been adjusted </a:t>
            </a:r>
            <a:r>
              <a:rPr lang="en-US" sz="800" dirty="0"/>
              <a:t>for expected revisions to the </a:t>
            </a:r>
            <a:r>
              <a:rPr lang="en-US" sz="800" dirty="0" err="1"/>
              <a:t>Labour</a:t>
            </a:r>
            <a:r>
              <a:rPr lang="en-US" sz="800" dirty="0"/>
              <a:t> Force Survey to incorporate the latest </a:t>
            </a:r>
            <a:r>
              <a:rPr lang="en-US" sz="800" dirty="0" smtClean="0"/>
              <a:t>ONS population </a:t>
            </a:r>
            <a:r>
              <a:rPr lang="en-US" sz="800" dirty="0"/>
              <a:t>estimates and </a:t>
            </a:r>
            <a:r>
              <a:rPr lang="en-US" sz="800" dirty="0" smtClean="0"/>
              <a:t>projections.  </a:t>
            </a:r>
          </a:p>
          <a:p>
            <a:pPr marL="216000" indent="-216000">
              <a:defRPr/>
            </a:pPr>
            <a:r>
              <a:rPr lang="en-US" sz="800" dirty="0" smtClean="0"/>
              <a:t>(b)	Self-employment income is calculated from mixed income, assuming that the share of employment </a:t>
            </a:r>
            <a:r>
              <a:rPr lang="en-US" sz="800" dirty="0"/>
              <a:t>income in that is the same as the share of employee compensation in </a:t>
            </a:r>
            <a:r>
              <a:rPr lang="en-US" sz="800" dirty="0" smtClean="0"/>
              <a:t>nominal GDP </a:t>
            </a:r>
            <a:r>
              <a:rPr lang="en-US" sz="800" dirty="0"/>
              <a:t>less mixed income.</a:t>
            </a:r>
            <a:endParaRPr lang="en-GB" sz="800" dirty="0"/>
          </a:p>
        </p:txBody>
      </p:sp>
      <p:pic>
        <p:nvPicPr>
          <p:cNvPr id="9220"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819275" y="1362074"/>
            <a:ext cx="4644749" cy="443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ChangeArrowheads="1"/>
          </p:cNvSpPr>
          <p:nvPr/>
        </p:nvSpPr>
        <p:spPr bwMode="auto">
          <a:xfrm>
            <a:off x="179388" y="179388"/>
            <a:ext cx="8507412"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eaLnBrk="1" hangingPunct="1">
              <a:spcBef>
                <a:spcPct val="0"/>
              </a:spcBef>
              <a:buFontTx/>
              <a:buNone/>
            </a:pPr>
            <a:r>
              <a:rPr lang="en-GB" altLang="en-US" sz="2400" b="1" dirty="0" smtClean="0">
                <a:solidFill>
                  <a:srgbClr val="960000"/>
                </a:solidFill>
                <a:latin typeface="Arial" pitchFamily="34" charset="0"/>
              </a:rPr>
              <a:t>Chart 4.8</a:t>
            </a:r>
            <a:r>
              <a:rPr lang="en-GB" altLang="en-US" sz="2400" dirty="0" smtClean="0">
                <a:solidFill>
                  <a:srgbClr val="960000"/>
                </a:solidFill>
                <a:latin typeface="Arial" pitchFamily="34" charset="0"/>
              </a:rPr>
              <a:t>  </a:t>
            </a:r>
            <a:r>
              <a:rPr lang="en-US" altLang="en-US" sz="2400" dirty="0">
                <a:solidFill>
                  <a:srgbClr val="960000"/>
                </a:solidFill>
                <a:latin typeface="Arial" pitchFamily="34" charset="0"/>
              </a:rPr>
              <a:t>Domestically generated inflation </a:t>
            </a:r>
            <a:r>
              <a:rPr lang="en-US" altLang="en-US" sz="2400" dirty="0" smtClean="0">
                <a:solidFill>
                  <a:srgbClr val="960000"/>
                </a:solidFill>
                <a:latin typeface="Arial" pitchFamily="34" charset="0"/>
              </a:rPr>
              <a:t>remained broadly </a:t>
            </a:r>
            <a:r>
              <a:rPr lang="en-US" altLang="en-US" sz="2400" dirty="0">
                <a:solidFill>
                  <a:srgbClr val="960000"/>
                </a:solidFill>
                <a:latin typeface="Arial" pitchFamily="34" charset="0"/>
              </a:rPr>
              <a:t>flat in 2015 Q4</a:t>
            </a:r>
          </a:p>
          <a:p>
            <a:pPr eaLnBrk="1" hangingPunct="1">
              <a:spcBef>
                <a:spcPct val="0"/>
              </a:spcBef>
              <a:buFontTx/>
              <a:buNone/>
            </a:pPr>
            <a:r>
              <a:rPr lang="en-US" altLang="en-US" sz="2000" dirty="0">
                <a:latin typeface="Arial" pitchFamily="34" charset="0"/>
              </a:rPr>
              <a:t>Measures of domestically generated inflation (</a:t>
            </a:r>
            <a:r>
              <a:rPr lang="en-US" altLang="en-US" sz="2000" dirty="0" smtClean="0">
                <a:latin typeface="Arial" pitchFamily="34" charset="0"/>
              </a:rPr>
              <a:t>DGI)</a:t>
            </a:r>
            <a:endParaRPr lang="en-US" altLang="en-US" sz="2400" baseline="30000" dirty="0">
              <a:latin typeface="Arial" pitchFamily="34" charset="0"/>
            </a:endParaRPr>
          </a:p>
        </p:txBody>
      </p:sp>
      <p:sp>
        <p:nvSpPr>
          <p:cNvPr id="10243" name="Rectangle 1"/>
          <p:cNvSpPr>
            <a:spLocks noChangeArrowheads="1"/>
          </p:cNvSpPr>
          <p:nvPr/>
        </p:nvSpPr>
        <p:spPr bwMode="auto">
          <a:xfrm>
            <a:off x="204788" y="6470650"/>
            <a:ext cx="87058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16000" indent="-216000">
              <a:defRPr/>
            </a:pPr>
            <a:r>
              <a:rPr lang="en-US" sz="800" dirty="0"/>
              <a:t>(</a:t>
            </a:r>
            <a:r>
              <a:rPr lang="en-US" sz="800" dirty="0" smtClean="0"/>
              <a:t>a)	Includes:  whole-economy </a:t>
            </a:r>
            <a:r>
              <a:rPr lang="en-US" sz="800" dirty="0"/>
              <a:t>unit </a:t>
            </a:r>
            <a:r>
              <a:rPr lang="en-US" sz="800" dirty="0" err="1"/>
              <a:t>labour</a:t>
            </a:r>
            <a:r>
              <a:rPr lang="en-US" sz="800" dirty="0"/>
              <a:t> costs (as defined in footnote (a) of </a:t>
            </a:r>
            <a:r>
              <a:rPr lang="en-US" sz="800" b="1" dirty="0"/>
              <a:t>Chart 4.7</a:t>
            </a:r>
            <a:r>
              <a:rPr lang="en-US" sz="800" dirty="0" smtClean="0"/>
              <a:t>);  private sector </a:t>
            </a:r>
            <a:r>
              <a:rPr lang="en-US" sz="800" dirty="0"/>
              <a:t>AWE total pay divided by private sector </a:t>
            </a:r>
            <a:r>
              <a:rPr lang="en-US" sz="800" dirty="0" smtClean="0"/>
              <a:t>productivity;  the </a:t>
            </a:r>
            <a:r>
              <a:rPr lang="en-US" sz="800" dirty="0"/>
              <a:t>GDP </a:t>
            </a:r>
            <a:r>
              <a:rPr lang="en-US" sz="800" dirty="0" smtClean="0"/>
              <a:t>deflator;  the GDP deflator </a:t>
            </a:r>
            <a:r>
              <a:rPr lang="en-US" sz="800" dirty="0"/>
              <a:t>excluding </a:t>
            </a:r>
            <a:r>
              <a:rPr lang="en-US" sz="800" dirty="0" smtClean="0"/>
              <a:t>government;  and </a:t>
            </a:r>
            <a:r>
              <a:rPr lang="en-US" sz="800" dirty="0"/>
              <a:t>the services producer prices index.</a:t>
            </a:r>
            <a:endParaRPr lang="en-GB" sz="800" dirty="0"/>
          </a:p>
        </p:txBody>
      </p:sp>
      <p:pic>
        <p:nvPicPr>
          <p:cNvPr id="10244"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850558" y="1357313"/>
            <a:ext cx="5361922" cy="444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85ffdf28-8245-4936-b838-77bb3e9b17d0</TermId>
        </TermInfo>
      </Terms>
    </BOETaxonomyFieldTaxHTField0>
    <BOEReplicateBackwardLinksOnDeployFlag xmlns="http://schemas.microsoft.com/sharepoint/v3">false</BOEReplicateBackwardLinksOnDeployFlag>
    <PublishDate xmlns="http://schemas.microsoft.com/sharepoint/v3">2016-05-11T23:00:00+00:00</PublishDate>
    <PublishingExpirationDate xmlns="http://schemas.microsoft.com/sharepoint/v3" xsi:nil="true"/>
    <IncludeContentsInIndex xmlns="http://schemas.microsoft.com/sharepoint/v3">true</IncludeContentsInIndex>
    <PublishingStartDate xmlns="http://schemas.microsoft.com/sharepoint/v3">2016-05-12T11:05:00+00:00</PublishingStartDate>
    <BOEKeywords xmlns="http://schemas.microsoft.com/sharepoint/v3/fields" xsi:nil="true"/>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94fc26e6-6271-400d-888b-6bc5b0598690">
      <Value>51</Value>
    </TaxCatchAll>
    <BOETwoLevelApprovalUnapprovedUrls xmlns="CEE65117-4BBE-4C9C-8465-20A300C4D3E5" xsi:nil="true"/>
  </documentManagement>
</p:properties>
</file>

<file path=customXml/item2.xml><?xml version="1.0" encoding="utf-8"?>
<LongProperties xmlns="http://schemas.microsoft.com/office/2006/metadata/lo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7" ma:contentTypeDescription="Create a new document." ma:contentTypeScope="" ma:versionID="9819b03dd5116c63d2a27c8c9b045816">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e7c1edf619b3eee50116984578190360"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5" nillable="true" ma:displayName="Replicated" ma:default="1" ma:internalName="Replicated" ma:readOnly="false">
      <xsd:simpleType>
        <xsd:restriction base="dms:Text"/>
      </xsd:simpleType>
    </xsd:element>
    <xsd:element name="BOEReplicateBackwardLinksOnDeployFlag" ma:index="26" nillable="true" ma:displayName="Replicate Backward Links On Deploy" ma:default="0" ma:internalName="Replicate_x0020_Backward_x0020_Links_x0020_On_x0020_Deploy" ma:readOnly="false">
      <xsd:simpleType>
        <xsd:restriction base="dms:Boolean"/>
      </xsd:simpleType>
    </xsd:element>
    <xsd:element name="ContentReviewDate" ma:index="27"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2DE8B52-5336-46F0-8893-7262AEE9D279}"/>
</file>

<file path=customXml/itemProps2.xml><?xml version="1.0" encoding="utf-8"?>
<ds:datastoreItem xmlns:ds="http://schemas.openxmlformats.org/officeDocument/2006/customXml" ds:itemID="{C2B8820E-B9D6-47ED-B50F-732ED2D70ADC}"/>
</file>

<file path=customXml/itemProps3.xml><?xml version="1.0" encoding="utf-8"?>
<ds:datastoreItem xmlns:ds="http://schemas.openxmlformats.org/officeDocument/2006/customXml" ds:itemID="{ED7C85E6-B3E2-42FB-A6D8-C48752782BAF}"/>
</file>

<file path=customXml/itemProps4.xml><?xml version="1.0" encoding="utf-8"?>
<ds:datastoreItem xmlns:ds="http://schemas.openxmlformats.org/officeDocument/2006/customXml" ds:itemID="{9D88F070-A3C5-494A-8C38-85F7DA1B0C22}"/>
</file>

<file path=docProps/app.xml><?xml version="1.0" encoding="utf-8"?>
<Properties xmlns="http://schemas.openxmlformats.org/officeDocument/2006/extended-properties" xmlns:vt="http://schemas.openxmlformats.org/officeDocument/2006/docPropsVTypes">
  <TotalTime>3990</TotalTime>
  <Words>392</Words>
  <Application>Microsoft Office PowerPoint</Application>
  <PresentationFormat>On-screen Show (4:3)</PresentationFormat>
  <Paragraphs>73</Paragraphs>
  <Slides>13</Slides>
  <Notes>11</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Blank</vt:lpstr>
      <vt:lpstr>Inflation Report  May 2016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4: costs and prices</dc:title>
  <dc:subject>Costs and prices</dc:subject>
  <dc:creator>Bank of England</dc:creator>
  <cp:keywords/>
  <dc:description/>
  <cp:lastModifiedBy>Hicks, Andrew</cp:lastModifiedBy>
  <cp:revision>739</cp:revision>
  <cp:lastPrinted>2016-05-11T15:06:53Z</cp:lastPrinted>
  <dcterms:created xsi:type="dcterms:W3CDTF">2012-02-14T09:54:25Z</dcterms:created>
  <dcterms:modified xsi:type="dcterms:W3CDTF">2016-05-11T17:57:07Z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51;#Inflation Report|85ffdf28-8245-4936-b838-77bb3e9b17d0</vt:lpwstr>
  </property>
  <property fmtid="{D5CDD505-2E9C-101B-9397-08002B2CF9AE}" pid="4" name="TemplateUrl">
    <vt:lpwstr/>
  </property>
  <property fmtid="{D5CDD505-2E9C-101B-9397-08002B2CF9AE}" pid="5" name="Order">
    <vt:r8>546800</vt:r8>
  </property>
  <property fmtid="{D5CDD505-2E9C-101B-9397-08002B2CF9AE}" pid="6" name="xd_ProgID">
    <vt:lpwstr/>
  </property>
  <property fmtid="{D5CDD505-2E9C-101B-9397-08002B2CF9AE}" pid="7" name="ContentTypeId">
    <vt:lpwstr>0x010100EC4B7A2743FA39468C07943C26AE453C</vt:lpwstr>
  </property>
  <property fmtid="{D5CDD505-2E9C-101B-9397-08002B2CF9AE}" pid="8" name="_SourceUrl">
    <vt:lpwstr/>
  </property>
  <property fmtid="{D5CDD505-2E9C-101B-9397-08002B2CF9AE}" pid="9" name="_SharedFileIndex">
    <vt:lpwstr/>
  </property>
</Properties>
</file>