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1"/>
  </p:notesMasterIdLst>
  <p:sldIdLst>
    <p:sldId id="314" r:id="rId6"/>
    <p:sldId id="336" r:id="rId7"/>
    <p:sldId id="337" r:id="rId8"/>
    <p:sldId id="340" r:id="rId9"/>
    <p:sldId id="339" r:id="rId10"/>
    <p:sldId id="338" r:id="rId11"/>
    <p:sldId id="341" r:id="rId12"/>
    <p:sldId id="342" r:id="rId13"/>
    <p:sldId id="343" r:id="rId14"/>
    <p:sldId id="344" r:id="rId15"/>
    <p:sldId id="345" r:id="rId16"/>
    <p:sldId id="309" r:id="rId17"/>
    <p:sldId id="346" r:id="rId18"/>
    <p:sldId id="327" r:id="rId19"/>
    <p:sldId id="328" r:id="rId2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2220" y="-462"/>
      </p:cViewPr>
      <p:guideLst>
        <p:guide orient="horz" pos="870"/>
        <p:guide pos="1128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11/05/2016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9147176" cy="882143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3.9</a:t>
            </a:r>
            <a:r>
              <a:rPr lang="en-US" dirty="0" smtClean="0"/>
              <a:t>  </a:t>
            </a:r>
            <a:r>
              <a:rPr lang="en-GB" dirty="0" smtClean="0"/>
              <a:t>Real </a:t>
            </a:r>
            <a:r>
              <a:rPr lang="en-GB" dirty="0"/>
              <a:t>wage growth is close to its past </a:t>
            </a:r>
            <a:r>
              <a:rPr lang="en-GB" dirty="0" smtClean="0"/>
              <a:t>average rate</a:t>
            </a:r>
          </a:p>
          <a:p>
            <a:pPr lvl="2"/>
            <a:r>
              <a:rPr lang="en-GB" dirty="0" smtClean="0"/>
              <a:t>Average </a:t>
            </a:r>
            <a:r>
              <a:rPr lang="en-GB" dirty="0"/>
              <a:t>weekly </a:t>
            </a:r>
            <a:r>
              <a:rPr lang="en-GB" dirty="0" smtClean="0"/>
              <a:t>earnings:  real </a:t>
            </a:r>
            <a:r>
              <a:rPr lang="en-GB" dirty="0"/>
              <a:t>and </a:t>
            </a:r>
            <a:r>
              <a:rPr lang="en-GB" dirty="0" smtClean="0"/>
              <a:t>nominal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Deflated </a:t>
            </a:r>
            <a:r>
              <a:rPr lang="en-US" dirty="0"/>
              <a:t>by </a:t>
            </a:r>
            <a:r>
              <a:rPr lang="en-US" dirty="0" smtClean="0"/>
              <a:t>CPI.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357785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9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9147176" cy="882143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3.10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GB" dirty="0" smtClean="0"/>
              <a:t>The </a:t>
            </a:r>
            <a:r>
              <a:rPr lang="en-GB" dirty="0"/>
              <a:t>National Living Wage is likely to affect</a:t>
            </a:r>
          </a:p>
          <a:p>
            <a:pPr lvl="1"/>
            <a:r>
              <a:rPr lang="en-GB" dirty="0"/>
              <a:t>some sectors more than </a:t>
            </a:r>
            <a:r>
              <a:rPr lang="en-GB" dirty="0" smtClean="0"/>
              <a:t>others</a:t>
            </a:r>
          </a:p>
          <a:p>
            <a:pPr lvl="2"/>
            <a:r>
              <a:rPr lang="en-GB" dirty="0"/>
              <a:t>Agents’ company visit </a:t>
            </a:r>
            <a:r>
              <a:rPr lang="en-GB" dirty="0" smtClean="0"/>
              <a:t>scores:  average </a:t>
            </a:r>
            <a:r>
              <a:rPr lang="en-GB" dirty="0"/>
              <a:t>expected change in labour</a:t>
            </a:r>
          </a:p>
          <a:p>
            <a:pPr lvl="2"/>
            <a:r>
              <a:rPr lang="en-GB" dirty="0"/>
              <a:t>costs for selected industries</a:t>
            </a:r>
            <a:r>
              <a:rPr lang="en-GB" baseline="30000" dirty="0"/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</a:t>
            </a:r>
            <a:r>
              <a:rPr lang="en-GB" dirty="0" smtClean="0"/>
              <a:t>The </a:t>
            </a:r>
            <a:r>
              <a:rPr lang="en-GB" dirty="0"/>
              <a:t>scores refer to companies’ expectations of labour costs for the year ahead </a:t>
            </a:r>
            <a:r>
              <a:rPr lang="en-GB" dirty="0" smtClean="0"/>
              <a:t>compared with </a:t>
            </a:r>
            <a:r>
              <a:rPr lang="en-GB" dirty="0"/>
              <a:t>the previous twelve </a:t>
            </a:r>
            <a:r>
              <a:rPr lang="en-GB" dirty="0" smtClean="0"/>
              <a:t>months;  three-month average.  Scores </a:t>
            </a:r>
            <a:r>
              <a:rPr lang="en-GB" dirty="0"/>
              <a:t>of -5 to 5 represent </a:t>
            </a:r>
            <a:r>
              <a:rPr lang="en-GB" dirty="0" smtClean="0"/>
              <a:t>rapidly falling </a:t>
            </a:r>
            <a:r>
              <a:rPr lang="en-GB" dirty="0"/>
              <a:t>and rapidly rising respectively, with zero representing no change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1764408"/>
            <a:ext cx="5431547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3.A</a:t>
            </a:r>
            <a:r>
              <a:rPr lang="en-US" dirty="0" smtClean="0"/>
              <a:t>  </a:t>
            </a:r>
            <a:r>
              <a:rPr lang="en-GB" dirty="0" smtClean="0"/>
              <a:t>Monitoring </a:t>
            </a:r>
            <a:r>
              <a:rPr lang="en-GB" dirty="0"/>
              <a:t>the MPC’s key </a:t>
            </a:r>
            <a:r>
              <a:rPr lang="en-GB" dirty="0" smtClean="0"/>
              <a:t>judgements</a:t>
            </a:r>
          </a:p>
          <a:p>
            <a:pPr lvl="2"/>
            <a:endParaRPr lang="en-GB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9"/>
          <a:stretch/>
        </p:blipFill>
        <p:spPr>
          <a:xfrm>
            <a:off x="1790701" y="1381125"/>
            <a:ext cx="5383693" cy="492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/>
              <a:t>  </a:t>
            </a:r>
            <a:r>
              <a:rPr lang="en-US" dirty="0" smtClean="0"/>
              <a:t>Employment </a:t>
            </a:r>
            <a:r>
              <a:rPr lang="en-US" dirty="0"/>
              <a:t>growth has </a:t>
            </a:r>
            <a:r>
              <a:rPr lang="en-US" dirty="0" smtClean="0"/>
              <a:t>slowed</a:t>
            </a:r>
            <a:endParaRPr lang="en-GB" dirty="0" smtClean="0"/>
          </a:p>
          <a:p>
            <a:pPr lvl="2"/>
            <a:r>
              <a:rPr lang="en-GB" dirty="0" smtClean="0"/>
              <a:t>Employment </a:t>
            </a:r>
            <a:r>
              <a:rPr lang="en-GB" dirty="0"/>
              <a:t>growth, vacancies and survey indicators of employment</a:t>
            </a:r>
          </a:p>
          <a:p>
            <a:pPr lvl="2"/>
            <a:r>
              <a:rPr lang="en-GB" dirty="0" smtClean="0"/>
              <a:t>intentions</a:t>
            </a:r>
            <a:endParaRPr lang="en-GB" baseline="30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CBI/PwC, ONS (including the Labour Force Survey)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Unless </a:t>
            </a:r>
            <a:r>
              <a:rPr lang="en-GB" dirty="0"/>
              <a:t>otherwise stated.</a:t>
            </a:r>
          </a:p>
          <a:p>
            <a:r>
              <a:rPr lang="en-GB" dirty="0"/>
              <a:t>(b) </a:t>
            </a:r>
            <a:r>
              <a:rPr lang="en-GB" dirty="0" smtClean="0"/>
              <a:t>	Changes </a:t>
            </a:r>
            <a:r>
              <a:rPr lang="en-GB" dirty="0"/>
              <a:t>relative to the previous quarter in </a:t>
            </a:r>
            <a:r>
              <a:rPr lang="en-GB" dirty="0" smtClean="0"/>
              <a:t>thousands.  Figures </a:t>
            </a:r>
            <a:r>
              <a:rPr lang="en-GB" dirty="0"/>
              <a:t>for 2016 Q1 are data for the three months </a:t>
            </a:r>
            <a:r>
              <a:rPr lang="en-GB" dirty="0" smtClean="0"/>
              <a:t>to February </a:t>
            </a:r>
            <a:r>
              <a:rPr lang="en-GB" dirty="0"/>
              <a:t>2016.</a:t>
            </a:r>
          </a:p>
          <a:p>
            <a:r>
              <a:rPr lang="en-GB" dirty="0"/>
              <a:t>(c) </a:t>
            </a:r>
            <a:r>
              <a:rPr lang="en-GB" dirty="0" smtClean="0"/>
              <a:t>	Other </a:t>
            </a:r>
            <a:r>
              <a:rPr lang="en-GB" dirty="0"/>
              <a:t>comprises unpaid family workers and those on government-supported training and </a:t>
            </a:r>
            <a:r>
              <a:rPr lang="en-GB" dirty="0" smtClean="0"/>
              <a:t>employment programmes </a:t>
            </a:r>
            <a:r>
              <a:rPr lang="en-GB" dirty="0"/>
              <a:t>classified as being in employment.</a:t>
            </a:r>
          </a:p>
          <a:p>
            <a:r>
              <a:rPr lang="en-GB" dirty="0"/>
              <a:t>(d) </a:t>
            </a:r>
            <a:r>
              <a:rPr lang="en-GB" dirty="0" smtClean="0"/>
              <a:t>	Excludes </a:t>
            </a:r>
            <a:r>
              <a:rPr lang="en-GB" dirty="0"/>
              <a:t>vacancies in agriculture, forestry and fishing. </a:t>
            </a:r>
            <a:r>
              <a:rPr lang="en-GB" dirty="0" smtClean="0"/>
              <a:t> Average </a:t>
            </a:r>
            <a:r>
              <a:rPr lang="en-GB" dirty="0"/>
              <a:t>is 2001 Q2 to 2007</a:t>
            </a:r>
            <a:r>
              <a:rPr lang="en-GB" dirty="0" smtClean="0"/>
              <a:t>.  </a:t>
            </a:r>
            <a:r>
              <a:rPr lang="en-GB" dirty="0"/>
              <a:t>Figure for 2016 </a:t>
            </a:r>
            <a:r>
              <a:rPr lang="en-GB" dirty="0" smtClean="0"/>
              <a:t>Q1 shows </a:t>
            </a:r>
            <a:r>
              <a:rPr lang="en-GB" dirty="0"/>
              <a:t>vacancies in March relative to the economically active population in </a:t>
            </a:r>
            <a:r>
              <a:rPr lang="en-GB" dirty="0" smtClean="0"/>
              <a:t>the three </a:t>
            </a:r>
            <a:r>
              <a:rPr lang="en-GB" dirty="0"/>
              <a:t>months to February.</a:t>
            </a:r>
          </a:p>
          <a:p>
            <a:r>
              <a:rPr lang="en-GB" dirty="0"/>
              <a:t>(</a:t>
            </a:r>
            <a:r>
              <a:rPr lang="en-GB" dirty="0" smtClean="0"/>
              <a:t>e)	Measures </a:t>
            </a:r>
            <a:r>
              <a:rPr lang="en-GB" dirty="0"/>
              <a:t>for the Bank’s Agents (manufacturing and services), the BCC (non-services and services) and </a:t>
            </a:r>
            <a:r>
              <a:rPr lang="en-GB" dirty="0" smtClean="0"/>
              <a:t>the CBI </a:t>
            </a:r>
            <a:r>
              <a:rPr lang="en-GB" dirty="0"/>
              <a:t>(manufacturing, financial services </a:t>
            </a:r>
            <a:r>
              <a:rPr lang="en-GB" dirty="0" smtClean="0"/>
              <a:t>and business/consumer/professional </a:t>
            </a:r>
            <a:r>
              <a:rPr lang="en-GB" dirty="0"/>
              <a:t>services) are weighted </a:t>
            </a:r>
            <a:r>
              <a:rPr lang="en-GB" dirty="0" smtClean="0"/>
              <a:t>together using employee </a:t>
            </a:r>
            <a:r>
              <a:rPr lang="en-GB" dirty="0"/>
              <a:t>jobs shares from Workforce </a:t>
            </a:r>
            <a:r>
              <a:rPr lang="en-GB" dirty="0" smtClean="0"/>
              <a:t>Jobs.  The </a:t>
            </a:r>
            <a:r>
              <a:rPr lang="en-GB" dirty="0"/>
              <a:t>BCC data are non seasonally adjusted.</a:t>
            </a:r>
          </a:p>
          <a:p>
            <a:r>
              <a:rPr lang="en-GB" dirty="0"/>
              <a:t>(f) </a:t>
            </a:r>
            <a:r>
              <a:rPr lang="en-GB" dirty="0" smtClean="0"/>
              <a:t>	Net </a:t>
            </a:r>
            <a:r>
              <a:rPr lang="en-GB" dirty="0"/>
              <a:t>percentage balance of companies expecting their workforce to increase over the next three months.</a:t>
            </a:r>
          </a:p>
          <a:p>
            <a:r>
              <a:rPr lang="en-GB" dirty="0"/>
              <a:t>(g) </a:t>
            </a:r>
            <a:r>
              <a:rPr lang="en-GB" dirty="0" smtClean="0"/>
              <a:t>	End-quarter observation.  The </a:t>
            </a:r>
            <a:r>
              <a:rPr lang="en-GB" dirty="0"/>
              <a:t>scores refer to companies’ employment intentions over the next six </a:t>
            </a:r>
            <a:r>
              <a:rPr lang="en-GB" dirty="0" smtClean="0"/>
              <a:t>months.  The </a:t>
            </a:r>
            <a:r>
              <a:rPr lang="en-GB" dirty="0"/>
              <a:t>scores are on a scale of -5 to +5.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8" b="36507"/>
          <a:stretch/>
        </p:blipFill>
        <p:spPr>
          <a:xfrm>
            <a:off x="1790700" y="1381125"/>
            <a:ext cx="6333756" cy="34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3</a:t>
            </a:r>
            <a:r>
              <a:rPr lang="en-US" b="1" dirty="0" smtClean="0"/>
              <a:t>.C</a:t>
            </a:r>
            <a:r>
              <a:rPr lang="en-US" dirty="0"/>
              <a:t>  </a:t>
            </a:r>
            <a:r>
              <a:rPr lang="en-GB" dirty="0" smtClean="0"/>
              <a:t>Most </a:t>
            </a:r>
            <a:r>
              <a:rPr lang="en-GB" dirty="0"/>
              <a:t>survey measures point to little acceleration in</a:t>
            </a:r>
          </a:p>
          <a:p>
            <a:pPr lvl="1"/>
            <a:r>
              <a:rPr lang="en-GB" dirty="0"/>
              <a:t>wage </a:t>
            </a:r>
            <a:r>
              <a:rPr lang="en-GB" dirty="0" smtClean="0"/>
              <a:t>growth</a:t>
            </a:r>
            <a:endParaRPr lang="en-GB" dirty="0"/>
          </a:p>
          <a:p>
            <a:pPr lvl="2"/>
            <a:r>
              <a:rPr lang="en-US" dirty="0" smtClean="0"/>
              <a:t>Indicators </a:t>
            </a:r>
            <a:r>
              <a:rPr lang="en-US" dirty="0"/>
              <a:t>of wage </a:t>
            </a:r>
            <a:r>
              <a:rPr lang="en-US" dirty="0" smtClean="0"/>
              <a:t>growth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Chartered Institute of Personnel and Development (CIPD</a:t>
            </a:r>
            <a:r>
              <a:rPr lang="en-GB" dirty="0" smtClean="0"/>
              <a:t>), Incomes </a:t>
            </a:r>
            <a:r>
              <a:rPr lang="en-GB" dirty="0"/>
              <a:t>Data Services, KPMG/REC/</a:t>
            </a:r>
            <a:r>
              <a:rPr lang="en-GB" dirty="0" err="1"/>
              <a:t>Markit</a:t>
            </a:r>
            <a:r>
              <a:rPr lang="en-GB" dirty="0"/>
              <a:t>, the Labour Research Department, </a:t>
            </a:r>
            <a:r>
              <a:rPr lang="en-GB" dirty="0" smtClean="0"/>
              <a:t>ONS,</a:t>
            </a:r>
          </a:p>
          <a:p>
            <a:r>
              <a:rPr lang="en-GB" dirty="0" err="1" smtClean="0"/>
              <a:t>XpertHR</a:t>
            </a:r>
            <a:r>
              <a:rPr lang="en-GB" dirty="0" smtClean="0"/>
              <a:t> 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Figures </a:t>
            </a:r>
            <a:r>
              <a:rPr lang="en-GB" dirty="0"/>
              <a:t>for 2016 Q1 are data for the three months to February.</a:t>
            </a:r>
          </a:p>
          <a:p>
            <a:r>
              <a:rPr lang="en-GB" dirty="0"/>
              <a:t>(</a:t>
            </a:r>
            <a:r>
              <a:rPr lang="en-GB" dirty="0" smtClean="0"/>
              <a:t>b)	Whole-economy </a:t>
            </a:r>
            <a:r>
              <a:rPr lang="en-GB" dirty="0"/>
              <a:t>total pay excluding bonuses and arrears of pay.</a:t>
            </a:r>
          </a:p>
          <a:p>
            <a:r>
              <a:rPr lang="en-GB" dirty="0"/>
              <a:t>(</a:t>
            </a:r>
            <a:r>
              <a:rPr lang="en-GB" dirty="0" smtClean="0"/>
              <a:t>c)	Percentage points.  The </a:t>
            </a:r>
            <a:r>
              <a:rPr lang="en-GB" dirty="0"/>
              <a:t>bonus contribution does not always equal the difference between total AWE </a:t>
            </a:r>
            <a:r>
              <a:rPr lang="en-GB" dirty="0" smtClean="0"/>
              <a:t>growth and </a:t>
            </a:r>
            <a:r>
              <a:rPr lang="en-GB" dirty="0"/>
              <a:t>AWE regular pay growth due to rounding.</a:t>
            </a:r>
          </a:p>
          <a:p>
            <a:r>
              <a:rPr lang="en-GB" dirty="0"/>
              <a:t>(d) </a:t>
            </a:r>
            <a:r>
              <a:rPr lang="en-GB" dirty="0" smtClean="0"/>
              <a:t>	Average </a:t>
            </a:r>
            <a:r>
              <a:rPr lang="en-GB" dirty="0"/>
              <a:t>over the past twelve months, based on monthly data.</a:t>
            </a:r>
          </a:p>
          <a:p>
            <a:r>
              <a:rPr lang="en-GB" dirty="0"/>
              <a:t>(e) </a:t>
            </a:r>
            <a:r>
              <a:rPr lang="en-GB" dirty="0" smtClean="0"/>
              <a:t>	Measures </a:t>
            </a:r>
            <a:r>
              <a:rPr lang="en-GB" dirty="0"/>
              <a:t>of expected wages for the year </a:t>
            </a:r>
            <a:r>
              <a:rPr lang="en-GB" dirty="0" smtClean="0"/>
              <a:t>ahead.  Produced </a:t>
            </a:r>
            <a:r>
              <a:rPr lang="en-GB" dirty="0"/>
              <a:t>by weighting together balances </a:t>
            </a:r>
            <a:r>
              <a:rPr lang="en-GB" dirty="0" smtClean="0"/>
              <a:t>for manufacturing</a:t>
            </a:r>
            <a:r>
              <a:rPr lang="en-GB" dirty="0"/>
              <a:t>, distributive trades, business/consumer/professional services and financial services </a:t>
            </a:r>
            <a:r>
              <a:rPr lang="en-GB" dirty="0" smtClean="0"/>
              <a:t>using employee </a:t>
            </a:r>
            <a:r>
              <a:rPr lang="en-GB" dirty="0"/>
              <a:t>job shares.</a:t>
            </a:r>
          </a:p>
          <a:p>
            <a:r>
              <a:rPr lang="en-GB" dirty="0"/>
              <a:t>(f) </a:t>
            </a:r>
            <a:r>
              <a:rPr lang="en-GB" dirty="0" smtClean="0"/>
              <a:t>	Produced </a:t>
            </a:r>
            <a:r>
              <a:rPr lang="en-GB" dirty="0"/>
              <a:t>by weighting together survey indices for the pay of permanent and temporary placements </a:t>
            </a:r>
            <a:r>
              <a:rPr lang="en-GB" dirty="0" smtClean="0"/>
              <a:t>using employee </a:t>
            </a:r>
            <a:r>
              <a:rPr lang="en-GB" dirty="0"/>
              <a:t>job </a:t>
            </a:r>
            <a:r>
              <a:rPr lang="en-GB" dirty="0" smtClean="0"/>
              <a:t>shares;  quarterly averages.  A </a:t>
            </a:r>
            <a:r>
              <a:rPr lang="en-GB" dirty="0"/>
              <a:t>reading above 50.0 indicates growth on the previous </a:t>
            </a:r>
            <a:r>
              <a:rPr lang="en-GB" dirty="0" smtClean="0"/>
              <a:t>month and </a:t>
            </a:r>
            <a:r>
              <a:rPr lang="en-GB" dirty="0"/>
              <a:t>those below 50.0 indicate a </a:t>
            </a:r>
            <a:r>
              <a:rPr lang="en-GB" dirty="0" smtClean="0"/>
              <a:t>decrease.  The </a:t>
            </a:r>
            <a:r>
              <a:rPr lang="en-GB" dirty="0"/>
              <a:t>greater the divergence from 50.0, the greater the rate </a:t>
            </a:r>
            <a:r>
              <a:rPr lang="en-GB" dirty="0" smtClean="0"/>
              <a:t>of change </a:t>
            </a:r>
            <a:r>
              <a:rPr lang="en-GB" dirty="0"/>
              <a:t>signalled by the index.</a:t>
            </a:r>
          </a:p>
          <a:p>
            <a:r>
              <a:rPr lang="en-GB" dirty="0"/>
              <a:t>(g) </a:t>
            </a:r>
            <a:r>
              <a:rPr lang="en-GB" dirty="0" smtClean="0"/>
              <a:t>	End-quarter </a:t>
            </a:r>
            <a:r>
              <a:rPr lang="en-GB" dirty="0"/>
              <a:t>observation for manufacturing and services weighted together using employee job </a:t>
            </a:r>
            <a:r>
              <a:rPr lang="en-GB" dirty="0" smtClean="0"/>
              <a:t>shares.  The scores </a:t>
            </a:r>
            <a:r>
              <a:rPr lang="en-GB" dirty="0"/>
              <a:t>refer to </a:t>
            </a:r>
            <a:r>
              <a:rPr lang="en-GB" dirty="0" smtClean="0"/>
              <a:t>companies’ </a:t>
            </a:r>
            <a:r>
              <a:rPr lang="en-GB" dirty="0"/>
              <a:t>labour costs over the past three months compared with the same period a </a:t>
            </a:r>
            <a:r>
              <a:rPr lang="en-GB" dirty="0" smtClean="0"/>
              <a:t>year earlier.  Scores </a:t>
            </a:r>
            <a:r>
              <a:rPr lang="en-GB" dirty="0"/>
              <a:t>of -5 to 5 represent rapidly falling and rapidly rising respectively, with zero representing </a:t>
            </a:r>
            <a:r>
              <a:rPr lang="en-GB" dirty="0" smtClean="0"/>
              <a:t>no change</a:t>
            </a:r>
            <a:r>
              <a:rPr lang="en-GB" dirty="0"/>
              <a:t>.</a:t>
            </a:r>
          </a:p>
          <a:p>
            <a:r>
              <a:rPr lang="en-GB" dirty="0"/>
              <a:t>(h) </a:t>
            </a:r>
            <a:r>
              <a:rPr lang="en-GB" dirty="0" smtClean="0"/>
              <a:t>	Pay </a:t>
            </a:r>
            <a:r>
              <a:rPr lang="en-GB" dirty="0"/>
              <a:t>increase intentions excluding bonuses over the coming </a:t>
            </a:r>
            <a:r>
              <a:rPr lang="en-GB" dirty="0" smtClean="0"/>
              <a:t>year.  Data </a:t>
            </a:r>
            <a:r>
              <a:rPr lang="en-GB" dirty="0"/>
              <a:t>only available since 2012.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7" b="40871"/>
          <a:stretch/>
        </p:blipFill>
        <p:spPr>
          <a:xfrm>
            <a:off x="1790700" y="1381125"/>
            <a:ext cx="4750317" cy="318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3.1</a:t>
            </a:r>
            <a:r>
              <a:rPr lang="en-US" dirty="0" smtClean="0"/>
              <a:t>  </a:t>
            </a:r>
            <a:r>
              <a:rPr lang="en-GB" dirty="0"/>
              <a:t>Wage growth has been weak relative to the</a:t>
            </a:r>
          </a:p>
          <a:p>
            <a:pPr lvl="1"/>
            <a:r>
              <a:rPr lang="en-GB" dirty="0"/>
              <a:t>unemployment </a:t>
            </a:r>
            <a:r>
              <a:rPr lang="en-GB" dirty="0" smtClean="0"/>
              <a:t>rate</a:t>
            </a:r>
          </a:p>
          <a:p>
            <a:pPr lvl="2"/>
            <a:r>
              <a:rPr lang="en-GB" dirty="0" smtClean="0"/>
              <a:t>Wage </a:t>
            </a:r>
            <a:r>
              <a:rPr lang="en-GB" dirty="0"/>
              <a:t>Phillips </a:t>
            </a:r>
            <a:r>
              <a:rPr lang="en-GB" dirty="0" smtClean="0"/>
              <a:t>curve:  wages </a:t>
            </a:r>
            <a:r>
              <a:rPr lang="en-GB" dirty="0"/>
              <a:t>and </a:t>
            </a:r>
            <a:r>
              <a:rPr lang="en-GB" dirty="0" smtClean="0"/>
              <a:t>unemployment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Whole-economy </a:t>
            </a:r>
            <a:r>
              <a:rPr lang="en-GB" dirty="0"/>
              <a:t>total pay excluding bonuses and arrears of </a:t>
            </a:r>
            <a:r>
              <a:rPr lang="en-GB" dirty="0" smtClean="0"/>
              <a:t>pay.  Percentage </a:t>
            </a:r>
            <a:r>
              <a:rPr lang="en-GB" dirty="0"/>
              <a:t>change on </a:t>
            </a:r>
            <a:r>
              <a:rPr lang="en-GB" dirty="0" smtClean="0"/>
              <a:t>a year </a:t>
            </a:r>
            <a:r>
              <a:rPr lang="en-GB" dirty="0"/>
              <a:t>earlier.</a:t>
            </a:r>
          </a:p>
          <a:p>
            <a:r>
              <a:rPr lang="en-GB" dirty="0"/>
              <a:t>(</a:t>
            </a:r>
            <a:r>
              <a:rPr lang="en-GB" dirty="0" smtClean="0"/>
              <a:t>b)	2016 </a:t>
            </a:r>
            <a:r>
              <a:rPr lang="en-GB" dirty="0"/>
              <a:t>Q1 shows data for the three months to February.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324257" cy="467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3.2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GB" dirty="0" smtClean="0"/>
              <a:t>The </a:t>
            </a:r>
            <a:r>
              <a:rPr lang="en-GB" dirty="0"/>
              <a:t>employment rate is close to previous </a:t>
            </a:r>
            <a:r>
              <a:rPr lang="en-GB" dirty="0" smtClean="0"/>
              <a:t>peaks</a:t>
            </a:r>
          </a:p>
          <a:p>
            <a:pPr lvl="2"/>
            <a:r>
              <a:rPr lang="en-GB" dirty="0" smtClean="0"/>
              <a:t>Employment </a:t>
            </a:r>
            <a:r>
              <a:rPr lang="en-GB" dirty="0"/>
              <a:t>rates for selected age groups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US" dirty="0" smtClean="0"/>
              <a:t>Percentages </a:t>
            </a:r>
            <a:r>
              <a:rPr lang="en-US" dirty="0"/>
              <a:t>of </a:t>
            </a:r>
            <a:r>
              <a:rPr lang="en-US" dirty="0" smtClean="0"/>
              <a:t>population.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404725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7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3.3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GB" dirty="0" smtClean="0"/>
              <a:t>Average </a:t>
            </a:r>
            <a:r>
              <a:rPr lang="en-GB" dirty="0"/>
              <a:t>hours worked have been </a:t>
            </a:r>
            <a:r>
              <a:rPr lang="en-GB" dirty="0" smtClean="0"/>
              <a:t>volatile</a:t>
            </a:r>
          </a:p>
          <a:p>
            <a:pPr lvl="2"/>
            <a:r>
              <a:rPr lang="en-GB" dirty="0" smtClean="0"/>
              <a:t>Weekly </a:t>
            </a:r>
            <a:r>
              <a:rPr lang="en-GB" dirty="0"/>
              <a:t>hours </a:t>
            </a:r>
            <a:r>
              <a:rPr lang="en-GB" dirty="0" smtClean="0"/>
              <a:t>worked:  actual </a:t>
            </a:r>
            <a:r>
              <a:rPr lang="en-GB" dirty="0"/>
              <a:t>and </a:t>
            </a:r>
            <a:r>
              <a:rPr lang="en-GB" dirty="0" smtClean="0"/>
              <a:t>usual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US" dirty="0" smtClean="0"/>
              <a:t>(a)	</a:t>
            </a:r>
            <a:r>
              <a:rPr lang="en-GB" dirty="0" smtClean="0"/>
              <a:t>Usual </a:t>
            </a:r>
            <a:r>
              <a:rPr lang="en-GB" dirty="0"/>
              <a:t>hours exclude leave taken and other temporary variations in </a:t>
            </a:r>
            <a:r>
              <a:rPr lang="en-GB" dirty="0" smtClean="0"/>
              <a:t>hours.  Data </a:t>
            </a:r>
            <a:r>
              <a:rPr lang="en-GB" dirty="0"/>
              <a:t>are </a:t>
            </a:r>
            <a:r>
              <a:rPr lang="en-GB" dirty="0" smtClean="0"/>
              <a:t>to 2015 </a:t>
            </a:r>
            <a:r>
              <a:rPr lang="en-GB" dirty="0"/>
              <a:t>Q4.</a:t>
            </a:r>
          </a:p>
          <a:p>
            <a:r>
              <a:rPr lang="en-GB" dirty="0"/>
              <a:t>(</a:t>
            </a:r>
            <a:r>
              <a:rPr lang="en-GB" dirty="0" smtClean="0"/>
              <a:t>b)	The diamond shows </a:t>
            </a:r>
            <a:r>
              <a:rPr lang="en-GB" dirty="0"/>
              <a:t>data for the three months to February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90764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0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3.4</a:t>
            </a:r>
            <a:r>
              <a:rPr lang="en-US" dirty="0" smtClean="0"/>
              <a:t>  </a:t>
            </a:r>
            <a:r>
              <a:rPr lang="en-GB" dirty="0"/>
              <a:t>Over the past year productivity growth has</a:t>
            </a:r>
          </a:p>
          <a:p>
            <a:pPr lvl="1"/>
            <a:r>
              <a:rPr lang="en-GB" dirty="0"/>
              <a:t>accounted for a greater share of GDP </a:t>
            </a:r>
            <a:r>
              <a:rPr lang="en-GB" dirty="0" smtClean="0"/>
              <a:t>growth</a:t>
            </a:r>
          </a:p>
          <a:p>
            <a:pPr lvl="2"/>
            <a:r>
              <a:rPr lang="en-GB" dirty="0"/>
              <a:t>Decomposition of four-quarter GDP </a:t>
            </a:r>
            <a:r>
              <a:rPr lang="en-GB" dirty="0" smtClean="0"/>
              <a:t>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GB" dirty="0" smtClean="0"/>
              <a:t>Chained-volume </a:t>
            </a:r>
            <a:r>
              <a:rPr lang="en-GB" dirty="0"/>
              <a:t>measure, based on the </a:t>
            </a:r>
            <a:r>
              <a:rPr lang="en-GB" dirty="0" err="1"/>
              <a:t>backcast</a:t>
            </a:r>
            <a:r>
              <a:rPr lang="en-GB" dirty="0"/>
              <a:t> for the final estimate of </a:t>
            </a:r>
            <a:r>
              <a:rPr lang="en-GB" dirty="0" smtClean="0"/>
              <a:t>GDP.  Percentage change </a:t>
            </a:r>
            <a:r>
              <a:rPr lang="en-GB" dirty="0"/>
              <a:t>on a year earlier.</a:t>
            </a:r>
          </a:p>
          <a:p>
            <a:r>
              <a:rPr lang="en-GB" dirty="0"/>
              <a:t>(</a:t>
            </a:r>
            <a:r>
              <a:rPr lang="en-GB" dirty="0" smtClean="0"/>
              <a:t>b)	Adjusted </a:t>
            </a:r>
            <a:r>
              <a:rPr lang="en-GB" dirty="0"/>
              <a:t>for expected revisions to the Labour Force Survey to incorporate the latest </a:t>
            </a:r>
            <a:r>
              <a:rPr lang="en-GB" dirty="0" smtClean="0"/>
              <a:t>ONS </a:t>
            </a:r>
            <a:r>
              <a:rPr lang="en-GB" dirty="0"/>
              <a:t>population </a:t>
            </a:r>
            <a:r>
              <a:rPr lang="en-GB" dirty="0" smtClean="0"/>
              <a:t>estimates and projections.  Lighter-coloured </a:t>
            </a:r>
            <a:r>
              <a:rPr lang="en-GB" dirty="0"/>
              <a:t>bars show Bank staff forecasts for </a:t>
            </a:r>
            <a:r>
              <a:rPr lang="en-GB" dirty="0" smtClean="0"/>
              <a:t> </a:t>
            </a:r>
            <a:r>
              <a:rPr lang="en-GB" dirty="0"/>
              <a:t>2016 Q1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1" y="1381125"/>
            <a:ext cx="5107849" cy="466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4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3.5</a:t>
            </a:r>
            <a:r>
              <a:rPr lang="en-US" dirty="0" smtClean="0"/>
              <a:t>  </a:t>
            </a:r>
            <a:r>
              <a:rPr lang="en-GB" dirty="0"/>
              <a:t>Productivity has grown at a modest </a:t>
            </a:r>
            <a:r>
              <a:rPr lang="en-GB" dirty="0" smtClean="0"/>
              <a:t>pace</a:t>
            </a:r>
          </a:p>
          <a:p>
            <a:pPr lvl="2"/>
            <a:r>
              <a:rPr lang="en-US" dirty="0"/>
              <a:t>Measures of </a:t>
            </a:r>
            <a:r>
              <a:rPr lang="en-US" dirty="0" err="1"/>
              <a:t>labour</a:t>
            </a:r>
            <a:r>
              <a:rPr lang="en-US" dirty="0"/>
              <a:t> </a:t>
            </a:r>
            <a:r>
              <a:rPr lang="en-US" dirty="0" smtClean="0"/>
              <a:t>productivity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GB" dirty="0" smtClean="0"/>
              <a:t>GDP </a:t>
            </a:r>
            <a:r>
              <a:rPr lang="en-GB" dirty="0"/>
              <a:t>is based on the </a:t>
            </a:r>
            <a:r>
              <a:rPr lang="en-GB" dirty="0" err="1"/>
              <a:t>backcast</a:t>
            </a:r>
            <a:r>
              <a:rPr lang="en-GB" dirty="0"/>
              <a:t> for the final estimate of </a:t>
            </a:r>
            <a:r>
              <a:rPr lang="en-GB" dirty="0" smtClean="0"/>
              <a:t>GDP.  Labour </a:t>
            </a:r>
            <a:r>
              <a:rPr lang="en-GB" dirty="0"/>
              <a:t>market data have </a:t>
            </a:r>
            <a:r>
              <a:rPr lang="en-GB" dirty="0" smtClean="0"/>
              <a:t>been adjusted </a:t>
            </a:r>
            <a:r>
              <a:rPr lang="en-GB" dirty="0"/>
              <a:t>for expected revisions to the Labour Force Survey to incorporate the latest </a:t>
            </a:r>
            <a:r>
              <a:rPr lang="en-GB" dirty="0" smtClean="0"/>
              <a:t>ONS population estimates </a:t>
            </a:r>
            <a:r>
              <a:rPr lang="en-GB" dirty="0"/>
              <a:t>and </a:t>
            </a:r>
            <a:r>
              <a:rPr lang="en-GB" dirty="0" smtClean="0"/>
              <a:t>projections.  The </a:t>
            </a:r>
            <a:r>
              <a:rPr lang="en-GB" dirty="0"/>
              <a:t>diamonds show Bank staff forecasts for 2016 </a:t>
            </a:r>
            <a:r>
              <a:rPr lang="en-GB" dirty="0" smtClean="0"/>
              <a:t>Q1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35778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3.6</a:t>
            </a:r>
            <a:r>
              <a:rPr lang="en-US" dirty="0" smtClean="0"/>
              <a:t>  </a:t>
            </a:r>
            <a:r>
              <a:rPr lang="en-GB" dirty="0"/>
              <a:t>The unemployment rate has been </a:t>
            </a:r>
            <a:r>
              <a:rPr lang="en-GB" dirty="0" smtClean="0"/>
              <a:t>stable</a:t>
            </a:r>
          </a:p>
          <a:p>
            <a:pPr lvl="2"/>
            <a:r>
              <a:rPr lang="en-GB" dirty="0" smtClean="0"/>
              <a:t>Unemployment </a:t>
            </a:r>
            <a:r>
              <a:rPr lang="en-GB" dirty="0"/>
              <a:t>rate and Bank staff’s near-term projection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385175" cy="285750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</a:t>
            </a:r>
            <a:r>
              <a:rPr lang="en-GB" dirty="0" smtClean="0"/>
              <a:t> Labour </a:t>
            </a:r>
            <a:r>
              <a:rPr lang="en-GB" dirty="0"/>
              <a:t>Force Survey (LFS)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228600" indent="-228600">
              <a:buAutoNum type="alphaLcParenBoth"/>
            </a:pPr>
            <a:r>
              <a:rPr lang="en-GB" dirty="0" smtClean="0"/>
              <a:t>The </a:t>
            </a:r>
            <a:r>
              <a:rPr lang="en-GB" dirty="0"/>
              <a:t>magenta diamonds show Bank staff’s central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December 2015, January, February and March 2016, at the time </a:t>
            </a:r>
            <a:r>
              <a:rPr lang="en-GB" dirty="0" smtClean="0"/>
              <a:t>of the February </a:t>
            </a:r>
            <a:r>
              <a:rPr lang="en-GB" i="1" dirty="0" smtClean="0"/>
              <a:t>Report</a:t>
            </a:r>
            <a:r>
              <a:rPr lang="en-GB" dirty="0" smtClean="0"/>
              <a:t>.  The </a:t>
            </a:r>
            <a:r>
              <a:rPr lang="en-GB" dirty="0"/>
              <a:t>green diamonds show the current staff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March, April, May and June </a:t>
            </a:r>
            <a:r>
              <a:rPr lang="en-GB" dirty="0" smtClean="0"/>
              <a:t>2016.  The </a:t>
            </a:r>
            <a:r>
              <a:rPr lang="en-GB" dirty="0"/>
              <a:t>bands on either side of </a:t>
            </a:r>
            <a:r>
              <a:rPr lang="en-GB" dirty="0" smtClean="0"/>
              <a:t>the diamonds </a:t>
            </a:r>
            <a:r>
              <a:rPr lang="en-GB" dirty="0"/>
              <a:t>show uncertainty around those projections based on one root mean squared </a:t>
            </a:r>
            <a:r>
              <a:rPr lang="en-GB" dirty="0" smtClean="0"/>
              <a:t>error of past </a:t>
            </a:r>
            <a:r>
              <a:rPr lang="en-GB" dirty="0"/>
              <a:t>Bank staff forecasts for the three-month LFS unemployment rate.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451664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3.7</a:t>
            </a:r>
            <a:r>
              <a:rPr lang="en-US" dirty="0" smtClean="0"/>
              <a:t>  </a:t>
            </a:r>
            <a:r>
              <a:rPr lang="en-GB" dirty="0" smtClean="0"/>
              <a:t>Long-term </a:t>
            </a:r>
            <a:r>
              <a:rPr lang="en-GB" dirty="0"/>
              <a:t>unemployment remains somewhat</a:t>
            </a:r>
          </a:p>
          <a:p>
            <a:pPr lvl="1"/>
            <a:r>
              <a:rPr lang="en-GB" dirty="0" smtClean="0"/>
              <a:t>elevated</a:t>
            </a:r>
          </a:p>
          <a:p>
            <a:pPr lvl="2"/>
            <a:r>
              <a:rPr lang="en-US" dirty="0"/>
              <a:t>Unemployment rates by duration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GB" dirty="0" smtClean="0"/>
              <a:t>(</a:t>
            </a:r>
            <a:r>
              <a:rPr lang="en-GB" dirty="0"/>
              <a:t>a) </a:t>
            </a:r>
            <a:r>
              <a:rPr lang="en-GB" dirty="0" smtClean="0"/>
              <a:t>	The </a:t>
            </a:r>
            <a:r>
              <a:rPr lang="en-GB" dirty="0"/>
              <a:t>number of people unemployed in each duration category, divided by the </a:t>
            </a:r>
            <a:r>
              <a:rPr lang="en-GB" dirty="0" smtClean="0"/>
              <a:t>economically active </a:t>
            </a:r>
            <a:r>
              <a:rPr lang="en-GB" dirty="0"/>
              <a:t>population. </a:t>
            </a:r>
            <a:r>
              <a:rPr lang="en-GB" dirty="0" smtClean="0"/>
              <a:t> Dashed </a:t>
            </a:r>
            <a:r>
              <a:rPr lang="en-GB" dirty="0"/>
              <a:t>lines are averages from 2002 to 2007.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33766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3.8</a:t>
            </a:r>
            <a:r>
              <a:rPr lang="en-US" dirty="0" smtClean="0"/>
              <a:t>  </a:t>
            </a:r>
            <a:r>
              <a:rPr lang="en-GB" dirty="0" smtClean="0"/>
              <a:t>Companies</a:t>
            </a:r>
            <a:r>
              <a:rPr lang="en-GB" dirty="0"/>
              <a:t>’ capacity pressures have </a:t>
            </a:r>
            <a:r>
              <a:rPr lang="en-GB" dirty="0" smtClean="0"/>
              <a:t>eased</a:t>
            </a:r>
          </a:p>
          <a:p>
            <a:pPr lvl="2"/>
            <a:r>
              <a:rPr lang="en-GB" dirty="0" smtClean="0"/>
              <a:t>Survey </a:t>
            </a:r>
            <a:r>
              <a:rPr lang="en-GB" dirty="0"/>
              <a:t>indicators of capacity utilisation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CBI/PwC,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Measures </a:t>
            </a:r>
            <a:r>
              <a:rPr lang="en-GB" dirty="0"/>
              <a:t>are produced by weighting together surveys from the Bank’s Agents (</a:t>
            </a:r>
            <a:r>
              <a:rPr lang="en-GB" dirty="0" smtClean="0"/>
              <a:t>manufacturing and </a:t>
            </a:r>
            <a:r>
              <a:rPr lang="en-GB" dirty="0"/>
              <a:t>services), the BCC (non-services and services) and the CBI (manufacturing, </a:t>
            </a:r>
            <a:r>
              <a:rPr lang="en-GB" dirty="0" smtClean="0"/>
              <a:t>financial services</a:t>
            </a:r>
            <a:r>
              <a:rPr lang="en-GB" dirty="0"/>
              <a:t>, business/consumer/professional services and distributive trades) using shares </a:t>
            </a:r>
            <a:r>
              <a:rPr lang="en-GB" dirty="0" smtClean="0"/>
              <a:t>in nominal </a:t>
            </a:r>
            <a:r>
              <a:rPr lang="en-GB" dirty="0"/>
              <a:t>value </a:t>
            </a:r>
            <a:r>
              <a:rPr lang="en-GB" dirty="0" smtClean="0"/>
              <a:t>added.  The </a:t>
            </a:r>
            <a:r>
              <a:rPr lang="en-GB" dirty="0"/>
              <a:t>surveys are adjusted to have a mean of zero and a variance of </a:t>
            </a:r>
            <a:r>
              <a:rPr lang="en-GB" dirty="0" smtClean="0"/>
              <a:t>one over </a:t>
            </a:r>
            <a:r>
              <a:rPr lang="en-GB" dirty="0"/>
              <a:t>1999 Q1 to 2007 </a:t>
            </a:r>
            <a:r>
              <a:rPr lang="en-GB" dirty="0" smtClean="0"/>
              <a:t>Q3.  The </a:t>
            </a:r>
            <a:r>
              <a:rPr lang="en-GB" dirty="0"/>
              <a:t>BCC data are non seasonally adjusted.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5"/>
            <a:ext cx="5351080" cy="462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4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2016-05-11T23:00:00+00:00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2016-05-12T11:05:00+00:00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0371EBA6-CFCA-4323-BE24-FB6684BB5552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311</TotalTime>
  <Words>464</Words>
  <Application>Microsoft Office PowerPoint</Application>
  <PresentationFormat>On-screen Show (4:3)</PresentationFormat>
  <Paragraphs>86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IR POWERPOINT TEMPLATE</vt:lpstr>
      <vt:lpstr>Inflation Report May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Hicks, Andrew</cp:lastModifiedBy>
  <cp:revision>78</cp:revision>
  <cp:lastPrinted>2015-11-04T14:29:42Z</cp:lastPrinted>
  <dcterms:created xsi:type="dcterms:W3CDTF">2015-08-04T14:53:05Z</dcterms:created>
  <dcterms:modified xsi:type="dcterms:W3CDTF">2016-05-11T17:56:27Z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