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27"/>
  </p:notesMasterIdLst>
  <p:sldIdLst>
    <p:sldId id="314" r:id="rId6"/>
    <p:sldId id="336" r:id="rId7"/>
    <p:sldId id="355" r:id="rId8"/>
    <p:sldId id="365" r:id="rId9"/>
    <p:sldId id="364" r:id="rId10"/>
    <p:sldId id="363" r:id="rId11"/>
    <p:sldId id="362" r:id="rId12"/>
    <p:sldId id="361" r:id="rId13"/>
    <p:sldId id="360" r:id="rId14"/>
    <p:sldId id="359" r:id="rId15"/>
    <p:sldId id="358" r:id="rId16"/>
    <p:sldId id="357" r:id="rId17"/>
    <p:sldId id="367" r:id="rId18"/>
    <p:sldId id="366" r:id="rId19"/>
    <p:sldId id="309" r:id="rId20"/>
    <p:sldId id="326" r:id="rId21"/>
    <p:sldId id="352" r:id="rId22"/>
    <p:sldId id="351" r:id="rId23"/>
    <p:sldId id="338" r:id="rId24"/>
    <p:sldId id="339" r:id="rId25"/>
    <p:sldId id="353" r:id="rId26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44" autoAdjust="0"/>
    <p:restoredTop sz="94917" autoAdjust="0"/>
  </p:normalViewPr>
  <p:slideViewPr>
    <p:cSldViewPr snapToGrid="0" showGuides="1">
      <p:cViewPr>
        <p:scale>
          <a:sx n="100" d="100"/>
          <a:sy n="100" d="100"/>
        </p:scale>
        <p:origin x="-1656" y="-72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11/05/2016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May 2016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/>
              <a:t>Demand and output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2.9</a:t>
            </a:r>
            <a:r>
              <a:rPr lang="en-US" dirty="0" smtClean="0"/>
              <a:t>  Extraction </a:t>
            </a:r>
            <a:r>
              <a:rPr lang="en-US" dirty="0"/>
              <a:t>investment has recently </a:t>
            </a:r>
            <a:r>
              <a:rPr lang="en-US" dirty="0" smtClean="0"/>
              <a:t>depressed overall </a:t>
            </a:r>
            <a:r>
              <a:rPr lang="en-US" dirty="0"/>
              <a:t>business investment </a:t>
            </a:r>
            <a:r>
              <a:rPr lang="en-US" dirty="0" smtClean="0"/>
              <a:t>growth</a:t>
            </a:r>
            <a:endParaRPr lang="en-GB" dirty="0" smtClean="0"/>
          </a:p>
          <a:p>
            <a:pPr lvl="2"/>
            <a:r>
              <a:rPr lang="en-GB" dirty="0" smtClean="0"/>
              <a:t>Business investment</a:t>
            </a:r>
            <a:r>
              <a:rPr lang="en-US" baseline="30000" dirty="0" smtClean="0"/>
              <a:t>(a)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Chained-volume </a:t>
            </a:r>
            <a:r>
              <a:rPr lang="en-GB" dirty="0"/>
              <a:t>measures.</a:t>
            </a:r>
          </a:p>
          <a:p>
            <a:r>
              <a:rPr lang="en-US" dirty="0"/>
              <a:t>(</a:t>
            </a:r>
            <a:r>
              <a:rPr lang="en-US" dirty="0" smtClean="0"/>
              <a:t>b)	Total </a:t>
            </a:r>
            <a:r>
              <a:rPr lang="en-US" dirty="0"/>
              <a:t>business investment less investment within the mining and quarrying sector.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444958" cy="448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11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2.10</a:t>
            </a:r>
            <a:r>
              <a:rPr lang="en-US" dirty="0" smtClean="0"/>
              <a:t>  Investment </a:t>
            </a:r>
            <a:r>
              <a:rPr lang="en-US" dirty="0"/>
              <a:t>data are more volatile and prone</a:t>
            </a:r>
          </a:p>
          <a:p>
            <a:pPr lvl="1"/>
            <a:r>
              <a:rPr lang="en-US" dirty="0"/>
              <a:t>to revision than other expenditure </a:t>
            </a:r>
            <a:r>
              <a:rPr lang="en-US" dirty="0" smtClean="0"/>
              <a:t>components</a:t>
            </a:r>
            <a:endParaRPr lang="en-GB" dirty="0" smtClean="0"/>
          </a:p>
          <a:p>
            <a:pPr lvl="2"/>
            <a:r>
              <a:rPr lang="en-US" dirty="0" smtClean="0"/>
              <a:t>Volatility </a:t>
            </a:r>
            <a:r>
              <a:rPr lang="en-US" dirty="0"/>
              <a:t>of, and degree of past revisions to, growth </a:t>
            </a:r>
            <a:r>
              <a:rPr lang="en-US" dirty="0" smtClean="0"/>
              <a:t>in expenditure components</a:t>
            </a:r>
            <a:r>
              <a:rPr lang="en-US" baseline="30000" dirty="0" smtClean="0"/>
              <a:t>(a)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191250"/>
            <a:ext cx="8491538" cy="666750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Four-quarter </a:t>
            </a:r>
            <a:r>
              <a:rPr lang="en-US" dirty="0"/>
              <a:t>growth in chained-volume measures between 1993 and 2010. </a:t>
            </a:r>
            <a:r>
              <a:rPr lang="en-US" dirty="0" smtClean="0"/>
              <a:t> The </a:t>
            </a:r>
            <a:r>
              <a:rPr lang="en-US" dirty="0"/>
              <a:t>size of </a:t>
            </a:r>
            <a:r>
              <a:rPr lang="en-US" dirty="0" smtClean="0"/>
              <a:t>each circle </a:t>
            </a:r>
            <a:r>
              <a:rPr lang="en-US" dirty="0"/>
              <a:t>represents the component’s share of 2015 nominal GDP.</a:t>
            </a:r>
          </a:p>
          <a:p>
            <a:r>
              <a:rPr lang="en-US" dirty="0"/>
              <a:t>(</a:t>
            </a:r>
            <a:r>
              <a:rPr lang="en-US" dirty="0" smtClean="0"/>
              <a:t>b)	The </a:t>
            </a:r>
            <a:r>
              <a:rPr lang="en-US" dirty="0"/>
              <a:t>root mean square of revisions between the first estimate and estimates published </a:t>
            </a:r>
            <a:r>
              <a:rPr lang="en-US" dirty="0" smtClean="0"/>
              <a:t>five </a:t>
            </a:r>
            <a:r>
              <a:rPr lang="en-GB" dirty="0" smtClean="0"/>
              <a:t>years </a:t>
            </a:r>
            <a:r>
              <a:rPr lang="en-GB" dirty="0"/>
              <a:t>later.</a:t>
            </a:r>
          </a:p>
          <a:p>
            <a:r>
              <a:rPr lang="en-US" dirty="0"/>
              <a:t>(</a:t>
            </a:r>
            <a:r>
              <a:rPr lang="en-US" dirty="0" smtClean="0"/>
              <a:t>c)	Standard </a:t>
            </a:r>
            <a:r>
              <a:rPr lang="en-US" dirty="0"/>
              <a:t>deviation of the estimates published five years later.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524001"/>
            <a:ext cx="5133452" cy="4499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36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2.11</a:t>
            </a:r>
            <a:r>
              <a:rPr lang="en-US" dirty="0" smtClean="0"/>
              <a:t>  Growth </a:t>
            </a:r>
            <a:r>
              <a:rPr lang="en-US" dirty="0"/>
              <a:t>in bank lending to companies </a:t>
            </a:r>
            <a:r>
              <a:rPr lang="en-US" dirty="0" smtClean="0"/>
              <a:t>fell back </a:t>
            </a:r>
            <a:r>
              <a:rPr lang="en-US" dirty="0"/>
              <a:t>in </a:t>
            </a:r>
            <a:r>
              <a:rPr lang="en-US" dirty="0" smtClean="0"/>
              <a:t>March</a:t>
            </a:r>
            <a:endParaRPr lang="en-GB" dirty="0" smtClean="0"/>
          </a:p>
          <a:p>
            <a:pPr lvl="2"/>
            <a:r>
              <a:rPr lang="en-US" dirty="0" smtClean="0"/>
              <a:t>Lending </a:t>
            </a:r>
            <a:r>
              <a:rPr lang="en-US" dirty="0"/>
              <a:t>to UK non-financial </a:t>
            </a:r>
            <a:r>
              <a:rPr lang="en-US" dirty="0" smtClean="0"/>
              <a:t>businesses</a:t>
            </a:r>
            <a:r>
              <a:rPr lang="en-US" baseline="30000" dirty="0" smtClean="0"/>
              <a:t>(a)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Rate </a:t>
            </a:r>
            <a:r>
              <a:rPr lang="en-US" dirty="0"/>
              <a:t>of growth in the stock of lending. </a:t>
            </a:r>
            <a:r>
              <a:rPr lang="en-US" dirty="0" smtClean="0"/>
              <a:t> Lending </a:t>
            </a:r>
            <a:r>
              <a:rPr lang="en-US" dirty="0"/>
              <a:t>by UK monetary financial institutions. </a:t>
            </a:r>
            <a:r>
              <a:rPr lang="en-US" dirty="0" smtClean="0"/>
              <a:t> Data cover </a:t>
            </a:r>
            <a:r>
              <a:rPr lang="en-US" dirty="0"/>
              <a:t>lending in sterling and foreign currency, expressed in </a:t>
            </a:r>
            <a:r>
              <a:rPr lang="en-US" dirty="0" smtClean="0"/>
              <a:t>sterling.  Non </a:t>
            </a:r>
            <a:r>
              <a:rPr lang="en-US" dirty="0"/>
              <a:t>seasonally adjusted.</a:t>
            </a:r>
          </a:p>
          <a:p>
            <a:r>
              <a:rPr lang="en-US" dirty="0"/>
              <a:t>(</a:t>
            </a:r>
            <a:r>
              <a:rPr lang="en-US" dirty="0" smtClean="0"/>
              <a:t>b)	Small </a:t>
            </a:r>
            <a:r>
              <a:rPr lang="en-US" dirty="0"/>
              <a:t>and medium-sized enterprises (SMEs) are those businesses with annual debit </a:t>
            </a:r>
            <a:r>
              <a:rPr lang="en-US" dirty="0" smtClean="0"/>
              <a:t>account turnover </a:t>
            </a:r>
            <a:r>
              <a:rPr lang="en-US" dirty="0"/>
              <a:t>on the main business account less than £25 million.</a:t>
            </a:r>
          </a:p>
          <a:p>
            <a:r>
              <a:rPr lang="en-US" dirty="0"/>
              <a:t>(</a:t>
            </a:r>
            <a:r>
              <a:rPr lang="en-US" dirty="0" smtClean="0"/>
              <a:t>c)	Large </a:t>
            </a:r>
            <a:r>
              <a:rPr lang="en-US" dirty="0"/>
              <a:t>businesses are those with annual debit account turnover on the main business </a:t>
            </a:r>
            <a:r>
              <a:rPr lang="en-US" dirty="0" smtClean="0"/>
              <a:t>account over </a:t>
            </a:r>
            <a:r>
              <a:rPr lang="en-US" dirty="0"/>
              <a:t>£25 million.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67407"/>
            <a:ext cx="5364491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14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2.12</a:t>
            </a:r>
            <a:r>
              <a:rPr lang="en-US" dirty="0"/>
              <a:t>  Import and export values have fallen </a:t>
            </a:r>
            <a:r>
              <a:rPr lang="en-US" dirty="0" smtClean="0"/>
              <a:t>over the </a:t>
            </a:r>
            <a:br>
              <a:rPr lang="en-US" dirty="0" smtClean="0"/>
            </a:br>
            <a:r>
              <a:rPr lang="en-US" dirty="0" smtClean="0"/>
              <a:t>past year</a:t>
            </a:r>
            <a:endParaRPr lang="en-GB" dirty="0" smtClean="0"/>
          </a:p>
          <a:p>
            <a:pPr lvl="2"/>
            <a:r>
              <a:rPr lang="en-GB" dirty="0" smtClean="0"/>
              <a:t>Imports </a:t>
            </a:r>
            <a:r>
              <a:rPr lang="en-GB" dirty="0"/>
              <a:t>and </a:t>
            </a:r>
            <a:r>
              <a:rPr lang="en-GB" dirty="0" smtClean="0"/>
              <a:t>exports</a:t>
            </a:r>
            <a:r>
              <a:rPr lang="en-US" baseline="30000" dirty="0" smtClean="0"/>
              <a:t>(a)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Excluding </a:t>
            </a:r>
            <a:r>
              <a:rPr lang="en-US" dirty="0"/>
              <a:t>the impact of </a:t>
            </a:r>
            <a:r>
              <a:rPr lang="en-US" dirty="0" smtClean="0"/>
              <a:t>MTIC fraud</a:t>
            </a:r>
            <a:r>
              <a:rPr lang="en-US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b)	Chained-volume </a:t>
            </a:r>
            <a:r>
              <a:rPr lang="en-US" dirty="0"/>
              <a:t>measures.</a:t>
            </a:r>
          </a:p>
          <a:p>
            <a:r>
              <a:rPr lang="en-US" dirty="0"/>
              <a:t>(</a:t>
            </a:r>
            <a:r>
              <a:rPr lang="en-US" dirty="0" smtClean="0"/>
              <a:t>c)	At </a:t>
            </a:r>
            <a:r>
              <a:rPr lang="en-US" dirty="0"/>
              <a:t>current market prices.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7840"/>
            <a:ext cx="5431547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47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2.13</a:t>
            </a:r>
            <a:r>
              <a:rPr lang="en-US" dirty="0" smtClean="0"/>
              <a:t>  The </a:t>
            </a:r>
            <a:r>
              <a:rPr lang="en-US" dirty="0"/>
              <a:t>current account deficit widened </a:t>
            </a:r>
            <a:r>
              <a:rPr lang="en-US" dirty="0" smtClean="0"/>
              <a:t>in 2015 Q4</a:t>
            </a:r>
            <a:endParaRPr lang="en-GB" dirty="0" smtClean="0"/>
          </a:p>
          <a:p>
            <a:pPr lvl="2"/>
            <a:r>
              <a:rPr lang="en-GB" dirty="0" smtClean="0"/>
              <a:t>UK </a:t>
            </a:r>
            <a:r>
              <a:rPr lang="en-GB" dirty="0"/>
              <a:t>current </a:t>
            </a:r>
            <a:r>
              <a:rPr lang="en-GB" dirty="0" smtClean="0"/>
              <a:t>account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377902" cy="4968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23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Table </a:t>
            </a:r>
            <a:r>
              <a:rPr lang="en-US" b="1" dirty="0" smtClean="0"/>
              <a:t>2.A</a:t>
            </a:r>
            <a:r>
              <a:rPr lang="en-US" dirty="0" smtClean="0"/>
              <a:t>  </a:t>
            </a:r>
            <a:r>
              <a:rPr lang="en-US" dirty="0" smtClean="0">
                <a:solidFill>
                  <a:schemeClr val="tx1"/>
                </a:solidFill>
              </a:rPr>
              <a:t>Monitoring </a:t>
            </a:r>
            <a:r>
              <a:rPr lang="en-US" dirty="0">
                <a:solidFill>
                  <a:schemeClr val="tx1"/>
                </a:solidFill>
              </a:rPr>
              <a:t>the MPC’s key </a:t>
            </a:r>
            <a:r>
              <a:rPr lang="en-US" dirty="0" err="1" smtClean="0">
                <a:solidFill>
                  <a:schemeClr val="tx1"/>
                </a:solidFill>
              </a:rPr>
              <a:t>judgements</a:t>
            </a:r>
            <a:endParaRPr lang="en-GB" baseline="30000" dirty="0">
              <a:solidFill>
                <a:schemeClr val="tx1"/>
              </a:solidFill>
            </a:endParaRPr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905500"/>
            <a:ext cx="8491538" cy="1047751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9" y="919163"/>
            <a:ext cx="6069876" cy="5776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579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Table 2.B</a:t>
            </a:r>
            <a:r>
              <a:rPr lang="en-US" dirty="0" smtClean="0"/>
              <a:t>  Domestic </a:t>
            </a:r>
            <a:r>
              <a:rPr lang="en-US" dirty="0"/>
              <a:t>demand growth was resilient in 2015 H2,</a:t>
            </a:r>
          </a:p>
          <a:p>
            <a:pPr lvl="1"/>
            <a:r>
              <a:rPr lang="en-US" dirty="0"/>
              <a:t>while net trade subtracted from GDP </a:t>
            </a:r>
            <a:r>
              <a:rPr lang="en-US" dirty="0" smtClean="0"/>
              <a:t>growth</a:t>
            </a:r>
            <a:endParaRPr lang="en-GB" dirty="0" smtClean="0"/>
          </a:p>
          <a:p>
            <a:pPr lvl="2"/>
            <a:r>
              <a:rPr lang="en-GB" dirty="0" smtClean="0"/>
              <a:t>Expenditure </a:t>
            </a:r>
            <a:r>
              <a:rPr lang="en-GB" dirty="0"/>
              <a:t>components of </a:t>
            </a:r>
            <a:r>
              <a:rPr lang="en-GB" dirty="0" smtClean="0"/>
              <a:t>demand</a:t>
            </a:r>
            <a:r>
              <a:rPr lang="en-US" baseline="30000" dirty="0" smtClean="0"/>
              <a:t>(a)</a:t>
            </a:r>
            <a:endParaRPr lang="en-GB" baseline="30000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905500"/>
            <a:ext cx="8491538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Chained-volume </a:t>
            </a:r>
            <a:r>
              <a:rPr lang="en-US" dirty="0"/>
              <a:t>measures unless otherwise stated.</a:t>
            </a:r>
          </a:p>
          <a:p>
            <a:r>
              <a:rPr lang="en-US" dirty="0"/>
              <a:t>(</a:t>
            </a:r>
            <a:r>
              <a:rPr lang="en-US" dirty="0" smtClean="0"/>
              <a:t>b)	Includes </a:t>
            </a:r>
            <a:r>
              <a:rPr lang="en-US" dirty="0"/>
              <a:t>non-profit institutions serving households.</a:t>
            </a:r>
          </a:p>
          <a:p>
            <a:r>
              <a:rPr lang="en-US" dirty="0"/>
              <a:t>(</a:t>
            </a:r>
            <a:r>
              <a:rPr lang="en-US" dirty="0" smtClean="0"/>
              <a:t>c)	Investment </a:t>
            </a:r>
            <a:r>
              <a:rPr lang="en-US" dirty="0"/>
              <a:t>data take account of the transfer of nuclear reactors from the public corporation sector </a:t>
            </a:r>
            <a:r>
              <a:rPr lang="en-US" dirty="0" smtClean="0"/>
              <a:t>to central </a:t>
            </a:r>
            <a:r>
              <a:rPr lang="en-US" dirty="0"/>
              <a:t>government in 2005 Q2.</a:t>
            </a:r>
          </a:p>
          <a:p>
            <a:r>
              <a:rPr lang="en-US" dirty="0"/>
              <a:t>(</a:t>
            </a:r>
            <a:r>
              <a:rPr lang="en-US" dirty="0" smtClean="0"/>
              <a:t>d)	Excludes </a:t>
            </a:r>
            <a:r>
              <a:rPr lang="en-US" dirty="0"/>
              <a:t>the alignment adjustment.</a:t>
            </a:r>
          </a:p>
          <a:p>
            <a:r>
              <a:rPr lang="en-US" dirty="0"/>
              <a:t>(</a:t>
            </a:r>
            <a:r>
              <a:rPr lang="en-US" dirty="0" smtClean="0"/>
              <a:t>e)	Percentage </a:t>
            </a:r>
            <a:r>
              <a:rPr lang="en-US" dirty="0"/>
              <a:t>point contributions to quarterly growth of real GDP.</a:t>
            </a:r>
          </a:p>
          <a:p>
            <a:r>
              <a:rPr lang="en-US" dirty="0"/>
              <a:t>(</a:t>
            </a:r>
            <a:r>
              <a:rPr lang="en-US" dirty="0" smtClean="0"/>
              <a:t>f)	Includes </a:t>
            </a:r>
            <a:r>
              <a:rPr lang="en-US" dirty="0"/>
              <a:t>acquisitions less disposals of valuables.</a:t>
            </a:r>
          </a:p>
          <a:p>
            <a:r>
              <a:rPr lang="en-US" dirty="0"/>
              <a:t>(</a:t>
            </a:r>
            <a:r>
              <a:rPr lang="en-US" dirty="0" smtClean="0"/>
              <a:t>g)	Excluding </a:t>
            </a:r>
            <a:r>
              <a:rPr lang="en-US" dirty="0"/>
              <a:t>the impact of missing trader intra-community (MTIC) fraud.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75" y="1369293"/>
            <a:ext cx="4591050" cy="4421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760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Table 2.C</a:t>
            </a:r>
            <a:r>
              <a:rPr lang="en-US" dirty="0"/>
              <a:t>  Net finance raised by companies continued to rise </a:t>
            </a:r>
            <a:r>
              <a:rPr lang="en-US" dirty="0" smtClean="0"/>
              <a:t>in 2016 Q1</a:t>
            </a:r>
            <a:endParaRPr lang="en-GB" dirty="0" smtClean="0"/>
          </a:p>
          <a:p>
            <a:pPr lvl="2"/>
            <a:r>
              <a:rPr lang="en-US" dirty="0" smtClean="0"/>
              <a:t>Net </a:t>
            </a:r>
            <a:r>
              <a:rPr lang="en-US" dirty="0"/>
              <a:t>finance raised by </a:t>
            </a:r>
            <a:r>
              <a:rPr lang="en-US" dirty="0" smtClean="0"/>
              <a:t>PNFCs</a:t>
            </a:r>
            <a:r>
              <a:rPr lang="en-US" baseline="30000" dirty="0" smtClean="0"/>
              <a:t>(a)</a:t>
            </a:r>
            <a:endParaRPr lang="en-GB" baseline="30000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86450"/>
            <a:ext cx="8491538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Includes </a:t>
            </a:r>
            <a:r>
              <a:rPr lang="en-US" dirty="0"/>
              <a:t>sterling and foreign currency funds from UK monetary financial institutions and capital markets.</a:t>
            </a:r>
          </a:p>
          <a:p>
            <a:r>
              <a:rPr lang="en-US" dirty="0"/>
              <a:t>(</a:t>
            </a:r>
            <a:r>
              <a:rPr lang="en-US" dirty="0" smtClean="0"/>
              <a:t>b)	Non </a:t>
            </a:r>
            <a:r>
              <a:rPr lang="en-US" dirty="0"/>
              <a:t>seasonally adjusted.</a:t>
            </a:r>
          </a:p>
          <a:p>
            <a:r>
              <a:rPr lang="en-US" dirty="0"/>
              <a:t>(</a:t>
            </a:r>
            <a:r>
              <a:rPr lang="en-US" dirty="0" smtClean="0"/>
              <a:t>c)	Includes </a:t>
            </a:r>
            <a:r>
              <a:rPr lang="en-US" dirty="0"/>
              <a:t>stand-alone and </a:t>
            </a:r>
            <a:r>
              <a:rPr lang="en-US" dirty="0" err="1"/>
              <a:t>programme</a:t>
            </a:r>
            <a:r>
              <a:rPr lang="en-US" dirty="0"/>
              <a:t> bonds.</a:t>
            </a:r>
          </a:p>
          <a:p>
            <a:r>
              <a:rPr lang="en-US" dirty="0"/>
              <a:t>(</a:t>
            </a:r>
            <a:r>
              <a:rPr lang="en-US" dirty="0" smtClean="0"/>
              <a:t>d)	As </a:t>
            </a:r>
            <a:r>
              <a:rPr lang="en-US" dirty="0"/>
              <a:t>component series are not all seasonally adjusted, the total may not equal the sum of its components.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371600"/>
            <a:ext cx="7696029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515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 dirty="0" smtClean="0">
                <a:solidFill>
                  <a:srgbClr val="A4002E"/>
                </a:solidFill>
                <a:latin typeface="Bliss2-Medium"/>
              </a:rPr>
              <a:t>Uncertainty </a:t>
            </a:r>
            <a:r>
              <a:rPr lang="en-GB" sz="2400" b="1" dirty="0">
                <a:solidFill>
                  <a:srgbClr val="A4002E"/>
                </a:solidFill>
                <a:latin typeface="Bliss2-Medium"/>
              </a:rPr>
              <a:t>and GDP growth</a:t>
            </a:r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71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2.1</a:t>
            </a:r>
            <a:r>
              <a:rPr lang="en-US" dirty="0" smtClean="0"/>
              <a:t>  GDP </a:t>
            </a:r>
            <a:r>
              <a:rPr lang="en-US" dirty="0"/>
              <a:t>growth was 0.4% in </a:t>
            </a:r>
            <a:r>
              <a:rPr lang="en-US" dirty="0" smtClean="0"/>
              <a:t>Q1</a:t>
            </a:r>
            <a:endParaRPr lang="en-GB" dirty="0" smtClean="0"/>
          </a:p>
          <a:p>
            <a:pPr lvl="2"/>
            <a:r>
              <a:rPr lang="en-US" dirty="0" smtClean="0"/>
              <a:t>Output </a:t>
            </a:r>
            <a:r>
              <a:rPr lang="en-US" dirty="0"/>
              <a:t>growth and Bank staff’s near-term </a:t>
            </a:r>
            <a:r>
              <a:rPr lang="en-US" dirty="0" smtClean="0"/>
              <a:t>projections</a:t>
            </a:r>
            <a:r>
              <a:rPr lang="en-US" baseline="30000" dirty="0" smtClean="0"/>
              <a:t>(a)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ONS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  <a:endParaRPr lang="en-GB" dirty="0" smtClean="0"/>
          </a:p>
          <a:p>
            <a:r>
              <a:rPr lang="en-US" dirty="0" smtClean="0"/>
              <a:t> </a:t>
            </a:r>
            <a:endParaRPr lang="en-GB" dirty="0" smtClean="0"/>
          </a:p>
          <a:p>
            <a:r>
              <a:rPr lang="en-US" dirty="0" smtClean="0"/>
              <a:t>(a)	Chained-volume </a:t>
            </a:r>
            <a:r>
              <a:rPr lang="en-US" dirty="0"/>
              <a:t>measures</a:t>
            </a:r>
            <a:r>
              <a:rPr lang="en-US"/>
              <a:t>. </a:t>
            </a:r>
            <a:r>
              <a:rPr lang="en-US" smtClean="0"/>
              <a:t> GDP </a:t>
            </a:r>
            <a:r>
              <a:rPr lang="en-US" dirty="0"/>
              <a:t>is at market prices.</a:t>
            </a:r>
          </a:p>
          <a:p>
            <a:r>
              <a:rPr lang="en-US" dirty="0"/>
              <a:t>(</a:t>
            </a:r>
            <a:r>
              <a:rPr lang="en-US" dirty="0" smtClean="0"/>
              <a:t>b)	The </a:t>
            </a:r>
            <a:r>
              <a:rPr lang="en-US" dirty="0"/>
              <a:t>latest </a:t>
            </a:r>
            <a:r>
              <a:rPr lang="en-US" dirty="0" err="1"/>
              <a:t>backcast</a:t>
            </a:r>
            <a:r>
              <a:rPr lang="en-US" dirty="0"/>
              <a:t>, shown to the left of the vertical line, is a </a:t>
            </a:r>
            <a:r>
              <a:rPr lang="en-US" dirty="0" err="1"/>
              <a:t>judgement</a:t>
            </a:r>
            <a:r>
              <a:rPr lang="en-US" dirty="0"/>
              <a:t> about the path </a:t>
            </a:r>
            <a:r>
              <a:rPr lang="en-US" dirty="0" smtClean="0"/>
              <a:t>for GDP </a:t>
            </a:r>
            <a:r>
              <a:rPr lang="en-US" dirty="0"/>
              <a:t>in the mature estimate of the data. </a:t>
            </a:r>
            <a:r>
              <a:rPr lang="en-US" dirty="0" smtClean="0"/>
              <a:t> The </a:t>
            </a:r>
            <a:r>
              <a:rPr lang="en-US" dirty="0"/>
              <a:t>observation for 2016 Q2, to the right of </a:t>
            </a:r>
            <a:r>
              <a:rPr lang="en-US" dirty="0" smtClean="0"/>
              <a:t>the vertical </a:t>
            </a:r>
            <a:r>
              <a:rPr lang="en-US" dirty="0"/>
              <a:t>line, is consistent with the MPC’s central projection.</a:t>
            </a:r>
          </a:p>
          <a:p>
            <a:r>
              <a:rPr lang="en-US" dirty="0"/>
              <a:t>(c) </a:t>
            </a:r>
            <a:r>
              <a:rPr lang="en-US" dirty="0" smtClean="0"/>
              <a:t>	The </a:t>
            </a:r>
            <a:r>
              <a:rPr lang="en-US" dirty="0"/>
              <a:t>magenta diamond shows Bank staff’s central projection for the preliminary estimate </a:t>
            </a:r>
            <a:r>
              <a:rPr lang="en-US" dirty="0" smtClean="0"/>
              <a:t>of GDP </a:t>
            </a:r>
            <a:r>
              <a:rPr lang="en-US" dirty="0"/>
              <a:t>growth in 2016 Q1 at the time of the February </a:t>
            </a:r>
            <a:r>
              <a:rPr lang="en-US" i="1" dirty="0"/>
              <a:t>Report</a:t>
            </a:r>
            <a:r>
              <a:rPr lang="en-US" dirty="0" smtClean="0"/>
              <a:t>.   The </a:t>
            </a:r>
            <a:r>
              <a:rPr lang="en-US" dirty="0"/>
              <a:t>green diamond shows </a:t>
            </a:r>
            <a:r>
              <a:rPr lang="en-US" dirty="0" smtClean="0"/>
              <a:t>the current </a:t>
            </a:r>
            <a:r>
              <a:rPr lang="en-US" dirty="0"/>
              <a:t>staff projection for GDP growth in 2016 </a:t>
            </a:r>
            <a:r>
              <a:rPr lang="en-US" dirty="0" smtClean="0"/>
              <a:t>Q2.  The </a:t>
            </a:r>
            <a:r>
              <a:rPr lang="en-US" dirty="0"/>
              <a:t>bands on either side of </a:t>
            </a:r>
            <a:r>
              <a:rPr lang="en-US" dirty="0" smtClean="0"/>
              <a:t>the diamonds </a:t>
            </a:r>
            <a:r>
              <a:rPr lang="en-US" dirty="0"/>
              <a:t>show uncertainty around those projections based on one root mean squared </a:t>
            </a:r>
            <a:r>
              <a:rPr lang="en-US" dirty="0" smtClean="0"/>
              <a:t>error of </a:t>
            </a:r>
            <a:r>
              <a:rPr lang="en-US" dirty="0"/>
              <a:t>past Bank staff forecasts for quarterly GDP growth made since 2004.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242266" cy="421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18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A</a:t>
            </a:r>
            <a:r>
              <a:rPr lang="en-US" dirty="0" smtClean="0"/>
              <a:t>  Uncertainty </a:t>
            </a:r>
            <a:r>
              <a:rPr lang="en-US" dirty="0"/>
              <a:t>has risen in recent </a:t>
            </a:r>
            <a:r>
              <a:rPr lang="en-US" dirty="0" smtClean="0"/>
              <a:t>months</a:t>
            </a:r>
            <a:endParaRPr lang="en-GB" dirty="0" smtClean="0"/>
          </a:p>
          <a:p>
            <a:pPr lvl="2"/>
            <a:r>
              <a:rPr lang="en-GB" dirty="0" smtClean="0"/>
              <a:t>Range </a:t>
            </a:r>
            <a:r>
              <a:rPr lang="en-GB" dirty="0"/>
              <a:t>of uncertainty </a:t>
            </a:r>
            <a:r>
              <a:rPr lang="en-GB" dirty="0" smtClean="0"/>
              <a:t>measures</a:t>
            </a:r>
            <a:endParaRPr lang="en-US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334125"/>
            <a:ext cx="8491538" cy="523876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Bloomberg</a:t>
            </a:r>
            <a:r>
              <a:rPr lang="en-US" dirty="0"/>
              <a:t>, Consensus Economics, Dow Jones Factiva, </a:t>
            </a:r>
            <a:r>
              <a:rPr lang="en-US" dirty="0" err="1"/>
              <a:t>GfK</a:t>
            </a:r>
            <a:r>
              <a:rPr lang="en-US" dirty="0"/>
              <a:t> (research on behalf of </a:t>
            </a:r>
            <a:r>
              <a:rPr lang="en-US" dirty="0" smtClean="0"/>
              <a:t>the European </a:t>
            </a:r>
            <a:r>
              <a:rPr lang="en-US" dirty="0"/>
              <a:t>Commission), Thomson Reuters </a:t>
            </a:r>
            <a:r>
              <a:rPr lang="en-US" dirty="0" err="1"/>
              <a:t>Datastream</a:t>
            </a:r>
            <a:r>
              <a:rPr lang="en-US" dirty="0"/>
              <a:t>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Range includes:  the </a:t>
            </a:r>
            <a:r>
              <a:rPr lang="en-US" dirty="0"/>
              <a:t>average standard deviation of monthly Consensus Economics </a:t>
            </a:r>
            <a:r>
              <a:rPr lang="en-US" dirty="0" smtClean="0"/>
              <a:t>forecasts for </a:t>
            </a:r>
            <a:r>
              <a:rPr lang="en-US" dirty="0"/>
              <a:t>GDP one and two years ahead, seasonally adjusted by Bank </a:t>
            </a:r>
            <a:r>
              <a:rPr lang="en-US" dirty="0" smtClean="0"/>
              <a:t>staff;  the </a:t>
            </a:r>
            <a:r>
              <a:rPr lang="en-US" dirty="0"/>
              <a:t>number of </a:t>
            </a:r>
            <a:r>
              <a:rPr lang="en-US" dirty="0" smtClean="0"/>
              <a:t>media reports </a:t>
            </a:r>
            <a:r>
              <a:rPr lang="en-US" dirty="0"/>
              <a:t>citing uncertainty in four national broadsheet </a:t>
            </a:r>
            <a:r>
              <a:rPr lang="en-US" dirty="0" smtClean="0"/>
              <a:t>newspapers;  survey </a:t>
            </a:r>
            <a:r>
              <a:rPr lang="en-US" dirty="0"/>
              <a:t>responses </a:t>
            </a:r>
            <a:r>
              <a:rPr lang="en-US" dirty="0" smtClean="0"/>
              <a:t>of households </a:t>
            </a:r>
            <a:r>
              <a:rPr lang="en-US" dirty="0"/>
              <a:t>to questions relating to their personal financial situation and </a:t>
            </a:r>
            <a:r>
              <a:rPr lang="en-US" dirty="0" smtClean="0"/>
              <a:t>unemployment expectations;  </a:t>
            </a:r>
            <a:r>
              <a:rPr lang="en-US" dirty="0"/>
              <a:t>and the three-month implied volatility for the FTSE 100 and </a:t>
            </a:r>
            <a:r>
              <a:rPr lang="en-US" dirty="0" smtClean="0"/>
              <a:t>twelve-month implied </a:t>
            </a:r>
            <a:r>
              <a:rPr lang="en-US" dirty="0"/>
              <a:t>volatility for sterling ERI — </a:t>
            </a:r>
            <a:r>
              <a:rPr lang="en-US" dirty="0" err="1"/>
              <a:t>realised</a:t>
            </a:r>
            <a:r>
              <a:rPr lang="en-US" dirty="0"/>
              <a:t> volatilities have been used prior to April 1992 </a:t>
            </a:r>
            <a:r>
              <a:rPr lang="en-US" dirty="0" smtClean="0"/>
              <a:t>and September </a:t>
            </a:r>
            <a:r>
              <a:rPr lang="en-US" dirty="0"/>
              <a:t>2001 respectively</a:t>
            </a:r>
            <a:r>
              <a:rPr lang="en-US" dirty="0" smtClean="0"/>
              <a:t>.  A </a:t>
            </a:r>
            <a:r>
              <a:rPr lang="en-US" dirty="0"/>
              <a:t>higher number indicates greater uncertainty.</a:t>
            </a:r>
          </a:p>
          <a:p>
            <a:r>
              <a:rPr lang="en-US" dirty="0"/>
              <a:t>(</a:t>
            </a:r>
            <a:r>
              <a:rPr lang="en-US" dirty="0" smtClean="0"/>
              <a:t>b)	The </a:t>
            </a:r>
            <a:r>
              <a:rPr lang="en-US" dirty="0"/>
              <a:t>first principal component extracted from the set of indicators.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599"/>
            <a:ext cx="5150571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85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B</a:t>
            </a:r>
            <a:r>
              <a:rPr lang="en-US" dirty="0"/>
              <a:t>  </a:t>
            </a:r>
            <a:r>
              <a:rPr lang="en-US" dirty="0" smtClean="0"/>
              <a:t>Individual </a:t>
            </a:r>
            <a:r>
              <a:rPr lang="en-US" dirty="0"/>
              <a:t>measures of uncertainty have</a:t>
            </a:r>
          </a:p>
          <a:p>
            <a:pPr lvl="1"/>
            <a:r>
              <a:rPr lang="en-US" dirty="0"/>
              <a:t>followed different </a:t>
            </a:r>
            <a:r>
              <a:rPr lang="en-US" dirty="0" smtClean="0"/>
              <a:t>paths</a:t>
            </a:r>
            <a:endParaRPr lang="en-GB" dirty="0" smtClean="0"/>
          </a:p>
          <a:p>
            <a:pPr lvl="2"/>
            <a:r>
              <a:rPr lang="en-GB" dirty="0" smtClean="0"/>
              <a:t>Indicators </a:t>
            </a:r>
            <a:r>
              <a:rPr lang="en-GB" dirty="0"/>
              <a:t>of </a:t>
            </a:r>
            <a:r>
              <a:rPr lang="en-GB" dirty="0" smtClean="0"/>
              <a:t>uncertainty</a:t>
            </a:r>
            <a:r>
              <a:rPr lang="en-US" baseline="30000" dirty="0" smtClean="0"/>
              <a:t>(a)</a:t>
            </a:r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334125"/>
            <a:ext cx="8491538" cy="523876"/>
          </a:xfrm>
        </p:spPr>
        <p:txBody>
          <a:bodyPr/>
          <a:lstStyle/>
          <a:p>
            <a:r>
              <a:rPr lang="en-US" dirty="0" smtClean="0"/>
              <a:t>Sources</a:t>
            </a:r>
            <a:r>
              <a:rPr lang="en-US" dirty="0"/>
              <a:t>: </a:t>
            </a:r>
            <a:r>
              <a:rPr lang="en-US" dirty="0" smtClean="0"/>
              <a:t> Bloomberg</a:t>
            </a:r>
            <a:r>
              <a:rPr lang="en-US" dirty="0"/>
              <a:t>, CBI, Consensus Economics, Dow Jones Factiva, </a:t>
            </a:r>
            <a:r>
              <a:rPr lang="en-US" dirty="0" err="1"/>
              <a:t>GfK</a:t>
            </a:r>
            <a:r>
              <a:rPr lang="en-US" dirty="0"/>
              <a:t> (research on behalf </a:t>
            </a:r>
            <a:r>
              <a:rPr lang="en-US" dirty="0" smtClean="0"/>
              <a:t>of the </a:t>
            </a:r>
            <a:r>
              <a:rPr lang="en-US" dirty="0"/>
              <a:t>European Commission), Thomson Reuters </a:t>
            </a:r>
            <a:r>
              <a:rPr lang="en-US" dirty="0" err="1"/>
              <a:t>Datastream</a:t>
            </a:r>
            <a:r>
              <a:rPr lang="en-US" dirty="0"/>
              <a:t>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Includes </a:t>
            </a:r>
            <a:r>
              <a:rPr lang="en-US" dirty="0"/>
              <a:t>CBI measures of demand uncertainty as a factor likely to limit capital </a:t>
            </a:r>
            <a:r>
              <a:rPr lang="en-US" dirty="0" smtClean="0"/>
              <a:t>expenditure for </a:t>
            </a:r>
            <a:r>
              <a:rPr lang="en-US" dirty="0"/>
              <a:t>manufacturing and services — excluding distribution and financial services — </a:t>
            </a:r>
            <a:r>
              <a:rPr lang="en-US" dirty="0" smtClean="0"/>
              <a:t>weighted together </a:t>
            </a:r>
            <a:r>
              <a:rPr lang="en-US" dirty="0"/>
              <a:t>using shares in value added. </a:t>
            </a:r>
            <a:r>
              <a:rPr lang="en-US" dirty="0" smtClean="0"/>
              <a:t> Other </a:t>
            </a:r>
            <a:r>
              <a:rPr lang="en-US" dirty="0"/>
              <a:t>indicators are as described in footnote (a) </a:t>
            </a:r>
            <a:r>
              <a:rPr lang="en-US" dirty="0" smtClean="0"/>
              <a:t>to </a:t>
            </a:r>
            <a:r>
              <a:rPr lang="en-GB" b="1" dirty="0" smtClean="0"/>
              <a:t>Chart </a:t>
            </a:r>
            <a:r>
              <a:rPr lang="en-GB" b="1" dirty="0"/>
              <a:t>A</a:t>
            </a:r>
            <a:r>
              <a:rPr lang="en-GB" dirty="0"/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85689"/>
            <a:ext cx="5127051" cy="42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93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2.2</a:t>
            </a:r>
            <a:r>
              <a:rPr lang="en-US" dirty="0" smtClean="0"/>
              <a:t>  </a:t>
            </a:r>
            <a:r>
              <a:rPr lang="en-US" dirty="0"/>
              <a:t>Output growth has slowed since </a:t>
            </a:r>
            <a:r>
              <a:rPr lang="en-US" dirty="0" smtClean="0"/>
              <a:t>2014</a:t>
            </a:r>
            <a:endParaRPr lang="en-GB" dirty="0" smtClean="0"/>
          </a:p>
          <a:p>
            <a:pPr lvl="2"/>
            <a:r>
              <a:rPr lang="en-US" dirty="0" smtClean="0"/>
              <a:t>Contributions </a:t>
            </a:r>
            <a:r>
              <a:rPr lang="en-US" dirty="0"/>
              <a:t>to average quarterly GVA growth by </a:t>
            </a:r>
            <a:r>
              <a:rPr lang="en-US" dirty="0" smtClean="0"/>
              <a:t>output sector</a:t>
            </a:r>
            <a:r>
              <a:rPr lang="en-US" baseline="30000" dirty="0" smtClean="0"/>
              <a:t>(a)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Chained-volume </a:t>
            </a:r>
            <a:r>
              <a:rPr lang="en-US" dirty="0"/>
              <a:t>measures at basic prices. </a:t>
            </a:r>
            <a:r>
              <a:rPr lang="en-US" dirty="0" smtClean="0"/>
              <a:t> Contributions </a:t>
            </a:r>
            <a:r>
              <a:rPr lang="en-US" dirty="0"/>
              <a:t>may not sum to the total due </a:t>
            </a:r>
            <a:r>
              <a:rPr lang="en-US" dirty="0" smtClean="0"/>
              <a:t>to rounding</a:t>
            </a:r>
            <a:r>
              <a:rPr lang="en-US" dirty="0"/>
              <a:t>. </a:t>
            </a:r>
            <a:r>
              <a:rPr lang="en-US" dirty="0" smtClean="0"/>
              <a:t> Figures </a:t>
            </a:r>
            <a:r>
              <a:rPr lang="en-US" dirty="0"/>
              <a:t>in parentheses are weights in nominal GDP in 2012.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4962154" cy="463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60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2.3</a:t>
            </a:r>
            <a:r>
              <a:rPr lang="en-US" dirty="0"/>
              <a:t>  The household financial balance has </a:t>
            </a:r>
            <a:r>
              <a:rPr lang="en-US" dirty="0" smtClean="0"/>
              <a:t>fallen into </a:t>
            </a:r>
            <a:r>
              <a:rPr lang="en-US" dirty="0"/>
              <a:t>deficit over recent </a:t>
            </a:r>
            <a:r>
              <a:rPr lang="en-US" dirty="0" smtClean="0"/>
              <a:t>years</a:t>
            </a:r>
            <a:endParaRPr lang="en-GB" dirty="0" smtClean="0"/>
          </a:p>
          <a:p>
            <a:pPr lvl="2"/>
            <a:r>
              <a:rPr lang="en-GB" dirty="0" smtClean="0"/>
              <a:t>Financial </a:t>
            </a:r>
            <a:r>
              <a:rPr lang="en-GB" dirty="0"/>
              <a:t>balances by </a:t>
            </a:r>
            <a:r>
              <a:rPr lang="en-GB" dirty="0" smtClean="0"/>
              <a:t>sector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Includes </a:t>
            </a:r>
            <a:r>
              <a:rPr lang="en-US" dirty="0"/>
              <a:t>non-profit institutions serving households.</a:t>
            </a:r>
          </a:p>
          <a:p>
            <a:r>
              <a:rPr lang="en-US" dirty="0"/>
              <a:t>(</a:t>
            </a:r>
            <a:r>
              <a:rPr lang="en-US" dirty="0" smtClean="0"/>
              <a:t>b)	Excludes </a:t>
            </a:r>
            <a:r>
              <a:rPr lang="en-US" dirty="0"/>
              <a:t>public corporations.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97956"/>
            <a:ext cx="5444958" cy="441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98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2.4</a:t>
            </a:r>
            <a:r>
              <a:rPr lang="en-US" dirty="0" smtClean="0"/>
              <a:t>  Nominal </a:t>
            </a:r>
            <a:r>
              <a:rPr lang="en-US" dirty="0"/>
              <a:t>income growth and low </a:t>
            </a:r>
            <a:r>
              <a:rPr lang="en-US" dirty="0" smtClean="0"/>
              <a:t>inflation have </a:t>
            </a:r>
            <a:r>
              <a:rPr lang="en-US" dirty="0"/>
              <a:t>supported consumption growth in </a:t>
            </a:r>
            <a:r>
              <a:rPr lang="en-US" dirty="0" smtClean="0"/>
              <a:t>2015</a:t>
            </a:r>
            <a:endParaRPr lang="en-GB" dirty="0" smtClean="0"/>
          </a:p>
          <a:p>
            <a:pPr lvl="2"/>
            <a:r>
              <a:rPr lang="en-US" dirty="0" smtClean="0"/>
              <a:t>Contributions </a:t>
            </a:r>
            <a:r>
              <a:rPr lang="en-US" dirty="0"/>
              <a:t>to annual consumption </a:t>
            </a:r>
            <a:r>
              <a:rPr lang="en-US" dirty="0" smtClean="0"/>
              <a:t>growth</a:t>
            </a:r>
            <a:r>
              <a:rPr lang="en-US" baseline="30000" dirty="0" smtClean="0"/>
              <a:t>(a)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Chained-volume </a:t>
            </a:r>
            <a:r>
              <a:rPr lang="en-US" dirty="0"/>
              <a:t>measure, including non-profit institutions serving households.</a:t>
            </a:r>
          </a:p>
          <a:p>
            <a:r>
              <a:rPr lang="en-US" dirty="0"/>
              <a:t>(</a:t>
            </a:r>
            <a:r>
              <a:rPr lang="en-US" dirty="0" smtClean="0"/>
              <a:t>b)	Household </a:t>
            </a:r>
            <a:r>
              <a:rPr lang="en-US" dirty="0"/>
              <a:t>post-tax income excluding flows into employment-related pension schemes.</a:t>
            </a:r>
          </a:p>
          <a:p>
            <a:r>
              <a:rPr lang="en-US" dirty="0"/>
              <a:t>(</a:t>
            </a:r>
            <a:r>
              <a:rPr lang="en-US" dirty="0" smtClean="0"/>
              <a:t>c)	Measured </a:t>
            </a:r>
            <a:r>
              <a:rPr lang="en-US" dirty="0"/>
              <a:t>using the consumption deflator (including non-profit institutions </a:t>
            </a:r>
            <a:r>
              <a:rPr lang="en-US" dirty="0" smtClean="0"/>
              <a:t>serving households</a:t>
            </a:r>
            <a:r>
              <a:rPr lang="en-US" dirty="0"/>
              <a:t>).</a:t>
            </a:r>
          </a:p>
          <a:p>
            <a:r>
              <a:rPr lang="en-US" dirty="0"/>
              <a:t>(</a:t>
            </a:r>
            <a:r>
              <a:rPr lang="en-US" dirty="0" smtClean="0"/>
              <a:t>d)	Household </a:t>
            </a:r>
            <a:r>
              <a:rPr lang="en-US" dirty="0"/>
              <a:t>saving out of available income, as defined in footnote (b).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411430" cy="446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35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2.5</a:t>
            </a:r>
            <a:r>
              <a:rPr lang="en-US" dirty="0" smtClean="0"/>
              <a:t>  Household </a:t>
            </a:r>
            <a:r>
              <a:rPr lang="en-US" dirty="0"/>
              <a:t>interest rates have </a:t>
            </a:r>
            <a:r>
              <a:rPr lang="en-US" dirty="0" err="1"/>
              <a:t>stabilised</a:t>
            </a:r>
            <a:r>
              <a:rPr lang="en-US" dirty="0"/>
              <a:t> </a:t>
            </a:r>
            <a:r>
              <a:rPr lang="en-US" dirty="0" smtClean="0"/>
              <a:t>at low levels</a:t>
            </a:r>
            <a:endParaRPr lang="en-GB" dirty="0" smtClean="0"/>
          </a:p>
          <a:p>
            <a:pPr lvl="2"/>
            <a:r>
              <a:rPr lang="en-US" dirty="0" smtClean="0"/>
              <a:t>Household </a:t>
            </a:r>
            <a:r>
              <a:rPr lang="en-US" dirty="0"/>
              <a:t>deposit and lending interest </a:t>
            </a:r>
            <a:r>
              <a:rPr lang="en-US" dirty="0" smtClean="0"/>
              <a:t>rates</a:t>
            </a:r>
            <a:r>
              <a:rPr lang="en-US" baseline="30000" dirty="0" smtClean="0"/>
              <a:t>(a)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Sterling-only </a:t>
            </a:r>
            <a:r>
              <a:rPr lang="en-US" dirty="0"/>
              <a:t>end-month quoted rates, unless otherwise stated. </a:t>
            </a:r>
            <a:r>
              <a:rPr lang="en-US" dirty="0" smtClean="0"/>
              <a:t> The </a:t>
            </a:r>
            <a:r>
              <a:rPr lang="en-US" dirty="0"/>
              <a:t>Bank’s interest </a:t>
            </a:r>
            <a:r>
              <a:rPr lang="en-US" dirty="0" smtClean="0"/>
              <a:t>rate series </a:t>
            </a:r>
            <a:r>
              <a:rPr lang="en-US" dirty="0"/>
              <a:t>are weighted average rates from a sample of banks and building societies </a:t>
            </a:r>
            <a:r>
              <a:rPr lang="en-US" dirty="0" smtClean="0"/>
              <a:t>with products </a:t>
            </a:r>
            <a:r>
              <a:rPr lang="en-US" dirty="0"/>
              <a:t>meeting the specific criteria (see </a:t>
            </a:r>
            <a:r>
              <a:rPr lang="en-US" dirty="0" smtClean="0"/>
              <a:t>www.bankofengland.co.uk/statistics/Pages/iadb/notesiadb/household_int.aspx</a:t>
            </a:r>
            <a:r>
              <a:rPr lang="en-US" dirty="0"/>
              <a:t>). </a:t>
            </a:r>
            <a:r>
              <a:rPr lang="en-US" dirty="0" smtClean="0"/>
              <a:t> Data </a:t>
            </a:r>
            <a:r>
              <a:rPr lang="en-US" dirty="0"/>
              <a:t>are non seasonally adjusted.</a:t>
            </a:r>
          </a:p>
          <a:p>
            <a:r>
              <a:rPr lang="en-US" dirty="0"/>
              <a:t>(</a:t>
            </a:r>
            <a:r>
              <a:rPr lang="en-US" dirty="0" smtClean="0"/>
              <a:t>b)	Average </a:t>
            </a:r>
            <a:r>
              <a:rPr lang="en-US" dirty="0"/>
              <a:t>monthly effective rate.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444958" cy="440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90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2.6</a:t>
            </a:r>
            <a:r>
              <a:rPr lang="en-US" dirty="0" smtClean="0"/>
              <a:t>  </a:t>
            </a:r>
            <a:r>
              <a:rPr lang="en-GB" dirty="0"/>
              <a:t>Consumer confidence has </a:t>
            </a:r>
            <a:r>
              <a:rPr lang="en-GB" dirty="0" smtClean="0"/>
              <a:t>eased</a:t>
            </a:r>
          </a:p>
          <a:p>
            <a:pPr lvl="2"/>
            <a:r>
              <a:rPr lang="en-GB" dirty="0" smtClean="0"/>
              <a:t>Measures </a:t>
            </a:r>
            <a:r>
              <a:rPr lang="en-GB" dirty="0"/>
              <a:t>of consumer </a:t>
            </a:r>
            <a:r>
              <a:rPr lang="en-GB" dirty="0" smtClean="0"/>
              <a:t>confidence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Source: </a:t>
            </a:r>
            <a:r>
              <a:rPr lang="en-US" dirty="0" smtClean="0"/>
              <a:t> </a:t>
            </a:r>
            <a:r>
              <a:rPr lang="en-US" dirty="0" err="1" smtClean="0"/>
              <a:t>GfK</a:t>
            </a:r>
            <a:r>
              <a:rPr lang="en-US" dirty="0" smtClean="0"/>
              <a:t> </a:t>
            </a:r>
            <a:r>
              <a:rPr lang="en-US" dirty="0"/>
              <a:t>(research carried out on behalf of the European Commission</a:t>
            </a:r>
            <a:r>
              <a:rPr lang="en-US" dirty="0" smtClean="0"/>
              <a:t>).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Net </a:t>
            </a:r>
            <a:r>
              <a:rPr lang="en-US" dirty="0"/>
              <a:t>balance of respondents reporting that they expect their personal financial situation </a:t>
            </a:r>
            <a:r>
              <a:rPr lang="en-US" dirty="0" smtClean="0"/>
              <a:t>or the </a:t>
            </a:r>
            <a:r>
              <a:rPr lang="en-US" dirty="0"/>
              <a:t>general economic situation to improve over the next twelve months.</a:t>
            </a:r>
          </a:p>
          <a:p>
            <a:r>
              <a:rPr lang="en-US" dirty="0"/>
              <a:t>(</a:t>
            </a:r>
            <a:r>
              <a:rPr lang="en-US" dirty="0" smtClean="0"/>
              <a:t>b)	Net </a:t>
            </a:r>
            <a:r>
              <a:rPr lang="en-US" dirty="0"/>
              <a:t>balance of respondents reporting that, in view of the general economic situation, now </a:t>
            </a:r>
            <a:r>
              <a:rPr lang="en-US" dirty="0" smtClean="0"/>
              <a:t>is the </a:t>
            </a:r>
            <a:r>
              <a:rPr lang="en-US" dirty="0"/>
              <a:t>right time for people to make major purchases such as furniture or electrical goods.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391313" cy="441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3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2.7</a:t>
            </a:r>
            <a:r>
              <a:rPr lang="en-US" dirty="0" smtClean="0"/>
              <a:t>  Housing </a:t>
            </a:r>
            <a:r>
              <a:rPr lang="en-US" dirty="0"/>
              <a:t>starts and completions continue </a:t>
            </a:r>
            <a:r>
              <a:rPr lang="en-US" dirty="0" smtClean="0"/>
              <a:t>to rise</a:t>
            </a:r>
            <a:endParaRPr lang="en-GB" dirty="0" smtClean="0"/>
          </a:p>
          <a:p>
            <a:pPr lvl="2"/>
            <a:r>
              <a:rPr lang="en-US" dirty="0" smtClean="0"/>
              <a:t>House </a:t>
            </a:r>
            <a:r>
              <a:rPr lang="en-US" dirty="0"/>
              <a:t>building and investment in new </a:t>
            </a:r>
            <a:r>
              <a:rPr lang="en-US" dirty="0" smtClean="0"/>
              <a:t>dwellings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Department </a:t>
            </a:r>
            <a:r>
              <a:rPr lang="en-US" dirty="0"/>
              <a:t>for Communities and Local Government, ONS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228600" indent="-228600">
              <a:buAutoNum type="alphaLcParenBoth"/>
            </a:pPr>
            <a:r>
              <a:rPr lang="en-US" dirty="0" smtClean="0"/>
              <a:t>Chained-volume </a:t>
            </a:r>
            <a:r>
              <a:rPr lang="en-US" dirty="0"/>
              <a:t>measure. </a:t>
            </a:r>
            <a:r>
              <a:rPr lang="en-US" dirty="0" smtClean="0"/>
              <a:t> Excludes </a:t>
            </a:r>
            <a:r>
              <a:rPr lang="en-US" dirty="0"/>
              <a:t>improvements to existing dwellings</a:t>
            </a:r>
            <a:r>
              <a:rPr lang="en-US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dirty="0" smtClean="0"/>
              <a:t>Number </a:t>
            </a:r>
            <a:r>
              <a:rPr lang="en-US" dirty="0"/>
              <a:t>of permanent dwellings financed and built by private developers. </a:t>
            </a:r>
            <a:r>
              <a:rPr lang="en-US" dirty="0" smtClean="0"/>
              <a:t> Private permanent </a:t>
            </a:r>
            <a:r>
              <a:rPr lang="en-US" dirty="0"/>
              <a:t>dwelling starts in Wales are assumed to grow in line with Welsh total </a:t>
            </a:r>
            <a:r>
              <a:rPr lang="en-US" dirty="0" smtClean="0"/>
              <a:t>permanent dwelling </a:t>
            </a:r>
            <a:r>
              <a:rPr lang="en-US" dirty="0"/>
              <a:t>starts since 2011 Q2</a:t>
            </a:r>
            <a:r>
              <a:rPr lang="en-US" dirty="0" smtClean="0"/>
              <a:t>.  </a:t>
            </a:r>
            <a:r>
              <a:rPr lang="en-US" dirty="0"/>
              <a:t>UK data for 2015 Q3 and 2015 Q4 have been grown in </a:t>
            </a:r>
            <a:r>
              <a:rPr lang="en-US" dirty="0" smtClean="0"/>
              <a:t>line with </a:t>
            </a:r>
            <a:r>
              <a:rPr lang="en-US" dirty="0"/>
              <a:t>data for </a:t>
            </a:r>
            <a:r>
              <a:rPr lang="en-US" dirty="0" smtClean="0"/>
              <a:t>England.  Data </a:t>
            </a:r>
            <a:r>
              <a:rPr lang="en-US" dirty="0"/>
              <a:t>have been seasonally adjusted by Bank staff.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713182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7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2.8</a:t>
            </a:r>
            <a:r>
              <a:rPr lang="en-US" dirty="0" smtClean="0"/>
              <a:t>  Housing </a:t>
            </a:r>
            <a:r>
              <a:rPr lang="en-US" dirty="0"/>
              <a:t>transactions rose sharply in </a:t>
            </a:r>
            <a:r>
              <a:rPr lang="en-US" dirty="0" smtClean="0"/>
              <a:t>March</a:t>
            </a:r>
            <a:endParaRPr lang="en-GB" dirty="0" smtClean="0"/>
          </a:p>
          <a:p>
            <a:pPr lvl="2"/>
            <a:r>
              <a:rPr lang="en-US" dirty="0" smtClean="0"/>
              <a:t>Mortgage </a:t>
            </a:r>
            <a:r>
              <a:rPr lang="en-US" dirty="0"/>
              <a:t>approvals for house purchase and housing </a:t>
            </a:r>
            <a:r>
              <a:rPr lang="en-US" dirty="0" smtClean="0"/>
              <a:t>transactions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 smtClean="0"/>
              <a:t>Sources:  Bank </a:t>
            </a:r>
            <a:r>
              <a:rPr lang="en-US" dirty="0"/>
              <a:t>of England and HM Revenue and Customs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Number </a:t>
            </a:r>
            <a:r>
              <a:rPr lang="en-US" dirty="0"/>
              <a:t>of residential property transactions for values of £40,000 or above.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950" y="1371134"/>
            <a:ext cx="5525425" cy="443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46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85ffdf28-8245-4936-b838-77bb3e9b17d0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2016-05-11T23:00:00+00:00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2016-05-12T11:05:00+00:00</PublishingStartDate>
    <BOEKeywords xmlns="http://schemas.microsoft.com/sharepoint/v3/fields">Bank of England Inflation Report August 2013, IR, monetary policy, MPC, Output and supply</BOEKeywords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94fc26e6-6271-400d-888b-6bc5b0598690">
      <Value>51</Value>
    </TaxCatchAll>
    <BOETwoLevelApprovalUnapprovedUrls xmlns="CEE65117-4BBE-4C9C-8465-20A300C4D3E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A39AD9-F0DF-4C49-B8DC-4830BAFEA464}"/>
</file>

<file path=customXml/itemProps2.xml><?xml version="1.0" encoding="utf-8"?>
<ds:datastoreItem xmlns:ds="http://schemas.openxmlformats.org/officeDocument/2006/customXml" ds:itemID="{4F2BA893-CFF4-4AF1-9D1D-0600F4183E19}"/>
</file>

<file path=customXml/itemProps3.xml><?xml version="1.0" encoding="utf-8"?>
<ds:datastoreItem xmlns:ds="http://schemas.openxmlformats.org/officeDocument/2006/customXml" ds:itemID="{5A747499-D055-4494-BECF-CC0DD689BDE0}"/>
</file>

<file path=customXml/itemProps4.xml><?xml version="1.0" encoding="utf-8"?>
<ds:datastoreItem xmlns:ds="http://schemas.openxmlformats.org/officeDocument/2006/customXml" ds:itemID="{9035BFA2-F5E1-449D-9063-4F1284B6A539}"/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341</TotalTime>
  <Words>532</Words>
  <Application>Microsoft Office PowerPoint</Application>
  <PresentationFormat>On-screen Show (4:3)</PresentationFormat>
  <Paragraphs>109</Paragraphs>
  <Slides>21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IR POWERPOINT TEMPLATE</vt:lpstr>
      <vt:lpstr>Inflation Report May 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2: demand and output</dc:title>
  <dc:subject>Demand and output</dc:subject>
  <dc:creator>Bank of England</dc:creator>
  <cp:keywords/>
  <dc:description/>
  <cp:lastModifiedBy>Lowe, Paul</cp:lastModifiedBy>
  <cp:revision>83</cp:revision>
  <cp:lastPrinted>2016-02-03T10:13:04Z</cp:lastPrinted>
  <dcterms:created xsi:type="dcterms:W3CDTF">2015-08-04T14:53:05Z</dcterms:created>
  <dcterms:modified xsi:type="dcterms:W3CDTF">2016-05-11T15:01:03Z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51;#Inflation Report|85ffdf28-8245-4936-b838-77bb3e9b17d0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0x010100EC4B7A2743FA39468C07943C26AE453C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