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5"/>
  </p:sldMasterIdLst>
  <p:notesMasterIdLst>
    <p:notesMasterId r:id="rId28"/>
  </p:notesMasterIdLst>
  <p:handoutMasterIdLst>
    <p:handoutMasterId r:id="rId29"/>
  </p:handoutMasterIdLst>
  <p:sldIdLst>
    <p:sldId id="283" r:id="rId6"/>
    <p:sldId id="281" r:id="rId7"/>
    <p:sldId id="451" r:id="rId8"/>
    <p:sldId id="452" r:id="rId9"/>
    <p:sldId id="453" r:id="rId10"/>
    <p:sldId id="454" r:id="rId11"/>
    <p:sldId id="455" r:id="rId12"/>
    <p:sldId id="456" r:id="rId13"/>
    <p:sldId id="457" r:id="rId14"/>
    <p:sldId id="458" r:id="rId15"/>
    <p:sldId id="459" r:id="rId16"/>
    <p:sldId id="460" r:id="rId17"/>
    <p:sldId id="461" r:id="rId18"/>
    <p:sldId id="462" r:id="rId19"/>
    <p:sldId id="284" r:id="rId20"/>
    <p:sldId id="313" r:id="rId21"/>
    <p:sldId id="401" r:id="rId22"/>
    <p:sldId id="448" r:id="rId23"/>
    <p:sldId id="463" r:id="rId24"/>
    <p:sldId id="432" r:id="rId25"/>
    <p:sldId id="449" r:id="rId26"/>
    <p:sldId id="450" r:id="rId27"/>
  </p:sldIdLst>
  <p:sldSz cx="9144000" cy="6858000" type="screen4x3"/>
  <p:notesSz cx="6805613" cy="9944100"/>
  <p:defaultTextStyle>
    <a:defPPr>
      <a:defRPr lang="en-US"/>
    </a:defPPr>
    <a:lvl1pPr algn="l" rtl="0" fontAlgn="base">
      <a:spcBef>
        <a:spcPct val="0"/>
      </a:spcBef>
      <a:spcAft>
        <a:spcPct val="0"/>
      </a:spcAft>
      <a:defRPr sz="1400" kern="1200">
        <a:solidFill>
          <a:schemeClr val="tx1"/>
        </a:solidFill>
        <a:latin typeface="Arial" pitchFamily="34" charset="0"/>
        <a:ea typeface="MS PGothic" pitchFamily="34" charset="-128"/>
        <a:cs typeface="+mn-cs"/>
      </a:defRPr>
    </a:lvl1pPr>
    <a:lvl2pPr marL="457200" algn="l" rtl="0" fontAlgn="base">
      <a:spcBef>
        <a:spcPct val="0"/>
      </a:spcBef>
      <a:spcAft>
        <a:spcPct val="0"/>
      </a:spcAft>
      <a:defRPr sz="1400" kern="1200">
        <a:solidFill>
          <a:schemeClr val="tx1"/>
        </a:solidFill>
        <a:latin typeface="Arial" pitchFamily="34" charset="0"/>
        <a:ea typeface="MS PGothic" pitchFamily="34" charset="-128"/>
        <a:cs typeface="+mn-cs"/>
      </a:defRPr>
    </a:lvl2pPr>
    <a:lvl3pPr marL="914400" algn="l" rtl="0" fontAlgn="base">
      <a:spcBef>
        <a:spcPct val="0"/>
      </a:spcBef>
      <a:spcAft>
        <a:spcPct val="0"/>
      </a:spcAft>
      <a:defRPr sz="1400" kern="1200">
        <a:solidFill>
          <a:schemeClr val="tx1"/>
        </a:solidFill>
        <a:latin typeface="Arial" pitchFamily="34" charset="0"/>
        <a:ea typeface="MS PGothic" pitchFamily="34" charset="-128"/>
        <a:cs typeface="+mn-cs"/>
      </a:defRPr>
    </a:lvl3pPr>
    <a:lvl4pPr marL="1371600" algn="l" rtl="0" fontAlgn="base">
      <a:spcBef>
        <a:spcPct val="0"/>
      </a:spcBef>
      <a:spcAft>
        <a:spcPct val="0"/>
      </a:spcAft>
      <a:defRPr sz="1400" kern="1200">
        <a:solidFill>
          <a:schemeClr val="tx1"/>
        </a:solidFill>
        <a:latin typeface="Arial" pitchFamily="34" charset="0"/>
        <a:ea typeface="MS PGothic" pitchFamily="34" charset="-128"/>
        <a:cs typeface="+mn-cs"/>
      </a:defRPr>
    </a:lvl4pPr>
    <a:lvl5pPr marL="1828800" algn="l" rtl="0" fontAlgn="base">
      <a:spcBef>
        <a:spcPct val="0"/>
      </a:spcBef>
      <a:spcAft>
        <a:spcPct val="0"/>
      </a:spcAft>
      <a:defRPr sz="1400" kern="1200">
        <a:solidFill>
          <a:schemeClr val="tx1"/>
        </a:solidFill>
        <a:latin typeface="Arial" pitchFamily="34" charset="0"/>
        <a:ea typeface="MS PGothic" pitchFamily="34" charset="-128"/>
        <a:cs typeface="+mn-cs"/>
      </a:defRPr>
    </a:lvl5pPr>
    <a:lvl6pPr marL="2286000" algn="l" defTabSz="914400" rtl="0" eaLnBrk="1" latinLnBrk="0" hangingPunct="1">
      <a:defRPr sz="1400" kern="1200">
        <a:solidFill>
          <a:schemeClr val="tx1"/>
        </a:solidFill>
        <a:latin typeface="Arial" pitchFamily="34" charset="0"/>
        <a:ea typeface="MS PGothic" pitchFamily="34" charset="-128"/>
        <a:cs typeface="+mn-cs"/>
      </a:defRPr>
    </a:lvl6pPr>
    <a:lvl7pPr marL="2743200" algn="l" defTabSz="914400" rtl="0" eaLnBrk="1" latinLnBrk="0" hangingPunct="1">
      <a:defRPr sz="1400" kern="1200">
        <a:solidFill>
          <a:schemeClr val="tx1"/>
        </a:solidFill>
        <a:latin typeface="Arial" pitchFamily="34" charset="0"/>
        <a:ea typeface="MS PGothic" pitchFamily="34" charset="-128"/>
        <a:cs typeface="+mn-cs"/>
      </a:defRPr>
    </a:lvl7pPr>
    <a:lvl8pPr marL="3200400" algn="l" defTabSz="914400" rtl="0" eaLnBrk="1" latinLnBrk="0" hangingPunct="1">
      <a:defRPr sz="1400" kern="1200">
        <a:solidFill>
          <a:schemeClr val="tx1"/>
        </a:solidFill>
        <a:latin typeface="Arial" pitchFamily="34" charset="0"/>
        <a:ea typeface="MS PGothic" pitchFamily="34" charset="-128"/>
        <a:cs typeface="+mn-cs"/>
      </a:defRPr>
    </a:lvl8pPr>
    <a:lvl9pPr marL="3657600" algn="l" defTabSz="914400" rtl="0" eaLnBrk="1" latinLnBrk="0" hangingPunct="1">
      <a:defRPr sz="1400"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p:scale>
          <a:sx n="100" d="100"/>
          <a:sy n="100" d="100"/>
        </p:scale>
        <p:origin x="-1932" y="-462"/>
      </p:cViewPr>
      <p:guideLst>
        <p:guide orient="horz" pos="432"/>
        <p:guide orient="horz" pos="600"/>
        <p:guide orient="horz" pos="3652"/>
        <p:guide orient="horz" pos="864"/>
        <p:guide pos="4608"/>
        <p:guide pos="1146"/>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6" d="100"/>
          <a:sy n="76" d="100"/>
        </p:scale>
        <p:origin x="-3426" y="-90"/>
      </p:cViewPr>
      <p:guideLst>
        <p:guide orient="horz" pos="3132"/>
        <p:guide pos="214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pPr>
              <a:defRPr/>
            </a:pPr>
            <a:endParaRPr lang="en-GB"/>
          </a:p>
        </p:txBody>
      </p:sp>
      <p:sp>
        <p:nvSpPr>
          <p:cNvPr id="3" name="Date Placeholder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pPr>
              <a:defRPr/>
            </a:pPr>
            <a:fld id="{1065278D-FE2D-4DE3-9962-E659367F6FFB}" type="datetimeFigureOut">
              <a:rPr lang="en-GB"/>
              <a:pPr>
                <a:defRPr/>
              </a:pPr>
              <a:t>11/05/2016</a:t>
            </a:fld>
            <a:endParaRPr lang="en-GB" dirty="0"/>
          </a:p>
        </p:txBody>
      </p:sp>
      <p:sp>
        <p:nvSpPr>
          <p:cNvPr id="4" name="Footer Placeholder 3"/>
          <p:cNvSpPr>
            <a:spLocks noGrp="1"/>
          </p:cNvSpPr>
          <p:nvPr>
            <p:ph type="ftr" sz="quarter" idx="2"/>
          </p:nvPr>
        </p:nvSpPr>
        <p:spPr>
          <a:xfrm>
            <a:off x="0" y="9445625"/>
            <a:ext cx="2949575" cy="496888"/>
          </a:xfrm>
          <a:prstGeom prst="rect">
            <a:avLst/>
          </a:prstGeom>
        </p:spPr>
        <p:txBody>
          <a:bodyPr vert="horz" lIns="91440" tIns="45720" rIns="91440" bIns="45720" rtlCol="0" anchor="b"/>
          <a:lstStyle>
            <a:lvl1pPr algn="l">
              <a:defRPr sz="1200"/>
            </a:lvl1pPr>
          </a:lstStyle>
          <a:p>
            <a:pPr>
              <a:defRPr/>
            </a:pPr>
            <a:endParaRPr lang="en-GB"/>
          </a:p>
        </p:txBody>
      </p:sp>
      <p:sp>
        <p:nvSpPr>
          <p:cNvPr id="5" name="Slide Number Placeholder 4"/>
          <p:cNvSpPr>
            <a:spLocks noGrp="1"/>
          </p:cNvSpPr>
          <p:nvPr>
            <p:ph type="sldNum" sz="quarter" idx="3"/>
          </p:nvPr>
        </p:nvSpPr>
        <p:spPr>
          <a:xfrm>
            <a:off x="3854450" y="9445625"/>
            <a:ext cx="2949575" cy="496888"/>
          </a:xfrm>
          <a:prstGeom prst="rect">
            <a:avLst/>
          </a:prstGeom>
        </p:spPr>
        <p:txBody>
          <a:bodyPr vert="horz" lIns="91440" tIns="45720" rIns="91440" bIns="45720" rtlCol="0" anchor="b"/>
          <a:lstStyle>
            <a:lvl1pPr algn="r">
              <a:defRPr sz="1200"/>
            </a:lvl1pPr>
          </a:lstStyle>
          <a:p>
            <a:pPr>
              <a:defRPr/>
            </a:pPr>
            <a:fld id="{6D52FCD0-ECDA-4F3A-A51A-B3185CDE2FCB}" type="slidenum">
              <a:rPr lang="en-GB"/>
              <a:pPr>
                <a:defRPr/>
              </a:pPr>
              <a:t>‹#›</a:t>
            </a:fld>
            <a:endParaRPr lang="en-GB" dirty="0"/>
          </a:p>
        </p:txBody>
      </p:sp>
    </p:spTree>
    <p:extLst>
      <p:ext uri="{BB962C8B-B14F-4D97-AF65-F5344CB8AC3E}">
        <p14:creationId xmlns:p14="http://schemas.microsoft.com/office/powerpoint/2010/main" val="17312005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47988" cy="496888"/>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lvl1pPr eaLnBrk="0" hangingPunct="0">
              <a:defRPr sz="1200">
                <a:latin typeface="Times" pitchFamily="-107" charset="0"/>
                <a:ea typeface="+mn-ea"/>
                <a:cs typeface="+mn-cs"/>
              </a:defRPr>
            </a:lvl1pPr>
          </a:lstStyle>
          <a:p>
            <a:pPr>
              <a:defRPr/>
            </a:pPr>
            <a:endParaRPr lang="en-US"/>
          </a:p>
        </p:txBody>
      </p:sp>
      <p:sp>
        <p:nvSpPr>
          <p:cNvPr id="100355" name="Rectangle 3"/>
          <p:cNvSpPr>
            <a:spLocks noGrp="1" noChangeArrowheads="1"/>
          </p:cNvSpPr>
          <p:nvPr>
            <p:ph type="dt" idx="1"/>
          </p:nvPr>
        </p:nvSpPr>
        <p:spPr bwMode="auto">
          <a:xfrm>
            <a:off x="3857625" y="0"/>
            <a:ext cx="2947988" cy="496888"/>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lvl1pPr algn="r" eaLnBrk="0" hangingPunct="0">
              <a:defRPr sz="1200">
                <a:latin typeface="Times" pitchFamily="-107" charset="0"/>
                <a:ea typeface="+mn-ea"/>
                <a:cs typeface="+mn-cs"/>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915988" y="746125"/>
            <a:ext cx="4973637" cy="37290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7" name="Rectangle 5"/>
          <p:cNvSpPr>
            <a:spLocks noGrp="1" noChangeArrowheads="1"/>
          </p:cNvSpPr>
          <p:nvPr>
            <p:ph type="body" sz="quarter" idx="3"/>
          </p:nvPr>
        </p:nvSpPr>
        <p:spPr bwMode="auto">
          <a:xfrm>
            <a:off x="906463" y="4722813"/>
            <a:ext cx="4992687" cy="4475162"/>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0358" name="Rectangle 6"/>
          <p:cNvSpPr>
            <a:spLocks noGrp="1" noChangeArrowheads="1"/>
          </p:cNvSpPr>
          <p:nvPr>
            <p:ph type="ftr" sz="quarter" idx="4"/>
          </p:nvPr>
        </p:nvSpPr>
        <p:spPr bwMode="auto">
          <a:xfrm>
            <a:off x="0" y="9447213"/>
            <a:ext cx="2947988" cy="49688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bodyPr>
          <a:lstStyle>
            <a:lvl1pPr eaLnBrk="0" hangingPunct="0">
              <a:defRPr sz="1200">
                <a:latin typeface="Times" pitchFamily="-107" charset="0"/>
                <a:ea typeface="+mn-ea"/>
                <a:cs typeface="+mn-cs"/>
              </a:defRPr>
            </a:lvl1pPr>
          </a:lstStyle>
          <a:p>
            <a:pPr>
              <a:defRPr/>
            </a:pPr>
            <a:endParaRPr lang="en-US"/>
          </a:p>
        </p:txBody>
      </p:sp>
      <p:sp>
        <p:nvSpPr>
          <p:cNvPr id="100359" name="Rectangle 7"/>
          <p:cNvSpPr>
            <a:spLocks noGrp="1" noChangeArrowheads="1"/>
          </p:cNvSpPr>
          <p:nvPr>
            <p:ph type="sldNum" sz="quarter" idx="5"/>
          </p:nvPr>
        </p:nvSpPr>
        <p:spPr bwMode="auto">
          <a:xfrm>
            <a:off x="3857625" y="9447213"/>
            <a:ext cx="2947988" cy="49688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bodyPr>
          <a:lstStyle>
            <a:lvl1pPr algn="r" eaLnBrk="0" hangingPunct="0">
              <a:defRPr sz="1200">
                <a:latin typeface="Times" pitchFamily="-84" charset="0"/>
              </a:defRPr>
            </a:lvl1pPr>
          </a:lstStyle>
          <a:p>
            <a:pPr>
              <a:defRPr/>
            </a:pPr>
            <a:fld id="{F992FE38-4175-4DAC-A584-A93B9EC623A9}" type="slidenum">
              <a:rPr lang="en-US"/>
              <a:pPr>
                <a:defRPr/>
              </a:pPr>
              <a:t>‹#›</a:t>
            </a:fld>
            <a:endParaRPr lang="en-US" dirty="0"/>
          </a:p>
        </p:txBody>
      </p:sp>
    </p:spTree>
    <p:extLst>
      <p:ext uri="{BB962C8B-B14F-4D97-AF65-F5344CB8AC3E}">
        <p14:creationId xmlns:p14="http://schemas.microsoft.com/office/powerpoint/2010/main" val="4238244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1pPr>
    <a:lvl2pPr marL="457200"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2pPr>
    <a:lvl3pPr marL="914400"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3pPr>
    <a:lvl4pPr marL="1371600"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4pPr>
    <a:lvl5pPr marL="1828800"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latin typeface="Times" pitchFamily="-84" charset="0"/>
              <a:ea typeface="MS PGothic" pitchFamily="34" charset="-128"/>
            </a:endParaRP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10861210-D93B-4F91-B235-742F74A028CC}" type="slidenum">
              <a:rPr lang="en-US" sz="1200" smtClean="0">
                <a:latin typeface="Times" pitchFamily="-84" charset="0"/>
              </a:rPr>
              <a:pPr/>
              <a:t>1</a:t>
            </a:fld>
            <a:endParaRPr lang="en-US" sz="1200" smtClean="0">
              <a:latin typeface="Times" pitchFamily="-8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10</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11</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12</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13</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14</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CEA19A98-B629-465A-8C68-55A906668DE0}" type="slidenum">
              <a:rPr lang="en-US" sz="1200" smtClean="0">
                <a:latin typeface="Times" pitchFamily="-84" charset="0"/>
              </a:rPr>
              <a:pPr/>
              <a:t>16</a:t>
            </a:fld>
            <a:endParaRPr lang="en-US" sz="1200" smtClean="0">
              <a:latin typeface="Times" pitchFamily="-84"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1CCAB60A-F1FC-4441-BC54-2888386558C3}" type="slidenum">
              <a:rPr lang="en-US" sz="1200" smtClean="0">
                <a:latin typeface="Times" pitchFamily="-84" charset="0"/>
              </a:rPr>
              <a:pPr/>
              <a:t>17</a:t>
            </a:fld>
            <a:endParaRPr lang="en-US" sz="1200" smtClean="0">
              <a:latin typeface="Times" pitchFamily="-8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1CCAB60A-F1FC-4441-BC54-2888386558C3}" type="slidenum">
              <a:rPr lang="en-US" sz="1200" smtClean="0">
                <a:latin typeface="Times" pitchFamily="-84" charset="0"/>
              </a:rPr>
              <a:pPr/>
              <a:t>18</a:t>
            </a:fld>
            <a:endParaRPr lang="en-US" sz="1200" smtClean="0">
              <a:latin typeface="Times" pitchFamily="-8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1CCAB60A-F1FC-4441-BC54-2888386558C3}" type="slidenum">
              <a:rPr lang="en-US" sz="1200" smtClean="0">
                <a:latin typeface="Times" pitchFamily="-84" charset="0"/>
              </a:rPr>
              <a:pPr/>
              <a:t>19</a:t>
            </a:fld>
            <a:endParaRPr lang="en-US" sz="1200" smtClean="0">
              <a:latin typeface="Times" pitchFamily="-8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2</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21</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22</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3</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4</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5</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6</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7</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8</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9</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2DD143-9280-4A8B-AA00-3BACF2B3FECB}" type="slidenum">
              <a:rPr lang="en-US"/>
              <a:pPr>
                <a:defRPr/>
              </a:pPr>
              <a:t>‹#›</a:t>
            </a:fld>
            <a:endParaRPr lang="en-US" dirty="0"/>
          </a:p>
        </p:txBody>
      </p:sp>
    </p:spTree>
    <p:extLst>
      <p:ext uri="{BB962C8B-B14F-4D97-AF65-F5344CB8AC3E}">
        <p14:creationId xmlns:p14="http://schemas.microsoft.com/office/powerpoint/2010/main" val="13239614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526502-75AA-4D34-B258-3735FBF1FD9A}" type="slidenum">
              <a:rPr lang="en-US"/>
              <a:pPr>
                <a:defRPr/>
              </a:pPr>
              <a:t>‹#›</a:t>
            </a:fld>
            <a:endParaRPr lang="en-US" dirty="0"/>
          </a:p>
        </p:txBody>
      </p:sp>
    </p:spTree>
    <p:extLst>
      <p:ext uri="{BB962C8B-B14F-4D97-AF65-F5344CB8AC3E}">
        <p14:creationId xmlns:p14="http://schemas.microsoft.com/office/powerpoint/2010/main" val="1117628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709921B-F31A-41E4-A84E-917B54F877A0}" type="slidenum">
              <a:rPr lang="en-US"/>
              <a:pPr>
                <a:defRPr/>
              </a:pPr>
              <a:t>‹#›</a:t>
            </a:fld>
            <a:endParaRPr lang="en-US" dirty="0"/>
          </a:p>
        </p:txBody>
      </p:sp>
    </p:spTree>
    <p:extLst>
      <p:ext uri="{BB962C8B-B14F-4D97-AF65-F5344CB8AC3E}">
        <p14:creationId xmlns:p14="http://schemas.microsoft.com/office/powerpoint/2010/main" val="4165252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DD4F288-EC51-421B-8559-9630648C976A}" type="slidenum">
              <a:rPr lang="en-US"/>
              <a:pPr>
                <a:defRPr/>
              </a:pPr>
              <a:t>‹#›</a:t>
            </a:fld>
            <a:endParaRPr lang="en-US" dirty="0"/>
          </a:p>
        </p:txBody>
      </p:sp>
    </p:spTree>
    <p:extLst>
      <p:ext uri="{BB962C8B-B14F-4D97-AF65-F5344CB8AC3E}">
        <p14:creationId xmlns:p14="http://schemas.microsoft.com/office/powerpoint/2010/main" val="2322049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9C6A16-206A-4A64-97CC-012909748EF5}" type="slidenum">
              <a:rPr lang="en-US"/>
              <a:pPr>
                <a:defRPr/>
              </a:pPr>
              <a:t>‹#›</a:t>
            </a:fld>
            <a:endParaRPr lang="en-US" dirty="0"/>
          </a:p>
        </p:txBody>
      </p:sp>
    </p:spTree>
    <p:extLst>
      <p:ext uri="{BB962C8B-B14F-4D97-AF65-F5344CB8AC3E}">
        <p14:creationId xmlns:p14="http://schemas.microsoft.com/office/powerpoint/2010/main" val="551483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98335DA-541D-4EAE-93A5-881855D54D7F}" type="slidenum">
              <a:rPr lang="en-US"/>
              <a:pPr>
                <a:defRPr/>
              </a:pPr>
              <a:t>‹#›</a:t>
            </a:fld>
            <a:endParaRPr lang="en-US" dirty="0"/>
          </a:p>
        </p:txBody>
      </p:sp>
    </p:spTree>
    <p:extLst>
      <p:ext uri="{BB962C8B-B14F-4D97-AF65-F5344CB8AC3E}">
        <p14:creationId xmlns:p14="http://schemas.microsoft.com/office/powerpoint/2010/main" val="2189044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ECED2BA-8B49-4B8C-B94A-1B9163706B58}" type="slidenum">
              <a:rPr lang="en-US"/>
              <a:pPr>
                <a:defRPr/>
              </a:pPr>
              <a:t>‹#›</a:t>
            </a:fld>
            <a:endParaRPr lang="en-US" dirty="0"/>
          </a:p>
        </p:txBody>
      </p:sp>
    </p:spTree>
    <p:extLst>
      <p:ext uri="{BB962C8B-B14F-4D97-AF65-F5344CB8AC3E}">
        <p14:creationId xmlns:p14="http://schemas.microsoft.com/office/powerpoint/2010/main" val="1843115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425D03D-F80A-45B9-970D-22213A9C5E40}" type="slidenum">
              <a:rPr lang="en-US"/>
              <a:pPr>
                <a:defRPr/>
              </a:pPr>
              <a:t>‹#›</a:t>
            </a:fld>
            <a:endParaRPr lang="en-US" dirty="0"/>
          </a:p>
        </p:txBody>
      </p:sp>
    </p:spTree>
    <p:extLst>
      <p:ext uri="{BB962C8B-B14F-4D97-AF65-F5344CB8AC3E}">
        <p14:creationId xmlns:p14="http://schemas.microsoft.com/office/powerpoint/2010/main" val="2751926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C92D87E-60B0-4345-9507-4C340CBC15FC}" type="slidenum">
              <a:rPr lang="en-US"/>
              <a:pPr>
                <a:defRPr/>
              </a:pPr>
              <a:t>‹#›</a:t>
            </a:fld>
            <a:endParaRPr lang="en-US" dirty="0"/>
          </a:p>
        </p:txBody>
      </p:sp>
    </p:spTree>
    <p:extLst>
      <p:ext uri="{BB962C8B-B14F-4D97-AF65-F5344CB8AC3E}">
        <p14:creationId xmlns:p14="http://schemas.microsoft.com/office/powerpoint/2010/main" val="397657756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3DC05F0-23C9-4FE5-B256-B8500FE3BE44}" type="slidenum">
              <a:rPr lang="en-US"/>
              <a:pPr>
                <a:defRPr/>
              </a:pPr>
              <a:t>‹#›</a:t>
            </a:fld>
            <a:endParaRPr lang="en-US" dirty="0"/>
          </a:p>
        </p:txBody>
      </p:sp>
    </p:spTree>
    <p:extLst>
      <p:ext uri="{BB962C8B-B14F-4D97-AF65-F5344CB8AC3E}">
        <p14:creationId xmlns:p14="http://schemas.microsoft.com/office/powerpoint/2010/main" val="4122032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9EEDF70-FF92-4C42-AE13-CFF435CD0215}" type="slidenum">
              <a:rPr lang="en-US"/>
              <a:pPr>
                <a:defRPr/>
              </a:pPr>
              <a:t>‹#›</a:t>
            </a:fld>
            <a:endParaRPr lang="en-US" dirty="0"/>
          </a:p>
        </p:txBody>
      </p:sp>
    </p:spTree>
    <p:extLst>
      <p:ext uri="{BB962C8B-B14F-4D97-AF65-F5344CB8AC3E}">
        <p14:creationId xmlns:p14="http://schemas.microsoft.com/office/powerpoint/2010/main" val="3502753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a:latin typeface="Times" pitchFamily="-107"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a:latin typeface="Times" pitchFamily="-107"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a:latin typeface="Times" pitchFamily="-84" charset="0"/>
              </a:defRPr>
            </a:lvl1pPr>
          </a:lstStyle>
          <a:p>
            <a:pPr>
              <a:defRPr/>
            </a:pPr>
            <a:fld id="{F3C3B424-E5BA-45C6-886B-540A388CEEBD}"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S PGothic" charset="0"/>
          <a:cs typeface="MS PGothic" charset="0"/>
        </a:defRPr>
      </a:lvl1pPr>
      <a:lvl2pPr algn="ctr" rtl="0" eaLnBrk="0" fontAlgn="base" hangingPunct="0">
        <a:spcBef>
          <a:spcPct val="0"/>
        </a:spcBef>
        <a:spcAft>
          <a:spcPct val="0"/>
        </a:spcAft>
        <a:defRPr sz="4400">
          <a:solidFill>
            <a:schemeClr val="tx2"/>
          </a:solidFill>
          <a:latin typeface="Times" pitchFamily="18" charset="0"/>
          <a:ea typeface="MS PGothic" charset="0"/>
          <a:cs typeface="MS PGothic" charset="0"/>
        </a:defRPr>
      </a:lvl2pPr>
      <a:lvl3pPr algn="ctr" rtl="0" eaLnBrk="0" fontAlgn="base" hangingPunct="0">
        <a:spcBef>
          <a:spcPct val="0"/>
        </a:spcBef>
        <a:spcAft>
          <a:spcPct val="0"/>
        </a:spcAft>
        <a:defRPr sz="4400">
          <a:solidFill>
            <a:schemeClr val="tx2"/>
          </a:solidFill>
          <a:latin typeface="Times" pitchFamily="18" charset="0"/>
          <a:ea typeface="MS PGothic" charset="0"/>
          <a:cs typeface="MS PGothic" charset="0"/>
        </a:defRPr>
      </a:lvl3pPr>
      <a:lvl4pPr algn="ctr" rtl="0" eaLnBrk="0" fontAlgn="base" hangingPunct="0">
        <a:spcBef>
          <a:spcPct val="0"/>
        </a:spcBef>
        <a:spcAft>
          <a:spcPct val="0"/>
        </a:spcAft>
        <a:defRPr sz="4400">
          <a:solidFill>
            <a:schemeClr val="tx2"/>
          </a:solidFill>
          <a:latin typeface="Times" pitchFamily="18" charset="0"/>
          <a:ea typeface="MS PGothic" charset="0"/>
          <a:cs typeface="MS PGothic" charset="0"/>
        </a:defRPr>
      </a:lvl4pPr>
      <a:lvl5pPr algn="ctr" rtl="0" eaLnBrk="0" fontAlgn="base" hangingPunct="0">
        <a:spcBef>
          <a:spcPct val="0"/>
        </a:spcBef>
        <a:spcAft>
          <a:spcPct val="0"/>
        </a:spcAft>
        <a:defRPr sz="4400">
          <a:solidFill>
            <a:schemeClr val="tx2"/>
          </a:solidFill>
          <a:latin typeface="Times" pitchFamily="18" charset="0"/>
          <a:ea typeface="MS PGothic" charset="0"/>
          <a:cs typeface="MS PGothic" charset="0"/>
        </a:defRPr>
      </a:lvl5pPr>
      <a:lvl6pPr marL="457200" algn="ctr" rtl="0" fontAlgn="base">
        <a:spcBef>
          <a:spcPct val="0"/>
        </a:spcBef>
        <a:spcAft>
          <a:spcPct val="0"/>
        </a:spcAft>
        <a:defRPr sz="4400">
          <a:solidFill>
            <a:schemeClr val="tx2"/>
          </a:solidFill>
          <a:latin typeface="Times" pitchFamily="18" charset="0"/>
        </a:defRPr>
      </a:lvl6pPr>
      <a:lvl7pPr marL="914400" algn="ctr" rtl="0" fontAlgn="base">
        <a:spcBef>
          <a:spcPct val="0"/>
        </a:spcBef>
        <a:spcAft>
          <a:spcPct val="0"/>
        </a:spcAft>
        <a:defRPr sz="4400">
          <a:solidFill>
            <a:schemeClr val="tx2"/>
          </a:solidFill>
          <a:latin typeface="Times" pitchFamily="18" charset="0"/>
        </a:defRPr>
      </a:lvl7pPr>
      <a:lvl8pPr marL="1371600" algn="ctr" rtl="0" fontAlgn="base">
        <a:spcBef>
          <a:spcPct val="0"/>
        </a:spcBef>
        <a:spcAft>
          <a:spcPct val="0"/>
        </a:spcAft>
        <a:defRPr sz="4400">
          <a:solidFill>
            <a:schemeClr val="tx2"/>
          </a:solidFill>
          <a:latin typeface="Times" pitchFamily="18" charset="0"/>
        </a:defRPr>
      </a:lvl8pPr>
      <a:lvl9pPr marL="1828800" algn="ctr" rtl="0" fontAlgn="base">
        <a:spcBef>
          <a:spcPct val="0"/>
        </a:spcBef>
        <a:spcAft>
          <a:spcPct val="0"/>
        </a:spcAft>
        <a:defRPr sz="4400">
          <a:solidFill>
            <a:schemeClr val="tx2"/>
          </a:solidFill>
          <a:latin typeface="Times"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charset="0"/>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charset="0"/>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charset="0"/>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charset="0"/>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charset="0"/>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9032 BoE logo-R&amp;P 300dp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13"/>
          <p:cNvSpPr>
            <a:spLocks noGrp="1" noChangeArrowheads="1"/>
          </p:cNvSpPr>
          <p:nvPr>
            <p:ph type="ctrTitle"/>
          </p:nvPr>
        </p:nvSpPr>
        <p:spPr>
          <a:xfrm>
            <a:off x="685800" y="2420938"/>
            <a:ext cx="7772400" cy="531812"/>
          </a:xfrm>
        </p:spPr>
        <p:txBody>
          <a:bodyPr/>
          <a:lstStyle/>
          <a:p>
            <a:pPr algn="l" eaLnBrk="1" hangingPunct="1"/>
            <a:r>
              <a:rPr lang="en-GB" sz="2400" b="1" dirty="0" smtClean="0">
                <a:solidFill>
                  <a:srgbClr val="960000"/>
                </a:solidFill>
                <a:latin typeface="Arial" pitchFamily="34" charset="0"/>
                <a:ea typeface="MS PGothic" pitchFamily="34" charset="-128"/>
                <a:cs typeface="Arial" pitchFamily="34" charset="0"/>
              </a:rPr>
              <a:t>Inflation Report </a:t>
            </a:r>
            <a:br>
              <a:rPr lang="en-GB" sz="2400" b="1" dirty="0" smtClean="0">
                <a:solidFill>
                  <a:srgbClr val="960000"/>
                </a:solidFill>
                <a:latin typeface="Arial" pitchFamily="34" charset="0"/>
                <a:ea typeface="MS PGothic" pitchFamily="34" charset="-128"/>
                <a:cs typeface="Arial" pitchFamily="34" charset="0"/>
              </a:rPr>
            </a:br>
            <a:r>
              <a:rPr lang="en-GB" sz="2400" b="1" dirty="0" smtClean="0">
                <a:solidFill>
                  <a:srgbClr val="960000"/>
                </a:solidFill>
                <a:latin typeface="Arial" pitchFamily="34" charset="0"/>
                <a:ea typeface="MS PGothic" pitchFamily="34" charset="-128"/>
                <a:cs typeface="Arial" pitchFamily="34" charset="0"/>
              </a:rPr>
              <a:t>May 2016</a:t>
            </a:r>
          </a:p>
        </p:txBody>
      </p:sp>
      <p:sp>
        <p:nvSpPr>
          <p:cNvPr id="2052" name="Rectangle 14"/>
          <p:cNvSpPr>
            <a:spLocks noGrp="1" noChangeArrowheads="1"/>
          </p:cNvSpPr>
          <p:nvPr>
            <p:ph type="subTitle" idx="1"/>
          </p:nvPr>
        </p:nvSpPr>
        <p:spPr>
          <a:xfrm>
            <a:off x="685800" y="3141663"/>
            <a:ext cx="7772400" cy="719137"/>
          </a:xfrm>
        </p:spPr>
        <p:txBody>
          <a:bodyPr/>
          <a:lstStyle/>
          <a:p>
            <a:pPr algn="l" eaLnBrk="1" hangingPunct="1"/>
            <a:r>
              <a:rPr lang="en-US" sz="2400" dirty="0">
                <a:latin typeface="Arial" pitchFamily="34" charset="0"/>
                <a:ea typeface="MS PGothic" pitchFamily="34" charset="-128"/>
                <a:cs typeface="Arial" pitchFamily="34" charset="0"/>
              </a:rPr>
              <a:t>Global economic and </a:t>
            </a:r>
            <a:r>
              <a:rPr lang="en-US" sz="2400" dirty="0" smtClean="0">
                <a:latin typeface="Arial" pitchFamily="34" charset="0"/>
                <a:ea typeface="MS PGothic" pitchFamily="34" charset="-128"/>
                <a:cs typeface="Arial" pitchFamily="34" charset="0"/>
              </a:rPr>
              <a:t>financial developments</a:t>
            </a:r>
            <a:endParaRPr lang="en-GB" sz="2400" dirty="0" smtClean="0">
              <a:latin typeface="Arial" pitchFamily="34" charset="0"/>
              <a:ea typeface="MS PGothic" pitchFamily="34" charset="-128"/>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1.9  </a:t>
            </a:r>
            <a:r>
              <a:rPr lang="en-GB" sz="2400" dirty="0">
                <a:solidFill>
                  <a:srgbClr val="960000"/>
                </a:solidFill>
              </a:rPr>
              <a:t>Equity prices have recovered </a:t>
            </a:r>
            <a:r>
              <a:rPr lang="en-GB" sz="2400" dirty="0" smtClean="0">
                <a:solidFill>
                  <a:srgbClr val="960000"/>
                </a:solidFill>
              </a:rPr>
              <a:t>somewhat</a:t>
            </a:r>
          </a:p>
          <a:p>
            <a:r>
              <a:rPr lang="en-GB" sz="2000" dirty="0"/>
              <a:t>International equity prices</a:t>
            </a:r>
            <a:r>
              <a:rPr lang="en-US" sz="2000" baseline="30000" dirty="0" smtClean="0"/>
              <a:t>(a)</a:t>
            </a:r>
            <a:endParaRPr lang="en-US" sz="2000" baseline="30000" dirty="0">
              <a:solidFill>
                <a:srgbClr val="960000"/>
              </a:solidFill>
            </a:endParaRPr>
          </a:p>
        </p:txBody>
      </p:sp>
      <p:sp>
        <p:nvSpPr>
          <p:cNvPr id="3" name="Rectangle 2"/>
          <p:cNvSpPr/>
          <p:nvPr/>
        </p:nvSpPr>
        <p:spPr>
          <a:xfrm>
            <a:off x="179387" y="6321265"/>
            <a:ext cx="8787192" cy="461665"/>
          </a:xfrm>
          <a:prstGeom prst="rect">
            <a:avLst/>
          </a:prstGeom>
        </p:spPr>
        <p:txBody>
          <a:bodyPr wrap="square">
            <a:spAutoFit/>
          </a:bodyPr>
          <a:lstStyle/>
          <a:p>
            <a:r>
              <a:rPr lang="en-US" sz="800" dirty="0"/>
              <a:t>Sources:  Thomson Reuters </a:t>
            </a:r>
            <a:r>
              <a:rPr lang="en-US" sz="800" dirty="0" err="1"/>
              <a:t>Datastream</a:t>
            </a:r>
            <a:r>
              <a:rPr lang="en-US" sz="800" dirty="0"/>
              <a:t> and Bank calculations.</a:t>
            </a:r>
          </a:p>
          <a:p>
            <a:endParaRPr lang="en-US" sz="800" dirty="0"/>
          </a:p>
          <a:p>
            <a:pPr marL="216000" indent="-216000"/>
            <a:r>
              <a:rPr lang="en-US" sz="800" dirty="0"/>
              <a:t>(a)	In local currency terms, except for MSCI Emerging Markets, which is in US dollar terms.</a:t>
            </a:r>
          </a:p>
        </p:txBody>
      </p:sp>
      <p:pic>
        <p:nvPicPr>
          <p:cNvPr id="9218" name="Picture 2" descr="Q:\Current publications\IR May 2016\Section 1\PNGs etc\Chart 1.9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152000"/>
            <a:ext cx="5827177" cy="4646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96486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1.10  </a:t>
            </a:r>
            <a:r>
              <a:rPr lang="en-GB" sz="2400" dirty="0">
                <a:solidFill>
                  <a:srgbClr val="960000"/>
                </a:solidFill>
              </a:rPr>
              <a:t>The recovery in UK equity prices has been most pronounced in the energy </a:t>
            </a:r>
            <a:r>
              <a:rPr lang="en-GB" sz="2400" dirty="0" smtClean="0">
                <a:solidFill>
                  <a:srgbClr val="960000"/>
                </a:solidFill>
              </a:rPr>
              <a:t>sector</a:t>
            </a:r>
          </a:p>
          <a:p>
            <a:r>
              <a:rPr lang="en-GB" sz="2000" dirty="0"/>
              <a:t>UK equity indices for selected sectors</a:t>
            </a:r>
            <a:r>
              <a:rPr lang="en-US" sz="2000" baseline="30000" dirty="0" smtClean="0"/>
              <a:t>(a)</a:t>
            </a:r>
            <a:endParaRPr lang="en-US" sz="2000" baseline="30000" dirty="0">
              <a:solidFill>
                <a:srgbClr val="960000"/>
              </a:solidFill>
            </a:endParaRPr>
          </a:p>
        </p:txBody>
      </p:sp>
      <p:sp>
        <p:nvSpPr>
          <p:cNvPr id="3" name="Rectangle 2"/>
          <p:cNvSpPr/>
          <p:nvPr/>
        </p:nvSpPr>
        <p:spPr>
          <a:xfrm>
            <a:off x="179387" y="6194049"/>
            <a:ext cx="8787192" cy="584775"/>
          </a:xfrm>
          <a:prstGeom prst="rect">
            <a:avLst/>
          </a:prstGeom>
        </p:spPr>
        <p:txBody>
          <a:bodyPr wrap="square">
            <a:spAutoFit/>
          </a:bodyPr>
          <a:lstStyle/>
          <a:p>
            <a:r>
              <a:rPr lang="en-US" sz="800" dirty="0"/>
              <a:t>Sources:  Thomson Reuters </a:t>
            </a:r>
            <a:r>
              <a:rPr lang="en-US" sz="800" dirty="0" err="1"/>
              <a:t>Datastream</a:t>
            </a:r>
            <a:r>
              <a:rPr lang="en-US" sz="800" dirty="0"/>
              <a:t> and Bank calculations.</a:t>
            </a:r>
          </a:p>
          <a:p>
            <a:endParaRPr lang="en-US" sz="800" dirty="0"/>
          </a:p>
          <a:p>
            <a:pPr marL="216000" indent="-216000"/>
            <a:r>
              <a:rPr lang="en-US" sz="800" dirty="0"/>
              <a:t>(a)	Sectors capture around 96% of the FTSE All-Share.  </a:t>
            </a:r>
            <a:r>
              <a:rPr lang="en-US" sz="800" dirty="0" err="1"/>
              <a:t>Sectoral</a:t>
            </a:r>
            <a:r>
              <a:rPr lang="en-US" sz="800" dirty="0"/>
              <a:t> indices are calculated as an average of sub-indices of the FTSE All-Share, weighted by daily shares in market </a:t>
            </a:r>
            <a:r>
              <a:rPr lang="en-US" sz="800" dirty="0" err="1"/>
              <a:t>capitalisation</a:t>
            </a:r>
            <a:r>
              <a:rPr lang="en-US" sz="800" dirty="0"/>
              <a:t>.  The </a:t>
            </a:r>
            <a:r>
              <a:rPr lang="en-US" sz="800" dirty="0" smtClean="0"/>
              <a:t>average weights </a:t>
            </a:r>
            <a:r>
              <a:rPr lang="en-US" sz="800" dirty="0"/>
              <a:t>of each sector in the FTSE All-Share since July 2015 are shown in parentheses.</a:t>
            </a:r>
          </a:p>
        </p:txBody>
      </p:sp>
      <p:pic>
        <p:nvPicPr>
          <p:cNvPr id="10242" name="Picture 2" descr="Q:\Current publications\IR May 2016\Section 1\PNGs etc\Chart 1.10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0000" y="1440000"/>
            <a:ext cx="4731420" cy="4632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71667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1.11  </a:t>
            </a:r>
            <a:r>
              <a:rPr lang="en-GB" sz="2400" dirty="0">
                <a:solidFill>
                  <a:srgbClr val="960000"/>
                </a:solidFill>
              </a:rPr>
              <a:t>Bank funding spreads have </a:t>
            </a:r>
            <a:r>
              <a:rPr lang="en-GB" sz="2400" dirty="0" smtClean="0">
                <a:solidFill>
                  <a:srgbClr val="960000"/>
                </a:solidFill>
              </a:rPr>
              <a:t>widened</a:t>
            </a:r>
          </a:p>
          <a:p>
            <a:r>
              <a:rPr lang="en-US" sz="2000" dirty="0"/>
              <a:t>Indicative long-term UK bank funding spreads</a:t>
            </a:r>
            <a:endParaRPr lang="en-US" sz="2000" baseline="30000" dirty="0">
              <a:solidFill>
                <a:srgbClr val="960000"/>
              </a:solidFill>
            </a:endParaRPr>
          </a:p>
        </p:txBody>
      </p:sp>
      <p:sp>
        <p:nvSpPr>
          <p:cNvPr id="3" name="Rectangle 2"/>
          <p:cNvSpPr/>
          <p:nvPr/>
        </p:nvSpPr>
        <p:spPr>
          <a:xfrm>
            <a:off x="179387" y="5828274"/>
            <a:ext cx="8787192" cy="954107"/>
          </a:xfrm>
          <a:prstGeom prst="rect">
            <a:avLst/>
          </a:prstGeom>
        </p:spPr>
        <p:txBody>
          <a:bodyPr wrap="square">
            <a:spAutoFit/>
          </a:bodyPr>
          <a:lstStyle/>
          <a:p>
            <a:r>
              <a:rPr lang="en-GB" sz="800" dirty="0"/>
              <a:t>Sources:  Bank of England, Bloomberg, </a:t>
            </a:r>
            <a:r>
              <a:rPr lang="en-GB" sz="800" dirty="0" err="1"/>
              <a:t>Markit</a:t>
            </a:r>
            <a:r>
              <a:rPr lang="en-GB" sz="800" dirty="0"/>
              <a:t> Group Limited and Bank calculations.</a:t>
            </a:r>
          </a:p>
          <a:p>
            <a:r>
              <a:rPr lang="en-GB" sz="800" dirty="0"/>
              <a:t> </a:t>
            </a:r>
          </a:p>
          <a:p>
            <a:pPr marL="216000" indent="-216000"/>
            <a:r>
              <a:rPr lang="en-GB" sz="800" dirty="0"/>
              <a:t>(a)	Constant-maturity </a:t>
            </a:r>
            <a:r>
              <a:rPr lang="en-GB" sz="800" dirty="0" err="1"/>
              <a:t>unweighted</a:t>
            </a:r>
            <a:r>
              <a:rPr lang="en-GB" sz="800" dirty="0"/>
              <a:t> average of secondary market spreads to mid-swaps for the major UK lenders’ five-year euro senior unsecured bonds or a suitable proxy when unavailable.</a:t>
            </a:r>
          </a:p>
          <a:p>
            <a:pPr marL="216000" indent="-216000"/>
            <a:r>
              <a:rPr lang="en-GB" sz="800" dirty="0"/>
              <a:t>(b)	</a:t>
            </a:r>
            <a:r>
              <a:rPr lang="en-GB" sz="800" dirty="0" err="1"/>
              <a:t>Unweighted</a:t>
            </a:r>
            <a:r>
              <a:rPr lang="en-GB" sz="800" dirty="0"/>
              <a:t> average of spreads for two-year and three-year sterling fixed-rate retail bonds over equivalent-maturity swaps.  Bond rates are end-month rates and swap rates are monthly averages of daily rates.</a:t>
            </a:r>
          </a:p>
          <a:p>
            <a:pPr marL="216000" indent="-216000"/>
            <a:r>
              <a:rPr lang="en-GB" sz="800" dirty="0"/>
              <a:t>(c)	</a:t>
            </a:r>
            <a:r>
              <a:rPr lang="en-GB" sz="800" dirty="0" err="1"/>
              <a:t>Unweighted</a:t>
            </a:r>
            <a:r>
              <a:rPr lang="en-GB" sz="800" dirty="0"/>
              <a:t> average of five-year euro senior CDS </a:t>
            </a:r>
            <a:r>
              <a:rPr lang="en-GB" sz="800" dirty="0" err="1"/>
              <a:t>premia</a:t>
            </a:r>
            <a:r>
              <a:rPr lang="en-GB" sz="800" dirty="0"/>
              <a:t> for the major UK lenders.</a:t>
            </a:r>
          </a:p>
          <a:p>
            <a:pPr marL="216000" indent="-216000"/>
            <a:r>
              <a:rPr lang="en-GB" sz="800" dirty="0"/>
              <a:t>(d)	Constant-maturity </a:t>
            </a:r>
            <a:r>
              <a:rPr lang="en-GB" sz="800" dirty="0" err="1"/>
              <a:t>unweighted</a:t>
            </a:r>
            <a:r>
              <a:rPr lang="en-GB" sz="800" dirty="0"/>
              <a:t> average of secondary market spreads to swaps for the major UK lenders’ five-year euro-denominated covered bonds or a suitable proxy.</a:t>
            </a:r>
          </a:p>
        </p:txBody>
      </p:sp>
      <p:pic>
        <p:nvPicPr>
          <p:cNvPr id="11266" name="Picture 2" descr="Q:\Current publications\IR May 2016\Section 1\PNGs etc\Chart 1.11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080000"/>
            <a:ext cx="5471781"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04021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1.12  </a:t>
            </a:r>
            <a:r>
              <a:rPr lang="en-GB" sz="2400" dirty="0">
                <a:solidFill>
                  <a:srgbClr val="960000"/>
                </a:solidFill>
              </a:rPr>
              <a:t>The extent of the recovery in GDP has varied across euro-area </a:t>
            </a:r>
            <a:r>
              <a:rPr lang="en-GB" sz="2400" dirty="0" smtClean="0">
                <a:solidFill>
                  <a:srgbClr val="960000"/>
                </a:solidFill>
              </a:rPr>
              <a:t>countries</a:t>
            </a:r>
          </a:p>
          <a:p>
            <a:r>
              <a:rPr lang="en-US" sz="2000" dirty="0"/>
              <a:t>Contributions to cumulative change in GDP since euro-area pre-recession peak in selected </a:t>
            </a:r>
            <a:r>
              <a:rPr lang="en-US" sz="2000" dirty="0" smtClean="0"/>
              <a:t>countries</a:t>
            </a:r>
            <a:r>
              <a:rPr lang="en-US" sz="2000" baseline="30000" dirty="0" smtClean="0"/>
              <a:t>(a)(b)</a:t>
            </a:r>
            <a:endParaRPr lang="en-US" sz="2000" baseline="30000" dirty="0">
              <a:solidFill>
                <a:srgbClr val="960000"/>
              </a:solidFill>
            </a:endParaRPr>
          </a:p>
        </p:txBody>
      </p:sp>
      <p:sp>
        <p:nvSpPr>
          <p:cNvPr id="3" name="Rectangle 2"/>
          <p:cNvSpPr/>
          <p:nvPr/>
        </p:nvSpPr>
        <p:spPr>
          <a:xfrm>
            <a:off x="179387" y="6066833"/>
            <a:ext cx="8787192" cy="707886"/>
          </a:xfrm>
          <a:prstGeom prst="rect">
            <a:avLst/>
          </a:prstGeom>
        </p:spPr>
        <p:txBody>
          <a:bodyPr wrap="square">
            <a:spAutoFit/>
          </a:bodyPr>
          <a:lstStyle/>
          <a:p>
            <a:r>
              <a:rPr lang="en-US" sz="800" dirty="0"/>
              <a:t>Sources:  Eurostat and Bank calculations.</a:t>
            </a:r>
          </a:p>
          <a:p>
            <a:endParaRPr lang="en-US" sz="800" dirty="0"/>
          </a:p>
          <a:p>
            <a:pPr marL="216000" indent="-216000"/>
            <a:r>
              <a:rPr lang="en-US" sz="800" dirty="0"/>
              <a:t>(a)	Chained-volume measures.  Contributions may not sum to the total due to rounding, the statistical discrepancy and chain-linking.</a:t>
            </a:r>
          </a:p>
          <a:p>
            <a:pPr marL="216000" indent="-216000"/>
            <a:r>
              <a:rPr lang="en-US" sz="800" dirty="0"/>
              <a:t>(b)	Pre-recession peak is in 2008 Q1.</a:t>
            </a:r>
          </a:p>
          <a:p>
            <a:pPr marL="216000" indent="-216000"/>
            <a:r>
              <a:rPr lang="en-US" sz="800" dirty="0"/>
              <a:t>(c)	Data for Ireland are not calendar adjusted.</a:t>
            </a:r>
          </a:p>
        </p:txBody>
      </p:sp>
      <p:pic>
        <p:nvPicPr>
          <p:cNvPr id="12290" name="Picture 2" descr="Q:\Current publications\IR May 2016\Section 1\PNGs etc\Chart 1.12 REDRAW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1" y="1620000"/>
            <a:ext cx="4925578" cy="4218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66785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1.13  </a:t>
            </a:r>
            <a:r>
              <a:rPr lang="en-GB" sz="2400" dirty="0">
                <a:solidFill>
                  <a:srgbClr val="960000"/>
                </a:solidFill>
              </a:rPr>
              <a:t>US employment continues to grow at a robust </a:t>
            </a:r>
            <a:r>
              <a:rPr lang="en-GB" sz="2400" dirty="0" smtClean="0">
                <a:solidFill>
                  <a:srgbClr val="960000"/>
                </a:solidFill>
              </a:rPr>
              <a:t>rate</a:t>
            </a:r>
          </a:p>
          <a:p>
            <a:r>
              <a:rPr lang="en-US" sz="2000" dirty="0"/>
              <a:t>Monthly changes in US employment</a:t>
            </a:r>
            <a:r>
              <a:rPr lang="en-US" sz="2000" baseline="30000" dirty="0" smtClean="0"/>
              <a:t>(a)</a:t>
            </a:r>
            <a:endParaRPr lang="en-US" sz="2000" baseline="30000" dirty="0">
              <a:solidFill>
                <a:srgbClr val="960000"/>
              </a:solidFill>
            </a:endParaRPr>
          </a:p>
        </p:txBody>
      </p:sp>
      <p:sp>
        <p:nvSpPr>
          <p:cNvPr id="3" name="Rectangle 2"/>
          <p:cNvSpPr/>
          <p:nvPr/>
        </p:nvSpPr>
        <p:spPr>
          <a:xfrm>
            <a:off x="179387" y="6321265"/>
            <a:ext cx="8787192" cy="461665"/>
          </a:xfrm>
          <a:prstGeom prst="rect">
            <a:avLst/>
          </a:prstGeom>
        </p:spPr>
        <p:txBody>
          <a:bodyPr wrap="square">
            <a:spAutoFit/>
          </a:bodyPr>
          <a:lstStyle/>
          <a:p>
            <a:r>
              <a:rPr lang="en-US" sz="800" dirty="0"/>
              <a:t>Source:  Bureau of Labor Statistics.</a:t>
            </a:r>
          </a:p>
          <a:p>
            <a:endParaRPr lang="en-US" sz="800" dirty="0"/>
          </a:p>
          <a:p>
            <a:pPr marL="216000" indent="-216000"/>
            <a:r>
              <a:rPr lang="en-US" sz="800" dirty="0"/>
              <a:t>(a)	Total non-farm payroll employment.  Three-month moving average.</a:t>
            </a:r>
          </a:p>
        </p:txBody>
      </p:sp>
      <p:pic>
        <p:nvPicPr>
          <p:cNvPr id="13314" name="Picture 2" descr="Q:\Current publications\IR May 2016\Section 1\PNGs etc\Chart 1.13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525425" cy="4439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52110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GB" sz="2400" b="1">
                <a:solidFill>
                  <a:srgbClr val="960000"/>
                </a:solidFill>
                <a:cs typeface="Arial" pitchFamily="34" charset="0"/>
              </a:rPr>
              <a:t>Tables</a:t>
            </a:r>
            <a:endParaRPr lang="en-GB" sz="240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79388" y="179388"/>
            <a:ext cx="68694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a:solidFill>
                  <a:srgbClr val="960000"/>
                </a:solidFill>
              </a:rPr>
              <a:t>Table 1.A  </a:t>
            </a:r>
            <a:r>
              <a:rPr lang="en-US" sz="2400" dirty="0"/>
              <a:t>Monitoring the MPC’s key </a:t>
            </a:r>
            <a:r>
              <a:rPr lang="en-US" sz="2400" dirty="0" err="1"/>
              <a:t>judgements</a:t>
            </a:r>
            <a:endParaRPr lang="en-US" sz="2400" baseline="30000" dirty="0">
              <a:solidFill>
                <a:srgbClr val="231F20"/>
              </a:solidFill>
            </a:endParaRP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000" y="720000"/>
            <a:ext cx="8191500" cy="5762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179388" y="179388"/>
            <a:ext cx="8239371"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smtClean="0">
                <a:solidFill>
                  <a:srgbClr val="960000"/>
                </a:solidFill>
              </a:rPr>
              <a:t>Table 1.B  </a:t>
            </a:r>
            <a:r>
              <a:rPr lang="en-GB" sz="2400" dirty="0">
                <a:solidFill>
                  <a:srgbClr val="960000"/>
                </a:solidFill>
              </a:rPr>
              <a:t>The ECB announced a number of policy easing </a:t>
            </a:r>
            <a:endParaRPr lang="en-GB" sz="2400" dirty="0" smtClean="0">
              <a:solidFill>
                <a:srgbClr val="960000"/>
              </a:solidFill>
            </a:endParaRPr>
          </a:p>
          <a:p>
            <a:r>
              <a:rPr lang="en-GB" sz="2400" dirty="0" smtClean="0">
                <a:solidFill>
                  <a:srgbClr val="960000"/>
                </a:solidFill>
              </a:rPr>
              <a:t>Measures in </a:t>
            </a:r>
            <a:r>
              <a:rPr lang="en-GB" sz="2400" dirty="0">
                <a:solidFill>
                  <a:srgbClr val="960000"/>
                </a:solidFill>
              </a:rPr>
              <a:t>March</a:t>
            </a:r>
            <a:endParaRPr lang="en-GB" sz="2400" dirty="0" smtClean="0">
              <a:solidFill>
                <a:srgbClr val="960000"/>
              </a:solidFill>
              <a:cs typeface="Arial" pitchFamily="34" charset="0"/>
            </a:endParaRPr>
          </a:p>
          <a:p>
            <a:r>
              <a:rPr lang="en-US" sz="2000" dirty="0"/>
              <a:t>Policy announcements by the ECB at its March meeting</a:t>
            </a:r>
            <a:endParaRPr lang="en-US" sz="2000" baseline="30000" dirty="0">
              <a:solidFill>
                <a:srgbClr val="231F20"/>
              </a:solidFill>
            </a:endParaRPr>
          </a:p>
        </p:txBody>
      </p:sp>
      <p:sp>
        <p:nvSpPr>
          <p:cNvPr id="2" name="Rectangle 1"/>
          <p:cNvSpPr/>
          <p:nvPr/>
        </p:nvSpPr>
        <p:spPr>
          <a:xfrm>
            <a:off x="180000" y="6564515"/>
            <a:ext cx="8670702" cy="215444"/>
          </a:xfrm>
          <a:prstGeom prst="rect">
            <a:avLst/>
          </a:prstGeom>
        </p:spPr>
        <p:txBody>
          <a:bodyPr wrap="square">
            <a:spAutoFit/>
          </a:bodyPr>
          <a:lstStyle/>
          <a:p>
            <a:r>
              <a:rPr lang="en-GB" sz="800" dirty="0" smtClean="0"/>
              <a:t>Source:  ECB.</a:t>
            </a:r>
            <a:endParaRPr lang="en-GB" sz="800"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913" y="1421529"/>
            <a:ext cx="7790974" cy="49406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179388" y="179388"/>
            <a:ext cx="863210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smtClean="0">
                <a:solidFill>
                  <a:srgbClr val="960000"/>
                </a:solidFill>
              </a:rPr>
              <a:t>Table 1.C  </a:t>
            </a:r>
            <a:r>
              <a:rPr lang="en-GB" sz="2400" dirty="0">
                <a:solidFill>
                  <a:srgbClr val="960000"/>
                </a:solidFill>
              </a:rPr>
              <a:t>Activity growth across countries slowed in 2015 </a:t>
            </a:r>
            <a:r>
              <a:rPr lang="en-GB" sz="2400" dirty="0" smtClean="0">
                <a:solidFill>
                  <a:srgbClr val="960000"/>
                </a:solidFill>
              </a:rPr>
              <a:t>H2</a:t>
            </a:r>
          </a:p>
          <a:p>
            <a:r>
              <a:rPr lang="en-GB" sz="2000" dirty="0" smtClean="0"/>
              <a:t>GDP </a:t>
            </a:r>
            <a:r>
              <a:rPr lang="en-GB" sz="2000" dirty="0"/>
              <a:t>in selected countries and </a:t>
            </a:r>
            <a:r>
              <a:rPr lang="en-GB" sz="2000" dirty="0" smtClean="0"/>
              <a:t>regions</a:t>
            </a:r>
            <a:r>
              <a:rPr lang="en-US" sz="2000" baseline="30000" dirty="0" smtClean="0"/>
              <a:t>(a</a:t>
            </a:r>
            <a:r>
              <a:rPr lang="en-US" sz="2000" baseline="30000" dirty="0"/>
              <a:t>)</a:t>
            </a:r>
            <a:endParaRPr lang="en-US" sz="2000" baseline="30000" dirty="0">
              <a:solidFill>
                <a:srgbClr val="231F20"/>
              </a:solidFill>
            </a:endParaRPr>
          </a:p>
        </p:txBody>
      </p:sp>
      <p:sp>
        <p:nvSpPr>
          <p:cNvPr id="2" name="Rectangle 1"/>
          <p:cNvSpPr/>
          <p:nvPr/>
        </p:nvSpPr>
        <p:spPr>
          <a:xfrm>
            <a:off x="180000" y="5833023"/>
            <a:ext cx="8670702" cy="954107"/>
          </a:xfrm>
          <a:prstGeom prst="rect">
            <a:avLst/>
          </a:prstGeom>
        </p:spPr>
        <p:txBody>
          <a:bodyPr wrap="square">
            <a:spAutoFit/>
          </a:bodyPr>
          <a:lstStyle/>
          <a:p>
            <a:r>
              <a:rPr lang="en-US" sz="800" dirty="0"/>
              <a:t>Sources:  IMF </a:t>
            </a:r>
            <a:r>
              <a:rPr lang="en-US" sz="800" i="1" dirty="0"/>
              <a:t>World Economic Outlook</a:t>
            </a:r>
            <a:r>
              <a:rPr lang="en-US" sz="800" dirty="0"/>
              <a:t> (</a:t>
            </a:r>
            <a:r>
              <a:rPr lang="en-US" sz="800" i="1" dirty="0"/>
              <a:t>WEO</a:t>
            </a:r>
            <a:r>
              <a:rPr lang="en-US" sz="800" dirty="0"/>
              <a:t>), OECD, ONS, Thomson Reuters </a:t>
            </a:r>
            <a:r>
              <a:rPr lang="en-US" sz="800" dirty="0" err="1"/>
              <a:t>Datastream</a:t>
            </a:r>
            <a:r>
              <a:rPr lang="en-US" sz="800" dirty="0"/>
              <a:t> and Bank calculations.</a:t>
            </a:r>
          </a:p>
          <a:p>
            <a:endParaRPr lang="en-US" sz="800" dirty="0"/>
          </a:p>
          <a:p>
            <a:pPr marL="216000" indent="-216000"/>
            <a:r>
              <a:rPr lang="en-US" sz="800" dirty="0"/>
              <a:t>(a)	Real GDP measures.  Figures in parentheses are shares in UK goods and services exports in 2014.</a:t>
            </a:r>
          </a:p>
          <a:p>
            <a:pPr marL="216000" indent="-216000"/>
            <a:r>
              <a:rPr lang="en-US" sz="800" dirty="0"/>
              <a:t>(b)	Data are four-quarter growth.  The earliest observation for India is 2012 Q2.</a:t>
            </a:r>
          </a:p>
          <a:p>
            <a:pPr marL="216000" indent="-216000"/>
            <a:r>
              <a:rPr lang="en-US" sz="800" dirty="0"/>
              <a:t>(c)	The earliest observation for Russia is 2003 Q2.  Figure for 2015 H2 is based on data to 2015 Q3.</a:t>
            </a:r>
          </a:p>
          <a:p>
            <a:pPr marL="216000" indent="-216000"/>
            <a:r>
              <a:rPr lang="en-US" sz="800" dirty="0"/>
              <a:t>(d)	Constructed using data for real GDP growth rates for 146 countries weighted according to their shares in UK exports.  For the vast majority of countries, the latest observation is 2015 Q4.  For those countries where data are not yet available, Bank staff’s projections are used.</a:t>
            </a:r>
          </a:p>
        </p:txBody>
      </p:sp>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000" y="1044000"/>
            <a:ext cx="7718584" cy="4714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32946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179388" y="179388"/>
            <a:ext cx="709162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smtClean="0">
                <a:solidFill>
                  <a:srgbClr val="960000"/>
                </a:solidFill>
              </a:rPr>
              <a:t>Table 1.D  </a:t>
            </a:r>
            <a:r>
              <a:rPr lang="en-GB" sz="2400" dirty="0">
                <a:solidFill>
                  <a:srgbClr val="960000"/>
                </a:solidFill>
              </a:rPr>
              <a:t>Inflation remains weak across </a:t>
            </a:r>
            <a:r>
              <a:rPr lang="en-GB" sz="2400" dirty="0" smtClean="0">
                <a:solidFill>
                  <a:srgbClr val="960000"/>
                </a:solidFill>
              </a:rPr>
              <a:t>countries</a:t>
            </a:r>
          </a:p>
          <a:p>
            <a:r>
              <a:rPr lang="en-US" sz="2000" dirty="0"/>
              <a:t>Inflation in selected countries and regions</a:t>
            </a:r>
            <a:endParaRPr lang="en-US" sz="2000" baseline="30000" dirty="0">
              <a:solidFill>
                <a:srgbClr val="231F20"/>
              </a:solidFill>
            </a:endParaRPr>
          </a:p>
        </p:txBody>
      </p:sp>
      <p:sp>
        <p:nvSpPr>
          <p:cNvPr id="2" name="Rectangle 1"/>
          <p:cNvSpPr/>
          <p:nvPr/>
        </p:nvSpPr>
        <p:spPr>
          <a:xfrm>
            <a:off x="180000" y="5817121"/>
            <a:ext cx="8670702" cy="954107"/>
          </a:xfrm>
          <a:prstGeom prst="rect">
            <a:avLst/>
          </a:prstGeom>
        </p:spPr>
        <p:txBody>
          <a:bodyPr wrap="square">
            <a:spAutoFit/>
          </a:bodyPr>
          <a:lstStyle/>
          <a:p>
            <a:r>
              <a:rPr lang="en-US" sz="800" dirty="0"/>
              <a:t>Sources:  Eurostat, IMF </a:t>
            </a:r>
            <a:r>
              <a:rPr lang="en-US" sz="800" i="1" dirty="0"/>
              <a:t>WEO</a:t>
            </a:r>
            <a:r>
              <a:rPr lang="en-US" sz="800" dirty="0"/>
              <a:t>, ONS, Thomson Reuters </a:t>
            </a:r>
            <a:r>
              <a:rPr lang="en-US" sz="800" dirty="0" err="1"/>
              <a:t>Datastream</a:t>
            </a:r>
            <a:r>
              <a:rPr lang="en-US" sz="800" dirty="0"/>
              <a:t>, US Bureau of Economic Analysis and Bank calculations.</a:t>
            </a:r>
          </a:p>
          <a:p>
            <a:pPr marL="216000" indent="-216000"/>
            <a:endParaRPr lang="en-US" sz="800" dirty="0"/>
          </a:p>
          <a:p>
            <a:pPr marL="216000" indent="-216000"/>
            <a:r>
              <a:rPr lang="en-US" sz="800" dirty="0"/>
              <a:t>(a)	Data point for April 2016 is a flash estimate.</a:t>
            </a:r>
          </a:p>
          <a:p>
            <a:pPr marL="216000" indent="-216000"/>
            <a:r>
              <a:rPr lang="en-US" sz="800" dirty="0"/>
              <a:t>(b)	Personal consumption expenditure price index inflation.  Data point for March 2016 is a preliminary estimate.</a:t>
            </a:r>
          </a:p>
          <a:p>
            <a:pPr marL="216000" indent="-216000"/>
            <a:r>
              <a:rPr lang="en-US" sz="800" dirty="0"/>
              <a:t>(c)	Constructed using data for consumption deflators for 51 countries weighted according to their shares in UK exports.  For the vast majority of countries, the last observation is 2015 Q4.  For those countries where data are not yet available, Bank staff’s projections are used.</a:t>
            </a:r>
          </a:p>
          <a:p>
            <a:pPr marL="216000" indent="-216000"/>
            <a:r>
              <a:rPr lang="en-US" sz="800" dirty="0"/>
              <a:t>(d)	For the euro area and the United Kingdom, excludes energy, food, alcoholic beverages and tobacco.  For the United States, excludes food and energy.</a:t>
            </a:r>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8000" y="1044002"/>
            <a:ext cx="7027164" cy="46571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094909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1.1  </a:t>
            </a:r>
            <a:r>
              <a:rPr lang="en-GB" sz="2400" dirty="0" smtClean="0">
                <a:solidFill>
                  <a:srgbClr val="960000"/>
                </a:solidFill>
              </a:rPr>
              <a:t>Market-implied </a:t>
            </a:r>
            <a:r>
              <a:rPr lang="en-GB" sz="2400" dirty="0">
                <a:solidFill>
                  <a:srgbClr val="960000"/>
                </a:solidFill>
              </a:rPr>
              <a:t>paths for US, UK and euro-area policy rates have all </a:t>
            </a:r>
            <a:r>
              <a:rPr lang="en-GB" sz="2400" dirty="0" smtClean="0">
                <a:solidFill>
                  <a:srgbClr val="960000"/>
                </a:solidFill>
              </a:rPr>
              <a:t>flattened</a:t>
            </a:r>
          </a:p>
          <a:p>
            <a:r>
              <a:rPr lang="en-GB" sz="2000" dirty="0" smtClean="0"/>
              <a:t>International </a:t>
            </a:r>
            <a:r>
              <a:rPr lang="en-GB" sz="2000" dirty="0"/>
              <a:t>forward interest </a:t>
            </a:r>
            <a:r>
              <a:rPr lang="en-GB" sz="2000" dirty="0" smtClean="0"/>
              <a:t>rates</a:t>
            </a:r>
            <a:r>
              <a:rPr lang="en-US" sz="2000" baseline="30000" dirty="0" smtClean="0"/>
              <a:t>(a)</a:t>
            </a:r>
            <a:endParaRPr lang="en-US" sz="2000" baseline="30000" dirty="0">
              <a:solidFill>
                <a:srgbClr val="960000"/>
              </a:solidFill>
            </a:endParaRPr>
          </a:p>
        </p:txBody>
      </p:sp>
      <p:sp>
        <p:nvSpPr>
          <p:cNvPr id="3" name="Rectangle 2"/>
          <p:cNvSpPr/>
          <p:nvPr/>
        </p:nvSpPr>
        <p:spPr>
          <a:xfrm>
            <a:off x="179387" y="6194049"/>
            <a:ext cx="8787192" cy="584775"/>
          </a:xfrm>
          <a:prstGeom prst="rect">
            <a:avLst/>
          </a:prstGeom>
        </p:spPr>
        <p:txBody>
          <a:bodyPr wrap="square">
            <a:spAutoFit/>
          </a:bodyPr>
          <a:lstStyle/>
          <a:p>
            <a:r>
              <a:rPr lang="en-GB" sz="800" dirty="0"/>
              <a:t>Sources:  Bank of England, Bloomberg, European Central Bank (ECB) and Federal Reserve.</a:t>
            </a:r>
          </a:p>
          <a:p>
            <a:r>
              <a:rPr lang="en-GB" sz="800" dirty="0"/>
              <a:t> </a:t>
            </a:r>
          </a:p>
          <a:p>
            <a:pPr marL="216000" indent="-216000"/>
            <a:r>
              <a:rPr lang="en-GB" sz="800" dirty="0"/>
              <a:t>(</a:t>
            </a:r>
            <a:r>
              <a:rPr lang="en-GB" sz="800" dirty="0" smtClean="0"/>
              <a:t>a)	The </a:t>
            </a:r>
            <a:r>
              <a:rPr lang="en-GB" sz="800" dirty="0"/>
              <a:t>May 2016 and February 2016 curves are estimated using instantaneous forward overnight index swap rates in the fifteen working days to 4 May and 27 January respectively.</a:t>
            </a:r>
          </a:p>
          <a:p>
            <a:pPr marL="216000" indent="-216000"/>
            <a:r>
              <a:rPr lang="en-GB" sz="800" dirty="0"/>
              <a:t>(b)	Upper bound of the target range.</a:t>
            </a:r>
          </a:p>
        </p:txBody>
      </p:sp>
      <p:pic>
        <p:nvPicPr>
          <p:cNvPr id="2" name="Picture 2" descr="Q:\Current publications\IR May 2016\Section 1\PNGs etc\Chart 1.1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444958" cy="44324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b="1" dirty="0" smtClean="0">
                <a:solidFill>
                  <a:srgbClr val="960000"/>
                </a:solidFill>
                <a:cs typeface="Arial" pitchFamily="34" charset="0"/>
              </a:rPr>
              <a:t>Asset prices and the referendum on</a:t>
            </a:r>
            <a:br>
              <a:rPr lang="en-US" sz="2400" b="1" dirty="0" smtClean="0">
                <a:solidFill>
                  <a:srgbClr val="960000"/>
                </a:solidFill>
                <a:cs typeface="Arial" pitchFamily="34" charset="0"/>
              </a:rPr>
            </a:br>
            <a:r>
              <a:rPr lang="en-US" sz="2400" b="1" dirty="0" smtClean="0">
                <a:solidFill>
                  <a:srgbClr val="960000"/>
                </a:solidFill>
                <a:cs typeface="Arial" pitchFamily="34" charset="0"/>
              </a:rPr>
              <a:t>membership of the European Union</a:t>
            </a:r>
            <a:endParaRPr lang="en-US" sz="2400" b="1" dirty="0">
              <a:solidFill>
                <a:srgbClr val="960000"/>
              </a:solidFill>
              <a:latin typeface="Arial" pitchFamily="34" charset="0"/>
              <a:cs typeface="Arial" pitchFamily="34" charset="0"/>
            </a:endParaRPr>
          </a:p>
        </p:txBody>
      </p:sp>
    </p:spTree>
    <p:extLst>
      <p:ext uri="{BB962C8B-B14F-4D97-AF65-F5344CB8AC3E}">
        <p14:creationId xmlns:p14="http://schemas.microsoft.com/office/powerpoint/2010/main" val="16163262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A  </a:t>
            </a:r>
            <a:r>
              <a:rPr lang="en-US" sz="2400" dirty="0">
                <a:solidFill>
                  <a:srgbClr val="960000"/>
                </a:solidFill>
                <a:cs typeface="Arial" pitchFamily="34" charset="0"/>
              </a:rPr>
              <a:t>Roughly half of sterling’s depreciation is estimated to be attributed to the referendum</a:t>
            </a:r>
            <a:endParaRPr lang="en-GB" sz="2400" i="1" dirty="0" smtClean="0">
              <a:solidFill>
                <a:srgbClr val="960000"/>
              </a:solidFill>
              <a:cs typeface="Arial" pitchFamily="34" charset="0"/>
            </a:endParaRPr>
          </a:p>
          <a:p>
            <a:r>
              <a:rPr lang="en-US" sz="2000" dirty="0"/>
              <a:t>Cumulative change in sterling since 18 November 2015 and estimated referendum impact</a:t>
            </a:r>
            <a:endParaRPr lang="en-US" sz="2000" baseline="30000" dirty="0">
              <a:solidFill>
                <a:srgbClr val="960000"/>
              </a:solidFill>
            </a:endParaRPr>
          </a:p>
        </p:txBody>
      </p:sp>
      <p:sp>
        <p:nvSpPr>
          <p:cNvPr id="3" name="Rectangle 2"/>
          <p:cNvSpPr/>
          <p:nvPr/>
        </p:nvSpPr>
        <p:spPr>
          <a:xfrm>
            <a:off x="179387" y="5475917"/>
            <a:ext cx="8787192" cy="1323439"/>
          </a:xfrm>
          <a:prstGeom prst="rect">
            <a:avLst/>
          </a:prstGeom>
        </p:spPr>
        <p:txBody>
          <a:bodyPr wrap="square">
            <a:spAutoFit/>
          </a:bodyPr>
          <a:lstStyle/>
          <a:p>
            <a:endParaRPr lang="en-GB" sz="800" dirty="0"/>
          </a:p>
          <a:p>
            <a:pPr marL="216000" indent="-216000"/>
            <a:r>
              <a:rPr lang="en-GB" sz="800" dirty="0"/>
              <a:t>Sources:  Bloomberg and Bank calculations.</a:t>
            </a:r>
          </a:p>
          <a:p>
            <a:pPr marL="216000" lvl="0" indent="-216000"/>
            <a:endParaRPr lang="en-GB" sz="800" dirty="0" smtClean="0"/>
          </a:p>
          <a:p>
            <a:pPr marL="216000" lvl="0" indent="-216000"/>
            <a:r>
              <a:rPr lang="en-GB" sz="800" dirty="0" smtClean="0"/>
              <a:t>(</a:t>
            </a:r>
            <a:r>
              <a:rPr lang="en-GB" sz="800" dirty="0"/>
              <a:t>a)	Cumulative change in the sterling ERI since 18 November 2015 explained by referendum news flow in a regression of changes in the ERI on a measure of referendum news flow, changes in relative short-term interest rates, the VIX and macroeconomic data surprises.  The referendum news flow measure is based on the frequency of Bloomberg news articles that mention the terms ‘</a:t>
            </a:r>
            <a:r>
              <a:rPr lang="en-GB" sz="800" dirty="0" err="1"/>
              <a:t>Brexit</a:t>
            </a:r>
            <a:r>
              <a:rPr lang="en-GB" sz="800" dirty="0"/>
              <a:t>’ or ‘EU referendum’.  As the frequency of news articles does not separately identify the effect of falls and rises in the perceived likelihood of a leave vote, information gathered as part of the Bank’s market intelligence activities — along with implied betting odds, online and telephone polls and risk reversals from sterling option prices — has been used to identify periods in which the change in news flow was related to falls or rises in the perceived likelihood of a leave vote, and the sign on the referendum news measure during those periods adjusted accordingly.  Estimating the regression using the frequency of news articles and a dummy variable for this set of days, confirmed at the 1% level the statistical significance of the chosen set.</a:t>
            </a:r>
          </a:p>
        </p:txBody>
      </p:sp>
      <p:pic>
        <p:nvPicPr>
          <p:cNvPr id="18434" name="Picture 2" descr="Q:\Current publications\IR May 2016\Section 1\PNGs etc\Chart A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4001" y="1556392"/>
            <a:ext cx="4661926" cy="40075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41551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B  </a:t>
            </a:r>
            <a:r>
              <a:rPr lang="en-US" sz="2400" dirty="0">
                <a:solidFill>
                  <a:srgbClr val="960000"/>
                </a:solidFill>
                <a:cs typeface="Arial" pitchFamily="34" charset="0"/>
              </a:rPr>
              <a:t>Options prices point to a risk of further sterling depreciation following the referendum</a:t>
            </a:r>
            <a:endParaRPr lang="en-GB" sz="2400" dirty="0" smtClean="0">
              <a:solidFill>
                <a:srgbClr val="960000"/>
              </a:solidFill>
              <a:cs typeface="Arial" pitchFamily="34" charset="0"/>
            </a:endParaRPr>
          </a:p>
          <a:p>
            <a:r>
              <a:rPr lang="en-US" sz="2000" dirty="0"/>
              <a:t>Difference between implied volatilities from call and put options by currency and maturity</a:t>
            </a:r>
            <a:r>
              <a:rPr lang="en-US" sz="2000" baseline="30000" dirty="0" smtClean="0"/>
              <a:t>(a)</a:t>
            </a:r>
            <a:endParaRPr lang="en-US" sz="2000" baseline="30000" dirty="0">
              <a:solidFill>
                <a:srgbClr val="960000"/>
              </a:solidFill>
            </a:endParaRPr>
          </a:p>
        </p:txBody>
      </p:sp>
      <p:sp>
        <p:nvSpPr>
          <p:cNvPr id="3" name="Rectangle 2"/>
          <p:cNvSpPr/>
          <p:nvPr/>
        </p:nvSpPr>
        <p:spPr>
          <a:xfrm>
            <a:off x="179387" y="6310772"/>
            <a:ext cx="8787192" cy="461665"/>
          </a:xfrm>
          <a:prstGeom prst="rect">
            <a:avLst/>
          </a:prstGeom>
        </p:spPr>
        <p:txBody>
          <a:bodyPr wrap="square">
            <a:spAutoFit/>
          </a:bodyPr>
          <a:lstStyle/>
          <a:p>
            <a:r>
              <a:rPr lang="en-GB" sz="800" dirty="0"/>
              <a:t>Sources:  Bloomberg and Bank calculations.</a:t>
            </a:r>
          </a:p>
          <a:p>
            <a:r>
              <a:rPr lang="en-GB" sz="800" dirty="0"/>
              <a:t> </a:t>
            </a:r>
          </a:p>
          <a:p>
            <a:pPr marL="216000" indent="-216000">
              <a:spcBef>
                <a:spcPts val="0"/>
              </a:spcBef>
            </a:pPr>
            <a:r>
              <a:rPr lang="en-GB" sz="800" dirty="0"/>
              <a:t>(a)	Data are for 4 May 2016.  The series shows the difference between implied volatilities from 25-delta call and put options.</a:t>
            </a:r>
            <a:endParaRPr lang="en-US" sz="800" dirty="0"/>
          </a:p>
        </p:txBody>
      </p:sp>
      <p:pic>
        <p:nvPicPr>
          <p:cNvPr id="19458" name="Picture 2" descr="Q:\Current publications\IR May 2016\Section 1\PNGs etc\Chart B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620000"/>
            <a:ext cx="4852426" cy="4541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370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1.2  </a:t>
            </a:r>
            <a:r>
              <a:rPr lang="en-GB" sz="2400" dirty="0">
                <a:solidFill>
                  <a:srgbClr val="960000"/>
                </a:solidFill>
              </a:rPr>
              <a:t>Market-based measures of risk </a:t>
            </a:r>
            <a:r>
              <a:rPr lang="en-GB" sz="2400" dirty="0" err="1">
                <a:solidFill>
                  <a:srgbClr val="960000"/>
                </a:solidFill>
              </a:rPr>
              <a:t>premia</a:t>
            </a:r>
            <a:r>
              <a:rPr lang="en-GB" sz="2400" dirty="0">
                <a:solidFill>
                  <a:srgbClr val="960000"/>
                </a:solidFill>
              </a:rPr>
              <a:t> have fallen </a:t>
            </a:r>
            <a:r>
              <a:rPr lang="en-GB" sz="2400" dirty="0" smtClean="0">
                <a:solidFill>
                  <a:srgbClr val="960000"/>
                </a:solidFill>
              </a:rPr>
              <a:t>back</a:t>
            </a:r>
          </a:p>
          <a:p>
            <a:r>
              <a:rPr lang="en-GB" sz="2000" dirty="0"/>
              <a:t>Implied volatility for US equity </a:t>
            </a:r>
            <a:r>
              <a:rPr lang="en-GB" sz="2000" dirty="0" smtClean="0"/>
              <a:t>prices</a:t>
            </a:r>
            <a:r>
              <a:rPr lang="en-US" sz="2000" baseline="30000" dirty="0" smtClean="0"/>
              <a:t>(a)</a:t>
            </a:r>
            <a:endParaRPr lang="en-US" sz="2000" baseline="30000" dirty="0">
              <a:solidFill>
                <a:srgbClr val="960000"/>
              </a:solidFill>
            </a:endParaRPr>
          </a:p>
        </p:txBody>
      </p:sp>
      <p:sp>
        <p:nvSpPr>
          <p:cNvPr id="3" name="Rectangle 2"/>
          <p:cNvSpPr/>
          <p:nvPr/>
        </p:nvSpPr>
        <p:spPr>
          <a:xfrm>
            <a:off x="179387" y="6313314"/>
            <a:ext cx="8787192" cy="461665"/>
          </a:xfrm>
          <a:prstGeom prst="rect">
            <a:avLst/>
          </a:prstGeom>
        </p:spPr>
        <p:txBody>
          <a:bodyPr wrap="square">
            <a:spAutoFit/>
          </a:bodyPr>
          <a:lstStyle/>
          <a:p>
            <a:r>
              <a:rPr lang="en-GB" sz="800" dirty="0"/>
              <a:t>Sources:  Bloomberg and Bank calculations.</a:t>
            </a:r>
          </a:p>
          <a:p>
            <a:r>
              <a:rPr lang="en-GB" sz="800" dirty="0"/>
              <a:t> </a:t>
            </a:r>
          </a:p>
          <a:p>
            <a:pPr marL="216000" indent="-216000"/>
            <a:r>
              <a:rPr lang="en-GB" sz="800" dirty="0" smtClean="0"/>
              <a:t>(a)	VIX </a:t>
            </a:r>
            <a:r>
              <a:rPr lang="en-GB" sz="800" dirty="0"/>
              <a:t>measure of 30-day implied volatility of the S&amp;P 500 equity index.</a:t>
            </a:r>
          </a:p>
        </p:txBody>
      </p:sp>
      <p:pic>
        <p:nvPicPr>
          <p:cNvPr id="2050" name="Picture 2" descr="Q:\Current publications\IR May 2016\Section 1\PNGs etc\Chart 1.2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357785" cy="4445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6539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1.3  </a:t>
            </a:r>
            <a:r>
              <a:rPr lang="en-GB" sz="2400" dirty="0">
                <a:solidFill>
                  <a:srgbClr val="960000"/>
                </a:solidFill>
              </a:rPr>
              <a:t>International short-term interest rates are </a:t>
            </a:r>
            <a:r>
              <a:rPr lang="en-GB" sz="2400" dirty="0" smtClean="0">
                <a:solidFill>
                  <a:srgbClr val="960000"/>
                </a:solidFill>
              </a:rPr>
              <a:t>lower</a:t>
            </a:r>
          </a:p>
          <a:p>
            <a:r>
              <a:rPr lang="en-GB" sz="2000" dirty="0"/>
              <a:t>International </a:t>
            </a:r>
            <a:r>
              <a:rPr lang="en-GB" sz="2000" dirty="0" smtClean="0"/>
              <a:t>three-year forward </a:t>
            </a:r>
            <a:r>
              <a:rPr lang="en-GB" sz="2000" dirty="0"/>
              <a:t>interest </a:t>
            </a:r>
            <a:r>
              <a:rPr lang="en-GB" sz="2000" dirty="0" smtClean="0"/>
              <a:t>rates</a:t>
            </a:r>
            <a:r>
              <a:rPr lang="en-US" sz="2000" baseline="30000" dirty="0" smtClean="0"/>
              <a:t>(a)</a:t>
            </a:r>
            <a:endParaRPr lang="en-US" sz="2000" baseline="30000" dirty="0">
              <a:solidFill>
                <a:srgbClr val="960000"/>
              </a:solidFill>
            </a:endParaRPr>
          </a:p>
        </p:txBody>
      </p:sp>
      <p:sp>
        <p:nvSpPr>
          <p:cNvPr id="3" name="Rectangle 2"/>
          <p:cNvSpPr/>
          <p:nvPr/>
        </p:nvSpPr>
        <p:spPr>
          <a:xfrm>
            <a:off x="179387" y="6321265"/>
            <a:ext cx="8787192" cy="461665"/>
          </a:xfrm>
          <a:prstGeom prst="rect">
            <a:avLst/>
          </a:prstGeom>
        </p:spPr>
        <p:txBody>
          <a:bodyPr wrap="square">
            <a:spAutoFit/>
          </a:bodyPr>
          <a:lstStyle/>
          <a:p>
            <a:r>
              <a:rPr lang="en-GB" sz="800" dirty="0"/>
              <a:t>Sources:  Bloomberg and Bank calculations.</a:t>
            </a:r>
          </a:p>
          <a:p>
            <a:r>
              <a:rPr lang="en-GB" sz="800" dirty="0"/>
              <a:t> </a:t>
            </a:r>
          </a:p>
          <a:p>
            <a:pPr marL="216000" indent="-216000"/>
            <a:r>
              <a:rPr lang="en-GB" sz="800" dirty="0" smtClean="0"/>
              <a:t>(a)	Instantaneous </a:t>
            </a:r>
            <a:r>
              <a:rPr lang="en-GB" sz="800" dirty="0"/>
              <a:t>three-year forward overnight index swap rates.  Dashed lines mark selected policy announcements by central banks.</a:t>
            </a:r>
          </a:p>
        </p:txBody>
      </p:sp>
      <p:pic>
        <p:nvPicPr>
          <p:cNvPr id="2" name="Picture 2" descr="Q:\Current publications\IR May 2016\Section 1\PNGs etc\Chart 1.3 REDRAW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458369" cy="4613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5657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1.4  </a:t>
            </a:r>
            <a:r>
              <a:rPr lang="en-GB" sz="2400" dirty="0">
                <a:solidFill>
                  <a:srgbClr val="960000"/>
                </a:solidFill>
              </a:rPr>
              <a:t>Longer-term nominal interest rates remain lower than in </a:t>
            </a:r>
            <a:r>
              <a:rPr lang="en-GB" sz="2400" dirty="0" smtClean="0">
                <a:solidFill>
                  <a:srgbClr val="960000"/>
                </a:solidFill>
              </a:rPr>
              <a:t>mid-2015</a:t>
            </a:r>
          </a:p>
          <a:p>
            <a:r>
              <a:rPr lang="en-GB" sz="2000" dirty="0"/>
              <a:t>Five-year, five-year forward nominal interest rates</a:t>
            </a:r>
            <a:r>
              <a:rPr lang="en-US" sz="2000" baseline="30000" dirty="0" smtClean="0"/>
              <a:t>(a)</a:t>
            </a:r>
            <a:endParaRPr lang="en-US" sz="2000" baseline="30000" dirty="0">
              <a:solidFill>
                <a:srgbClr val="960000"/>
              </a:solidFill>
            </a:endParaRPr>
          </a:p>
        </p:txBody>
      </p:sp>
      <p:sp>
        <p:nvSpPr>
          <p:cNvPr id="3" name="Rectangle 2"/>
          <p:cNvSpPr/>
          <p:nvPr/>
        </p:nvSpPr>
        <p:spPr>
          <a:xfrm>
            <a:off x="179387" y="6194049"/>
            <a:ext cx="8787192" cy="584775"/>
          </a:xfrm>
          <a:prstGeom prst="rect">
            <a:avLst/>
          </a:prstGeom>
        </p:spPr>
        <p:txBody>
          <a:bodyPr wrap="square">
            <a:spAutoFit/>
          </a:bodyPr>
          <a:lstStyle/>
          <a:p>
            <a:r>
              <a:rPr lang="en-US" sz="800" dirty="0"/>
              <a:t>Sources:  Bloomberg and Bank calculations.</a:t>
            </a:r>
          </a:p>
          <a:p>
            <a:endParaRPr lang="en-US" sz="800" dirty="0"/>
          </a:p>
          <a:p>
            <a:pPr marL="216000" indent="-216000"/>
            <a:r>
              <a:rPr lang="en-US" sz="800" dirty="0"/>
              <a:t>(a)	Zero-coupon five-year, five-year forward rates derived from government bonds.</a:t>
            </a:r>
          </a:p>
          <a:p>
            <a:pPr marL="216000" indent="-216000"/>
            <a:r>
              <a:rPr lang="en-US" sz="800" dirty="0"/>
              <a:t>(b)	An estimate based on French and German government bonds.</a:t>
            </a:r>
          </a:p>
        </p:txBody>
      </p:sp>
      <p:pic>
        <p:nvPicPr>
          <p:cNvPr id="4098" name="Picture 2" descr="Q:\Current publications\IR May 2016\Section 1\PNGs etc\Chart 1.4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317552"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40886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1.5  </a:t>
            </a:r>
            <a:r>
              <a:rPr lang="en-GB" sz="2400" dirty="0">
                <a:solidFill>
                  <a:srgbClr val="960000"/>
                </a:solidFill>
              </a:rPr>
              <a:t>Real rates and implied inflation have fallen since </a:t>
            </a:r>
            <a:r>
              <a:rPr lang="en-GB" sz="2400" dirty="0" smtClean="0">
                <a:solidFill>
                  <a:srgbClr val="960000"/>
                </a:solidFill>
              </a:rPr>
              <a:t>mid-2015</a:t>
            </a:r>
          </a:p>
          <a:p>
            <a:r>
              <a:rPr lang="en-GB" sz="2000" dirty="0"/>
              <a:t>Contributions to the fall in five-year, five-year forward nominal interest rates since mid-2015</a:t>
            </a:r>
            <a:r>
              <a:rPr lang="en-US" sz="2000" baseline="30000" dirty="0" smtClean="0"/>
              <a:t>(a)(b)</a:t>
            </a:r>
            <a:endParaRPr lang="en-US" sz="2000" baseline="30000" dirty="0">
              <a:solidFill>
                <a:srgbClr val="960000"/>
              </a:solidFill>
            </a:endParaRPr>
          </a:p>
        </p:txBody>
      </p:sp>
      <p:sp>
        <p:nvSpPr>
          <p:cNvPr id="3" name="Rectangle 2"/>
          <p:cNvSpPr/>
          <p:nvPr/>
        </p:nvSpPr>
        <p:spPr>
          <a:xfrm>
            <a:off x="179387" y="5828303"/>
            <a:ext cx="8787192" cy="954107"/>
          </a:xfrm>
          <a:prstGeom prst="rect">
            <a:avLst/>
          </a:prstGeom>
        </p:spPr>
        <p:txBody>
          <a:bodyPr wrap="square">
            <a:spAutoFit/>
          </a:bodyPr>
          <a:lstStyle/>
          <a:p>
            <a:r>
              <a:rPr lang="en-GB" sz="800" dirty="0"/>
              <a:t>Sources:  Bloomberg and Bank calculations.</a:t>
            </a:r>
          </a:p>
          <a:p>
            <a:r>
              <a:rPr lang="en-GB" sz="800" dirty="0"/>
              <a:t> </a:t>
            </a:r>
          </a:p>
          <a:p>
            <a:pPr marL="216000" indent="-216000"/>
            <a:r>
              <a:rPr lang="en-GB" sz="800" dirty="0"/>
              <a:t>(a)	Zero-coupon five-year, five-year forward rates derived from government bonds.  The contribution of real rates and implied inflation to the change in nominal rates is calculated using inflation swap rates for the United Kingdom and the euro area and inflation-linked government bond rates for the United States.  These instruments reference the RPI, HICP and CPI measures of inflation respectively.</a:t>
            </a:r>
          </a:p>
          <a:p>
            <a:pPr marL="216000" indent="-216000"/>
            <a:r>
              <a:rPr lang="en-GB" sz="800" dirty="0"/>
              <a:t>(b)	Change between the average over June-July 2015 and the fifteen working days to 4 May 2016.</a:t>
            </a:r>
          </a:p>
          <a:p>
            <a:pPr marL="216000" indent="-216000"/>
            <a:r>
              <a:rPr lang="en-GB" sz="800" dirty="0"/>
              <a:t>(c)	Nominal rate is an estimate based on French and German government bonds.</a:t>
            </a:r>
          </a:p>
        </p:txBody>
      </p:sp>
      <p:pic>
        <p:nvPicPr>
          <p:cNvPr id="5122" name="Picture 2" descr="Q:\Current publications\IR May 2016\Section 1\PNGs etc\Chart 1.5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7" y="1620000"/>
            <a:ext cx="4962154" cy="4047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45319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1.6  </a:t>
            </a:r>
            <a:r>
              <a:rPr lang="en-GB" sz="2400" dirty="0">
                <a:solidFill>
                  <a:srgbClr val="960000"/>
                </a:solidFill>
              </a:rPr>
              <a:t>Sterling has depreciated significantly over the past six </a:t>
            </a:r>
            <a:r>
              <a:rPr lang="en-GB" sz="2400" dirty="0" smtClean="0">
                <a:solidFill>
                  <a:srgbClr val="960000"/>
                </a:solidFill>
              </a:rPr>
              <a:t>months</a:t>
            </a:r>
          </a:p>
          <a:p>
            <a:r>
              <a:rPr lang="en-GB" sz="2000" dirty="0"/>
              <a:t>Sterling exchange rates</a:t>
            </a:r>
            <a:endParaRPr lang="en-US" sz="2000" baseline="30000" dirty="0">
              <a:solidFill>
                <a:srgbClr val="960000"/>
              </a:solidFill>
            </a:endParaRPr>
          </a:p>
        </p:txBody>
      </p:sp>
      <p:pic>
        <p:nvPicPr>
          <p:cNvPr id="6146" name="Picture 2" descr="Q:\Current publications\IR May 2016\Section 1\PNGs etc\Chart 1.6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491897" cy="4432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0991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1.7  </a:t>
            </a:r>
            <a:r>
              <a:rPr lang="en-GB" sz="2400" dirty="0">
                <a:solidFill>
                  <a:srgbClr val="960000"/>
                </a:solidFill>
              </a:rPr>
              <a:t>Commodity prices have risen since </a:t>
            </a:r>
            <a:r>
              <a:rPr lang="en-GB" sz="2400" dirty="0" smtClean="0">
                <a:solidFill>
                  <a:srgbClr val="960000"/>
                </a:solidFill>
              </a:rPr>
              <a:t>February</a:t>
            </a:r>
          </a:p>
          <a:p>
            <a:r>
              <a:rPr lang="en-US" sz="2000" dirty="0"/>
              <a:t>US dollar oil and commodity prices</a:t>
            </a:r>
            <a:endParaRPr lang="en-US" sz="2000" baseline="30000" dirty="0">
              <a:solidFill>
                <a:srgbClr val="960000"/>
              </a:solidFill>
            </a:endParaRPr>
          </a:p>
        </p:txBody>
      </p:sp>
      <p:sp>
        <p:nvSpPr>
          <p:cNvPr id="3" name="Rectangle 2"/>
          <p:cNvSpPr/>
          <p:nvPr/>
        </p:nvSpPr>
        <p:spPr>
          <a:xfrm>
            <a:off x="179387" y="6066833"/>
            <a:ext cx="8787192" cy="707886"/>
          </a:xfrm>
          <a:prstGeom prst="rect">
            <a:avLst/>
          </a:prstGeom>
        </p:spPr>
        <p:txBody>
          <a:bodyPr wrap="square">
            <a:spAutoFit/>
          </a:bodyPr>
          <a:lstStyle/>
          <a:p>
            <a:r>
              <a:rPr lang="en-US" sz="800" dirty="0"/>
              <a:t>Sources:  Bloomberg, S&amp;P indices, Thomson Reuters </a:t>
            </a:r>
            <a:r>
              <a:rPr lang="en-US" sz="800" dirty="0" err="1"/>
              <a:t>Datastream</a:t>
            </a:r>
            <a:r>
              <a:rPr lang="en-US" sz="800" dirty="0"/>
              <a:t> and Bank calculations.</a:t>
            </a:r>
          </a:p>
          <a:p>
            <a:endParaRPr lang="en-US" sz="800" dirty="0"/>
          </a:p>
          <a:p>
            <a:pPr marL="216000" indent="-216000"/>
            <a:r>
              <a:rPr lang="en-US" sz="800" dirty="0"/>
              <a:t>(a)	Calculated using S&amp;P GSCI US dollar commodity price indices.</a:t>
            </a:r>
          </a:p>
          <a:p>
            <a:pPr marL="216000" indent="-216000"/>
            <a:r>
              <a:rPr lang="en-US" sz="800" dirty="0"/>
              <a:t>(b)	Total agricultural and livestock S&amp;P commodity index.</a:t>
            </a:r>
          </a:p>
          <a:p>
            <a:pPr marL="216000" indent="-216000"/>
            <a:r>
              <a:rPr lang="en-US" sz="800" dirty="0"/>
              <a:t>(c)	US dollar Brent forward prices for delivery in 10–25 days’ time.</a:t>
            </a:r>
          </a:p>
        </p:txBody>
      </p:sp>
      <p:pic>
        <p:nvPicPr>
          <p:cNvPr id="7170" name="Picture 2" descr="Q:\Current publications\IR May 2016\Section 1\PNGs etc\Chart 1.7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152000"/>
            <a:ext cx="5471781" cy="4693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2250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1.8  </a:t>
            </a:r>
            <a:r>
              <a:rPr lang="en-GB" sz="2400" dirty="0">
                <a:solidFill>
                  <a:srgbClr val="960000"/>
                </a:solidFill>
              </a:rPr>
              <a:t>Corporate bond spreads have narrowed relative to their February </a:t>
            </a:r>
            <a:r>
              <a:rPr lang="en-GB" sz="2400" dirty="0" smtClean="0">
                <a:solidFill>
                  <a:srgbClr val="960000"/>
                </a:solidFill>
              </a:rPr>
              <a:t>peaks</a:t>
            </a:r>
          </a:p>
          <a:p>
            <a:r>
              <a:rPr lang="en-GB" sz="2000" dirty="0"/>
              <a:t>International corporate bond spreads</a:t>
            </a:r>
            <a:r>
              <a:rPr lang="en-US" sz="2000" baseline="30000" dirty="0" smtClean="0"/>
              <a:t>(a)</a:t>
            </a:r>
            <a:endParaRPr lang="en-US" sz="2000" baseline="30000" dirty="0">
              <a:solidFill>
                <a:srgbClr val="960000"/>
              </a:solidFill>
            </a:endParaRPr>
          </a:p>
        </p:txBody>
      </p:sp>
      <p:sp>
        <p:nvSpPr>
          <p:cNvPr id="3" name="Rectangle 2"/>
          <p:cNvSpPr/>
          <p:nvPr/>
        </p:nvSpPr>
        <p:spPr>
          <a:xfrm>
            <a:off x="179387" y="6066833"/>
            <a:ext cx="8787192" cy="707886"/>
          </a:xfrm>
          <a:prstGeom prst="rect">
            <a:avLst/>
          </a:prstGeom>
        </p:spPr>
        <p:txBody>
          <a:bodyPr wrap="square">
            <a:spAutoFit/>
          </a:bodyPr>
          <a:lstStyle/>
          <a:p>
            <a:r>
              <a:rPr lang="en-US" sz="800" dirty="0"/>
              <a:t>Source:  </a:t>
            </a:r>
            <a:r>
              <a:rPr lang="en-US" sz="800" dirty="0" err="1"/>
              <a:t>BofA</a:t>
            </a:r>
            <a:r>
              <a:rPr lang="en-US" sz="800" dirty="0"/>
              <a:t> Merrill Lynch Global Research.</a:t>
            </a:r>
          </a:p>
          <a:p>
            <a:endParaRPr lang="en-US" sz="800" dirty="0"/>
          </a:p>
          <a:p>
            <a:pPr marL="216000" indent="-216000"/>
            <a:r>
              <a:rPr lang="en-US" sz="800" dirty="0"/>
              <a:t>(a)	Spreads on government bond yields.  Investment-grade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a:t>
            </a:r>
          </a:p>
        </p:txBody>
      </p:sp>
      <p:pic>
        <p:nvPicPr>
          <p:cNvPr id="8194" name="Picture 2" descr="Q:\Current publications\IR May 2016\Section 1\PNGs etc\Chart 1.8 (May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398019" cy="4439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737302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2016-05-11T23:00:00+00:00</PublishDate>
    <ContentReviewDate xmlns="http://schemas.microsoft.com/sharepoint/v3">1900-01-01T00:00:00+00:00</ContentReviewDate>
    <PublishingExpirationDate xmlns="http://schemas.microsoft.com/sharepoint/v3" xsi:nil="true"/>
    <IncludeContentsInIndex xmlns="http://schemas.microsoft.com/sharepoint/v3">true</IncludeContentsInIndex>
    <PublishingStartDate xmlns="http://schemas.microsoft.com/sharepoint/v3">2016-05-12T11:05:00+00:00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TaxCatchAll xmlns="94fc26e6-6271-400d-888b-6bc5b0598690">
      <Value>51</Value>
    </TaxCatchAll>
    <BOETwoLevelApprovalUnapprovedUrls xmlns="CEE65117-4BBE-4C9C-8465-20A300C4D3E5"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7C85E6-B3E2-42FB-A6D8-C48752782BAF}"/>
</file>

<file path=customXml/itemProps2.xml><?xml version="1.0" encoding="utf-8"?>
<ds:datastoreItem xmlns:ds="http://schemas.openxmlformats.org/officeDocument/2006/customXml" ds:itemID="{C2B8820E-B9D6-47ED-B50F-732ED2D70ADC}"/>
</file>

<file path=customXml/itemProps3.xml><?xml version="1.0" encoding="utf-8"?>
<ds:datastoreItem xmlns:ds="http://schemas.openxmlformats.org/officeDocument/2006/customXml" ds:itemID="{FED123AA-0772-49E9-B940-CDC0CCFFCF1C}"/>
</file>

<file path=customXml/itemProps4.xml><?xml version="1.0" encoding="utf-8"?>
<ds:datastoreItem xmlns:ds="http://schemas.openxmlformats.org/officeDocument/2006/customXml" ds:itemID="{28BF5FB0-27F8-4D59-8C96-1EAB7941CF32}"/>
</file>

<file path=docProps/app.xml><?xml version="1.0" encoding="utf-8"?>
<Properties xmlns="http://schemas.openxmlformats.org/officeDocument/2006/extended-properties" xmlns:vt="http://schemas.openxmlformats.org/officeDocument/2006/docPropsVTypes">
  <TotalTime>4452</TotalTime>
  <Words>502</Words>
  <Application>Microsoft Office PowerPoint</Application>
  <PresentationFormat>On-screen Show (4:3)</PresentationFormat>
  <Paragraphs>129</Paragraphs>
  <Slides>22</Slides>
  <Notes>21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Blank</vt:lpstr>
      <vt:lpstr>Inflation Report  May 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 global economic and financial developments</dc:title>
  <dc:subject>Global economic and financial developments</dc:subject>
  <dc:creator>Bank of England</dc:creator>
  <cp:lastModifiedBy>Hicks, Andrew</cp:lastModifiedBy>
  <cp:revision>799</cp:revision>
  <cp:lastPrinted>2016-05-11T10:56:17Z</cp:lastPrinted>
  <dcterms:created xsi:type="dcterms:W3CDTF">2012-02-14T09:54:25Z</dcterms:created>
  <dcterms:modified xsi:type="dcterms:W3CDTF">2016-05-11T17:55:40Z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546800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ReviewalDate">
    <vt:lpwstr/>
  </property>
  <property fmtid="{D5CDD505-2E9C-101B-9397-08002B2CF9AE}" pid="10" name="PublicationReviewalChoice">
    <vt:lpwstr/>
  </property>
  <property fmtid="{D5CDD505-2E9C-101B-9397-08002B2CF9AE}" pid="11" name="_SharedFileIndex">
    <vt:lpwstr/>
  </property>
  <property fmtid="{D5CDD505-2E9C-101B-9397-08002B2CF9AE}" pid="12" name="_AdHocReviewCycleID">
    <vt:i4>-1202497238</vt:i4>
  </property>
  <property fmtid="{D5CDD505-2E9C-101B-9397-08002B2CF9AE}" pid="13" name="_NewReviewCycle">
    <vt:lpwstr/>
  </property>
  <property fmtid="{D5CDD505-2E9C-101B-9397-08002B2CF9AE}" pid="14" name="_EmailSubject">
    <vt:lpwstr>Update to August IR section 1 PowerPoint file</vt:lpwstr>
  </property>
  <property fmtid="{D5CDD505-2E9C-101B-9397-08002B2CF9AE}" pid="15" name="_AuthorEmail">
    <vt:lpwstr>Paulet.Sadler@bankofengland.gsi.gov.uk</vt:lpwstr>
  </property>
  <property fmtid="{D5CDD505-2E9C-101B-9397-08002B2CF9AE}" pid="16" name="_AuthorEmailDisplayName">
    <vt:lpwstr>Sadler, Paulet</vt:lpwstr>
  </property>
</Properties>
</file>