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6" r:id="rId5"/>
  </p:sldMasterIdLst>
  <p:notesMasterIdLst>
    <p:notesMasterId r:id="rId27"/>
  </p:notesMasterIdLst>
  <p:sldIdLst>
    <p:sldId id="314" r:id="rId6"/>
    <p:sldId id="328" r:id="rId7"/>
    <p:sldId id="338" r:id="rId8"/>
    <p:sldId id="339" r:id="rId9"/>
    <p:sldId id="341" r:id="rId10"/>
    <p:sldId id="342" r:id="rId11"/>
    <p:sldId id="340" r:id="rId12"/>
    <p:sldId id="347" r:id="rId13"/>
    <p:sldId id="346" r:id="rId14"/>
    <p:sldId id="345" r:id="rId15"/>
    <p:sldId id="344" r:id="rId16"/>
    <p:sldId id="343" r:id="rId17"/>
    <p:sldId id="309" r:id="rId18"/>
    <p:sldId id="319" r:id="rId19"/>
    <p:sldId id="317" r:id="rId20"/>
    <p:sldId id="334" r:id="rId21"/>
    <p:sldId id="348" r:id="rId22"/>
    <p:sldId id="349" r:id="rId23"/>
    <p:sldId id="350" r:id="rId24"/>
    <p:sldId id="322" r:id="rId25"/>
    <p:sldId id="333" r:id="rId26"/>
  </p:sldIdLst>
  <p:sldSz cx="9144000" cy="6858000" type="screen4x3"/>
  <p:notesSz cx="6805613" cy="9944100"/>
  <p:defaultTextStyle>
    <a:defPPr>
      <a:defRPr lang="en-US"/>
    </a:defPPr>
    <a:lvl1pPr algn="l" rtl="0" fontAlgn="base">
      <a:spcBef>
        <a:spcPct val="0"/>
      </a:spcBef>
      <a:spcAft>
        <a:spcPct val="0"/>
      </a:spcAft>
      <a:defRPr sz="1200" kern="1200">
        <a:solidFill>
          <a:schemeClr val="tx1"/>
        </a:solidFill>
        <a:latin typeface="Times" charset="0"/>
        <a:ea typeface="MS PGothic" pitchFamily="34" charset="-128"/>
        <a:cs typeface="+mn-cs"/>
      </a:defRPr>
    </a:lvl1pPr>
    <a:lvl2pPr marL="457200" algn="l" rtl="0" fontAlgn="base">
      <a:spcBef>
        <a:spcPct val="0"/>
      </a:spcBef>
      <a:spcAft>
        <a:spcPct val="0"/>
      </a:spcAft>
      <a:defRPr sz="1200" kern="1200">
        <a:solidFill>
          <a:schemeClr val="tx1"/>
        </a:solidFill>
        <a:latin typeface="Times" charset="0"/>
        <a:ea typeface="MS PGothic" pitchFamily="34" charset="-128"/>
        <a:cs typeface="+mn-cs"/>
      </a:defRPr>
    </a:lvl2pPr>
    <a:lvl3pPr marL="914400" algn="l" rtl="0" fontAlgn="base">
      <a:spcBef>
        <a:spcPct val="0"/>
      </a:spcBef>
      <a:spcAft>
        <a:spcPct val="0"/>
      </a:spcAft>
      <a:defRPr sz="1200" kern="1200">
        <a:solidFill>
          <a:schemeClr val="tx1"/>
        </a:solidFill>
        <a:latin typeface="Times" charset="0"/>
        <a:ea typeface="MS PGothic" pitchFamily="34" charset="-128"/>
        <a:cs typeface="+mn-cs"/>
      </a:defRPr>
    </a:lvl3pPr>
    <a:lvl4pPr marL="1371600" algn="l" rtl="0" fontAlgn="base">
      <a:spcBef>
        <a:spcPct val="0"/>
      </a:spcBef>
      <a:spcAft>
        <a:spcPct val="0"/>
      </a:spcAft>
      <a:defRPr sz="1200" kern="1200">
        <a:solidFill>
          <a:schemeClr val="tx1"/>
        </a:solidFill>
        <a:latin typeface="Times" charset="0"/>
        <a:ea typeface="MS PGothic" pitchFamily="34" charset="-128"/>
        <a:cs typeface="+mn-cs"/>
      </a:defRPr>
    </a:lvl4pPr>
    <a:lvl5pPr marL="1828800" algn="l" rtl="0" fontAlgn="base">
      <a:spcBef>
        <a:spcPct val="0"/>
      </a:spcBef>
      <a:spcAft>
        <a:spcPct val="0"/>
      </a:spcAft>
      <a:defRPr sz="1200" kern="1200">
        <a:solidFill>
          <a:schemeClr val="tx1"/>
        </a:solidFill>
        <a:latin typeface="Times" charset="0"/>
        <a:ea typeface="MS PGothic" pitchFamily="34" charset="-128"/>
        <a:cs typeface="+mn-cs"/>
      </a:defRPr>
    </a:lvl5pPr>
    <a:lvl6pPr marL="2286000" algn="l" defTabSz="914400" rtl="0" eaLnBrk="1" latinLnBrk="0" hangingPunct="1">
      <a:defRPr sz="1200" kern="1200">
        <a:solidFill>
          <a:schemeClr val="tx1"/>
        </a:solidFill>
        <a:latin typeface="Times" charset="0"/>
        <a:ea typeface="MS PGothic" pitchFamily="34" charset="-128"/>
        <a:cs typeface="+mn-cs"/>
      </a:defRPr>
    </a:lvl6pPr>
    <a:lvl7pPr marL="2743200" algn="l" defTabSz="914400" rtl="0" eaLnBrk="1" latinLnBrk="0" hangingPunct="1">
      <a:defRPr sz="1200" kern="1200">
        <a:solidFill>
          <a:schemeClr val="tx1"/>
        </a:solidFill>
        <a:latin typeface="Times" charset="0"/>
        <a:ea typeface="MS PGothic" pitchFamily="34" charset="-128"/>
        <a:cs typeface="+mn-cs"/>
      </a:defRPr>
    </a:lvl7pPr>
    <a:lvl8pPr marL="3200400" algn="l" defTabSz="914400" rtl="0" eaLnBrk="1" latinLnBrk="0" hangingPunct="1">
      <a:defRPr sz="1200" kern="1200">
        <a:solidFill>
          <a:schemeClr val="tx1"/>
        </a:solidFill>
        <a:latin typeface="Times" charset="0"/>
        <a:ea typeface="MS PGothic" pitchFamily="34" charset="-128"/>
        <a:cs typeface="+mn-cs"/>
      </a:defRPr>
    </a:lvl8pPr>
    <a:lvl9pPr marL="3657600" algn="l" defTabSz="914400" rtl="0" eaLnBrk="1" latinLnBrk="0" hangingPunct="1">
      <a:defRPr sz="1200" kern="1200">
        <a:solidFill>
          <a:schemeClr val="tx1"/>
        </a:solidFill>
        <a:latin typeface="Times"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60000"/>
    <a:srgbClr val="96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47" autoAdjust="0"/>
    <p:restoredTop sz="94660"/>
  </p:normalViewPr>
  <p:slideViewPr>
    <p:cSldViewPr snapToGrid="0" showGuides="1">
      <p:cViewPr>
        <p:scale>
          <a:sx n="100" d="100"/>
          <a:sy n="100" d="100"/>
        </p:scale>
        <p:origin x="-2184" y="-324"/>
      </p:cViewPr>
      <p:guideLst>
        <p:guide orient="horz" pos="332"/>
        <p:guide orient="horz" pos="528"/>
        <p:guide orient="horz" pos="3660"/>
        <p:guide orient="horz" pos="864"/>
        <p:guide pos="4610"/>
        <p:guide pos="1122"/>
        <p:guide pos="184"/>
      </p:guideLst>
    </p:cSldViewPr>
  </p:slideViewPr>
  <p:outlineViewPr>
    <p:cViewPr>
      <p:scale>
        <a:sx n="100" d="100"/>
        <a:sy n="100" d="100"/>
      </p:scale>
      <p:origin x="0" y="1008"/>
    </p:cViewPr>
  </p:outlineViewPr>
  <p:notesTextViewPr>
    <p:cViewPr>
      <p:scale>
        <a:sx n="100" d="100"/>
        <a:sy n="100" d="100"/>
      </p:scale>
      <p:origin x="0" y="0"/>
    </p:cViewPr>
  </p:notesTextViewPr>
  <p:sorterViewPr>
    <p:cViewPr>
      <p:scale>
        <a:sx n="100" d="100"/>
        <a:sy n="100" d="100"/>
      </p:scale>
      <p:origin x="0" y="3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02" name="Rectangle 2"/>
          <p:cNvSpPr>
            <a:spLocks noGrp="1" noChangeArrowheads="1"/>
          </p:cNvSpPr>
          <p:nvPr>
            <p:ph type="hdr" sz="quarter"/>
          </p:nvPr>
        </p:nvSpPr>
        <p:spPr bwMode="auto">
          <a:xfrm>
            <a:off x="0" y="0"/>
            <a:ext cx="29749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3" name="Rectangle 3"/>
          <p:cNvSpPr>
            <a:spLocks noGrp="1" noChangeArrowheads="1"/>
          </p:cNvSpPr>
          <p:nvPr>
            <p:ph type="dt" idx="1"/>
          </p:nvPr>
        </p:nvSpPr>
        <p:spPr bwMode="auto">
          <a:xfrm>
            <a:off x="3890963" y="0"/>
            <a:ext cx="2898775" cy="534988"/>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lvl1pPr algn="r" eaLnBrk="0" hangingPunct="0">
              <a:defRPr>
                <a:latin typeface="Times" pitchFamily="1" charset="0"/>
                <a:ea typeface="+mn-ea"/>
                <a:cs typeface="+mn-cs"/>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901700" y="763588"/>
            <a:ext cx="4986338" cy="3740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5" name="Rectangle 5"/>
          <p:cNvSpPr>
            <a:spLocks noGrp="1" noChangeArrowheads="1"/>
          </p:cNvSpPr>
          <p:nvPr>
            <p:ph type="body" sz="quarter" idx="3"/>
          </p:nvPr>
        </p:nvSpPr>
        <p:spPr bwMode="auto">
          <a:xfrm>
            <a:off x="915988" y="4732338"/>
            <a:ext cx="4957762" cy="4502150"/>
          </a:xfrm>
          <a:prstGeom prst="rect">
            <a:avLst/>
          </a:prstGeom>
          <a:noFill/>
          <a:ln w="9525">
            <a:noFill/>
            <a:miter lim="800000"/>
            <a:headEnd/>
            <a:tailEnd/>
          </a:ln>
          <a:effectLst/>
        </p:spPr>
        <p:txBody>
          <a:bodyPr vert="horz" wrap="square" lIns="91568" tIns="45784" rIns="91568" bIns="4578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06" name="Rectangle 6"/>
          <p:cNvSpPr>
            <a:spLocks noGrp="1" noChangeArrowheads="1"/>
          </p:cNvSpPr>
          <p:nvPr>
            <p:ph type="ftr" sz="quarter" idx="4"/>
          </p:nvPr>
        </p:nvSpPr>
        <p:spPr bwMode="auto">
          <a:xfrm>
            <a:off x="0" y="9464675"/>
            <a:ext cx="29749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eaLnBrk="0" hangingPunct="0">
              <a:defRPr>
                <a:latin typeface="Times" pitchFamily="1" charset="0"/>
                <a:ea typeface="+mn-ea"/>
                <a:cs typeface="+mn-cs"/>
              </a:defRPr>
            </a:lvl1pPr>
          </a:lstStyle>
          <a:p>
            <a:pPr>
              <a:defRPr/>
            </a:pPr>
            <a:endParaRPr lang="en-US"/>
          </a:p>
        </p:txBody>
      </p:sp>
      <p:sp>
        <p:nvSpPr>
          <p:cNvPr id="153607" name="Rectangle 7"/>
          <p:cNvSpPr>
            <a:spLocks noGrp="1" noChangeArrowheads="1"/>
          </p:cNvSpPr>
          <p:nvPr>
            <p:ph type="sldNum" sz="quarter" idx="5"/>
          </p:nvPr>
        </p:nvSpPr>
        <p:spPr bwMode="auto">
          <a:xfrm>
            <a:off x="3890963" y="9464675"/>
            <a:ext cx="2898775" cy="457200"/>
          </a:xfrm>
          <a:prstGeom prst="rect">
            <a:avLst/>
          </a:prstGeom>
          <a:noFill/>
          <a:ln w="9525">
            <a:noFill/>
            <a:miter lim="800000"/>
            <a:headEnd/>
            <a:tailEnd/>
          </a:ln>
          <a:effectLst/>
        </p:spPr>
        <p:txBody>
          <a:bodyPr vert="horz" wrap="square" lIns="91568" tIns="45784" rIns="91568" bIns="45784" numCol="1" anchor="b" anchorCtr="0" compatLnSpc="1">
            <a:prstTxWarp prst="textNoShape">
              <a:avLst/>
            </a:prstTxWarp>
          </a:bodyPr>
          <a:lstStyle>
            <a:lvl1pPr algn="r" eaLnBrk="0" hangingPunct="0">
              <a:defRPr/>
            </a:lvl1pPr>
          </a:lstStyle>
          <a:p>
            <a:pPr>
              <a:defRPr/>
            </a:pPr>
            <a:fld id="{D9C3E3EA-DFF6-4FED-A327-0B330CCF1613}" type="slidenum">
              <a:rPr lang="en-US"/>
              <a:pPr>
                <a:defRPr/>
              </a:pPr>
              <a:t>‹#›</a:t>
            </a:fld>
            <a:endParaRPr lang="en-US"/>
          </a:p>
        </p:txBody>
      </p:sp>
    </p:spTree>
    <p:extLst>
      <p:ext uri="{BB962C8B-B14F-4D97-AF65-F5344CB8AC3E}">
        <p14:creationId xmlns:p14="http://schemas.microsoft.com/office/powerpoint/2010/main" val="176685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pitchFamily="-105" charset="-128"/>
      </a:defRPr>
    </a:lvl1pPr>
    <a:lvl2pPr marL="4572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Times" pitchFamily="18" charset="0"/>
        <a:ea typeface="MS PGothic"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spect="1" noChangeArrowheads="1" noTextEdit="1"/>
          </p:cNvSpPr>
          <p:nvPr>
            <p:ph type="sldImg"/>
          </p:nvPr>
        </p:nvSpPr>
        <p:spPr>
          <a:ln/>
        </p:spPr>
      </p:sp>
      <p:sp>
        <p:nvSpPr>
          <p:cNvPr id="9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LAYOUT">
    <p:spTree>
      <p:nvGrpSpPr>
        <p:cNvPr id="1" name=""/>
        <p:cNvGrpSpPr/>
        <p:nvPr/>
      </p:nvGrpSpPr>
      <p:grpSpPr>
        <a:xfrm>
          <a:off x="0" y="0"/>
          <a:ext cx="0" cy="0"/>
          <a:chOff x="0" y="0"/>
          <a:chExt cx="0" cy="0"/>
        </a:xfrm>
      </p:grpSpPr>
      <p:sp>
        <p:nvSpPr>
          <p:cNvPr id="11" name="Text Placeholder 10"/>
          <p:cNvSpPr>
            <a:spLocks noGrp="1"/>
          </p:cNvSpPr>
          <p:nvPr>
            <p:ph type="body" sz="quarter" idx="15"/>
          </p:nvPr>
        </p:nvSpPr>
        <p:spPr>
          <a:xfrm>
            <a:off x="292099" y="226221"/>
            <a:ext cx="8519391" cy="882143"/>
          </a:xfrm>
          <a:prstGeom prst="rect">
            <a:avLst/>
          </a:prstGeom>
        </p:spPr>
        <p:txBody>
          <a:bodyPr>
            <a:no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3" name="Text Placeholder 12"/>
          <p:cNvSpPr>
            <a:spLocks noGrp="1"/>
          </p:cNvSpPr>
          <p:nvPr>
            <p:ph type="body" sz="quarter" idx="16"/>
          </p:nvPr>
        </p:nvSpPr>
        <p:spPr>
          <a:xfrm>
            <a:off x="292100" y="5810250"/>
            <a:ext cx="8491538" cy="1047751"/>
          </a:xfrm>
        </p:spPr>
        <p:txBody>
          <a:bodyPr bIns="180000" anchor="b">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50081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9" descr="9032 BoE logo-R&amp;P 300dpi"/>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7075" y="1600200"/>
            <a:ext cx="2378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92000" y="2318400"/>
            <a:ext cx="2932712" cy="777138"/>
          </a:xfrm>
        </p:spPr>
        <p:txBody>
          <a:bodyPr lIns="0" tIns="0" rIns="0" bIns="0" anchor="t"/>
          <a:lstStyle>
            <a:lvl1pPr algn="l">
              <a:defRPr sz="2400" b="1">
                <a:solidFill>
                  <a:srgbClr val="960000"/>
                </a:solidFill>
                <a:latin typeface="Arial" panose="020B0604020202020204" pitchFamily="34" charset="0"/>
                <a:cs typeface="Arial" panose="020B0604020202020204" pitchFamily="34" charset="0"/>
              </a:defRPr>
            </a:lvl1pPr>
          </a:lstStyle>
          <a:p>
            <a:r>
              <a:rPr lang="en-US" smtClean="0"/>
              <a:t>Click to edit Master title style</a:t>
            </a:r>
            <a:endParaRPr lang="en-GB" dirty="0"/>
          </a:p>
        </p:txBody>
      </p:sp>
      <p:sp>
        <p:nvSpPr>
          <p:cNvPr id="7" name="Text Placeholder 6"/>
          <p:cNvSpPr>
            <a:spLocks noGrp="1"/>
          </p:cNvSpPr>
          <p:nvPr>
            <p:ph type="body" sz="quarter" idx="13"/>
          </p:nvPr>
        </p:nvSpPr>
        <p:spPr>
          <a:xfrm>
            <a:off x="792000" y="3427200"/>
            <a:ext cx="5335151" cy="473681"/>
          </a:xfrm>
        </p:spPr>
        <p:txBody>
          <a:bodyPr/>
          <a:lstStyle/>
          <a:p>
            <a:pPr lvl="0"/>
            <a:r>
              <a:rPr lang="en-US" smtClean="0"/>
              <a:t>Click to edit Master text styles</a:t>
            </a:r>
          </a:p>
        </p:txBody>
      </p:sp>
    </p:spTree>
    <p:extLst>
      <p:ext uri="{BB962C8B-B14F-4D97-AF65-F5344CB8AC3E}">
        <p14:creationId xmlns:p14="http://schemas.microsoft.com/office/powerpoint/2010/main" val="40008844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BECD48F-9AD5-4984-978B-467AA0B5B77C}" type="datetimeFigureOut">
              <a:rPr lang="en-GB"/>
              <a:pPr>
                <a:defRPr/>
              </a:pPr>
              <a:t>01/02/2017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BD0C0CD-4C4E-4B65-B52B-9DB2682BF7D6}" type="slidenum">
              <a:rPr lang="en-GB"/>
              <a:pPr>
                <a:defRPr/>
              </a:pPr>
              <a:t>‹#›</a:t>
            </a:fld>
            <a:endParaRPr lang="en-GB"/>
          </a:p>
        </p:txBody>
      </p:sp>
      <p:sp>
        <p:nvSpPr>
          <p:cNvPr id="1030" name="Text Placeholder 8"/>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216000" indent="-216000" algn="l" rtl="0" eaLnBrk="1" fontAlgn="base" hangingPunct="1">
        <a:spcBef>
          <a:spcPct val="0"/>
        </a:spcBef>
        <a:spcAft>
          <a:spcPct val="0"/>
        </a:spcAft>
        <a:buFont typeface="Arial" pitchFamily="34" charset="0"/>
        <a:defRPr sz="800" kern="1200">
          <a:solidFill>
            <a:schemeClr val="tx1"/>
          </a:solidFill>
          <a:latin typeface="Arial" panose="020B0604020202020204" pitchFamily="34" charset="0"/>
          <a:ea typeface="+mn-ea"/>
          <a:cs typeface="Arial" panose="020B0604020202020204" pitchFamily="34" charset="0"/>
        </a:defRPr>
      </a:lvl1pPr>
      <a:lvl2pPr marL="0" indent="0" algn="l" rtl="0" eaLnBrk="1" fontAlgn="base" hangingPunct="1">
        <a:spcBef>
          <a:spcPct val="0"/>
        </a:spcBef>
        <a:spcAft>
          <a:spcPct val="0"/>
        </a:spcAft>
        <a:buFont typeface="Arial" pitchFamily="34" charset="0"/>
        <a:defRPr lang="en-US" sz="2400" kern="1200" dirty="0">
          <a:solidFill>
            <a:srgbClr val="960000"/>
          </a:solidFill>
          <a:latin typeface="Arial" panose="020B0604020202020204" pitchFamily="34" charset="0"/>
          <a:ea typeface="+mn-ea"/>
          <a:cs typeface="Arial" panose="020B0604020202020204" pitchFamily="34" charset="0"/>
        </a:defRPr>
      </a:lvl2pPr>
      <a:lvl3pPr marL="0" indent="0" algn="l" rtl="0" eaLnBrk="1" fontAlgn="base" hangingPunct="1">
        <a:spcBef>
          <a:spcPct val="0"/>
        </a:spcBef>
        <a:spcAft>
          <a:spcPct val="0"/>
        </a:spcAft>
        <a:buFont typeface="Arial" pitchFamily="34" charset="0"/>
        <a:defRPr lang="en-US" sz="2000" kern="1200" dirty="0">
          <a:solidFill>
            <a:schemeClr val="tx1"/>
          </a:solidFill>
          <a:latin typeface="Arial" panose="020B0604020202020204" pitchFamily="34" charset="0"/>
          <a:ea typeface="+mn-ea"/>
          <a:cs typeface="Arial" panose="020B0604020202020204" pitchFamily="34" charset="0"/>
        </a:defRPr>
      </a:lvl3pPr>
      <a:lvl4pPr marL="0" indent="0" algn="l" rtl="0" eaLnBrk="1" fontAlgn="base" hangingPunct="1">
        <a:spcBef>
          <a:spcPct val="0"/>
        </a:spcBef>
        <a:spcAft>
          <a:spcPct val="0"/>
        </a:spcAft>
        <a:buFont typeface="Arial" pitchFamily="34" charset="0"/>
        <a:defRPr lang="en-US" sz="800" kern="1200" dirty="0">
          <a:solidFill>
            <a:schemeClr val="tx1"/>
          </a:solidFill>
          <a:latin typeface="Arial" panose="020B0604020202020204" pitchFamily="34" charset="0"/>
          <a:ea typeface="+mn-ea"/>
          <a:cs typeface="Arial" panose="020B0604020202020204" pitchFamily="34" charset="0"/>
        </a:defRPr>
      </a:lvl4pPr>
      <a:lvl5pPr marL="0" indent="0" algn="l" rtl="0" eaLnBrk="1" fontAlgn="base" hangingPunct="1">
        <a:spcBef>
          <a:spcPct val="0"/>
        </a:spcBef>
        <a:spcAft>
          <a:spcPct val="0"/>
        </a:spcAft>
        <a:buFont typeface="Arial" pitchFamily="34" charset="0"/>
        <a:defRPr sz="2000" kern="1200" baseline="300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2163" y="2317750"/>
            <a:ext cx="2932112" cy="777875"/>
          </a:xfrm>
        </p:spPr>
        <p:txBody>
          <a:bodyPr/>
          <a:lstStyle/>
          <a:p>
            <a:r>
              <a:rPr lang="en-GB" dirty="0" smtClean="0"/>
              <a:t>Inflation Report</a:t>
            </a:r>
            <a:br>
              <a:rPr lang="en-GB" dirty="0" smtClean="0"/>
            </a:br>
            <a:r>
              <a:rPr lang="en-GB" dirty="0" smtClean="0"/>
              <a:t>February 2017</a:t>
            </a:r>
          </a:p>
        </p:txBody>
      </p:sp>
      <p:sp>
        <p:nvSpPr>
          <p:cNvPr id="4099" name="Text Placeholder 2"/>
          <p:cNvSpPr>
            <a:spLocks noGrp="1"/>
          </p:cNvSpPr>
          <p:nvPr>
            <p:ph type="body" sz="quarter" idx="13"/>
          </p:nvPr>
        </p:nvSpPr>
        <p:spPr>
          <a:xfrm>
            <a:off x="792163" y="3427413"/>
            <a:ext cx="5335587" cy="473075"/>
          </a:xfrm>
        </p:spPr>
        <p:txBody>
          <a:bodyPr/>
          <a:lstStyle/>
          <a:p>
            <a:pPr lvl="2"/>
            <a:r>
              <a:rPr lang="en-GB" sz="2400" dirty="0"/>
              <a:t>Demand and </a:t>
            </a:r>
            <a:r>
              <a:rPr lang="en-GB" sz="2400" dirty="0" smtClean="0"/>
              <a:t>output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2.9  </a:t>
            </a:r>
            <a:r>
              <a:rPr lang="en-US" dirty="0" smtClean="0"/>
              <a:t>Measures </a:t>
            </a:r>
            <a:r>
              <a:rPr lang="en-US" dirty="0"/>
              <a:t>of investment intentions picked up in </a:t>
            </a:r>
            <a:r>
              <a:rPr lang="en-US" dirty="0" smtClean="0"/>
              <a:t>Q4</a:t>
            </a:r>
            <a:endParaRPr lang="en-GB" dirty="0"/>
          </a:p>
          <a:p>
            <a:pPr lvl="2"/>
            <a:r>
              <a:rPr lang="en-US" dirty="0" smtClean="0"/>
              <a:t>Business </a:t>
            </a:r>
            <a:r>
              <a:rPr lang="en-US" dirty="0"/>
              <a:t>investment and survey indicators of investment </a:t>
            </a:r>
            <a:r>
              <a:rPr lang="en-US" dirty="0" smtClean="0"/>
              <a:t>intentions</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a:t>
            </a:r>
            <a:r>
              <a:rPr lang="en-US" dirty="0" smtClean="0"/>
              <a:t>:  </a:t>
            </a:r>
            <a:r>
              <a:rPr lang="en-US" dirty="0"/>
              <a:t>Bank of England, BCC, CBI/PwC, EEF and Bank calculations</a:t>
            </a:r>
            <a:r>
              <a:rPr lang="en-US" dirty="0" smtClean="0"/>
              <a:t>.</a:t>
            </a:r>
          </a:p>
          <a:p>
            <a:endParaRPr lang="en-US" dirty="0"/>
          </a:p>
          <a:p>
            <a:r>
              <a:rPr lang="en-US" dirty="0"/>
              <a:t>(</a:t>
            </a:r>
            <a:r>
              <a:rPr lang="en-US" dirty="0" smtClean="0"/>
              <a:t>a)	Chained-volume </a:t>
            </a:r>
            <a:r>
              <a:rPr lang="en-US" dirty="0"/>
              <a:t>measure. </a:t>
            </a:r>
            <a:r>
              <a:rPr lang="en-US" dirty="0" smtClean="0"/>
              <a:t> Data </a:t>
            </a:r>
            <a:r>
              <a:rPr lang="en-US" dirty="0"/>
              <a:t>are to 2016 Q3 and adjust for the transfer of the nuclear reactors form the public corporation sector to central government in 2005 Q2</a:t>
            </a:r>
            <a:r>
              <a:rPr lang="en-US" dirty="0" smtClean="0"/>
              <a:t>. </a:t>
            </a:r>
            <a:endParaRPr lang="en-US" dirty="0"/>
          </a:p>
          <a:p>
            <a:r>
              <a:rPr lang="en-US" dirty="0"/>
              <a:t>(</a:t>
            </a:r>
            <a:r>
              <a:rPr lang="en-US" dirty="0" smtClean="0"/>
              <a:t>b)	EEF </a:t>
            </a:r>
            <a:r>
              <a:rPr lang="en-US" dirty="0"/>
              <a:t>and CBI measures are net percentage balances of respondents reporting that they have increased planned investment in plant and machinery for the next twelve months</a:t>
            </a:r>
            <a:r>
              <a:rPr lang="en-US" dirty="0" smtClean="0"/>
              <a:t>.  </a:t>
            </a:r>
            <a:br>
              <a:rPr lang="en-US" dirty="0" smtClean="0"/>
            </a:br>
            <a:r>
              <a:rPr lang="en-US" dirty="0" smtClean="0"/>
              <a:t>EEF </a:t>
            </a:r>
            <a:r>
              <a:rPr lang="en-US" dirty="0"/>
              <a:t>measure corresponds to the manufacturing sector and CBI </a:t>
            </a:r>
            <a:r>
              <a:rPr lang="en-US" dirty="0" err="1"/>
              <a:t>sectoral</a:t>
            </a:r>
            <a:r>
              <a:rPr lang="en-US" dirty="0"/>
              <a:t> surveys are weighted together using shares in real business investment.</a:t>
            </a:r>
          </a:p>
          <a:p>
            <a:r>
              <a:rPr lang="en-US" dirty="0"/>
              <a:t>(</a:t>
            </a:r>
            <a:r>
              <a:rPr lang="en-US" dirty="0" smtClean="0"/>
              <a:t>c)	BCC </a:t>
            </a:r>
            <a:r>
              <a:rPr lang="en-US" dirty="0"/>
              <a:t>measure is the net percentage balance of respondents reporting that they have increased planned investment in plant and machinery. </a:t>
            </a:r>
            <a:r>
              <a:rPr lang="en-US" dirty="0" smtClean="0"/>
              <a:t> </a:t>
            </a:r>
            <a:r>
              <a:rPr lang="en-US" dirty="0" err="1" smtClean="0"/>
              <a:t>Sectoral</a:t>
            </a:r>
            <a:r>
              <a:rPr lang="en-US" dirty="0" smtClean="0"/>
              <a:t> </a:t>
            </a:r>
            <a:r>
              <a:rPr lang="en-US" dirty="0"/>
              <a:t>surveys are weighted together using shares in real business investment. </a:t>
            </a:r>
            <a:r>
              <a:rPr lang="en-US" dirty="0" smtClean="0"/>
              <a:t> Data </a:t>
            </a:r>
            <a:r>
              <a:rPr lang="en-US" dirty="0"/>
              <a:t>are non seasonally adjusted.</a:t>
            </a:r>
          </a:p>
          <a:p>
            <a:r>
              <a:rPr lang="en-US" dirty="0"/>
              <a:t>(</a:t>
            </a:r>
            <a:r>
              <a:rPr lang="en-US" dirty="0" smtClean="0"/>
              <a:t>d)	Agents </a:t>
            </a:r>
            <a:r>
              <a:rPr lang="en-US" dirty="0"/>
              <a:t>measure shows companies’ intended changes in investment over the next twelve months, with </a:t>
            </a:r>
            <a:r>
              <a:rPr lang="en-US" dirty="0" err="1"/>
              <a:t>sectoral</a:t>
            </a:r>
            <a:r>
              <a:rPr lang="en-US" dirty="0"/>
              <a:t> surveys weighted together using shares in real business investment</a:t>
            </a:r>
            <a:r>
              <a:rPr lang="en-US" dirty="0" smtClean="0"/>
              <a:t>.  </a:t>
            </a:r>
            <a:r>
              <a:rPr lang="en-US" dirty="0"/>
              <a:t>Last observation in the quarter.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4" y="1249052"/>
            <a:ext cx="4996698" cy="4165907"/>
          </a:xfrm>
          <a:prstGeom prst="rect">
            <a:avLst/>
          </a:prstGeom>
        </p:spPr>
      </p:pic>
    </p:spTree>
    <p:extLst>
      <p:ext uri="{BB962C8B-B14F-4D97-AF65-F5344CB8AC3E}">
        <p14:creationId xmlns:p14="http://schemas.microsoft.com/office/powerpoint/2010/main" val="1021998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8" y="226221"/>
            <a:ext cx="8851901" cy="882143"/>
          </a:xfrm>
        </p:spPr>
        <p:txBody>
          <a:bodyPr/>
          <a:lstStyle/>
          <a:p>
            <a:pPr lvl="1"/>
            <a:r>
              <a:rPr lang="en-GB" b="1" dirty="0"/>
              <a:t>Chart </a:t>
            </a:r>
            <a:r>
              <a:rPr lang="en-GB" b="1" dirty="0" smtClean="0"/>
              <a:t>2.10  </a:t>
            </a:r>
            <a:r>
              <a:rPr lang="en-US" dirty="0" smtClean="0"/>
              <a:t>The </a:t>
            </a:r>
            <a:r>
              <a:rPr lang="en-US" dirty="0"/>
              <a:t>recent pickup in some measures of uncertainty was not accompanied by a sustained tightening in </a:t>
            </a:r>
            <a:r>
              <a:rPr lang="en-US" dirty="0" smtClean="0"/>
              <a:t>credit conditions</a:t>
            </a:r>
            <a:endParaRPr lang="en-GB" dirty="0"/>
          </a:p>
          <a:p>
            <a:pPr lvl="2"/>
            <a:r>
              <a:rPr lang="en-US" dirty="0" smtClean="0"/>
              <a:t>Range </a:t>
            </a:r>
            <a:r>
              <a:rPr lang="en-US" dirty="0"/>
              <a:t>of uncertainty measures and corporate bond </a:t>
            </a:r>
            <a:r>
              <a:rPr lang="en-US" dirty="0" smtClean="0"/>
              <a:t>spreads</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 </a:t>
            </a:r>
            <a:r>
              <a:rPr lang="en-US" dirty="0" smtClean="0"/>
              <a:t> Bloomberg</a:t>
            </a:r>
            <a:r>
              <a:rPr lang="en-US" dirty="0"/>
              <a:t>, Consensus Economics, Dow Jones Factiva, </a:t>
            </a:r>
            <a:r>
              <a:rPr lang="en-US" dirty="0" err="1"/>
              <a:t>GfK</a:t>
            </a:r>
            <a:r>
              <a:rPr lang="en-US" dirty="0"/>
              <a:t> (research on behalf of the European Commission), Thomson Reuters </a:t>
            </a:r>
            <a:r>
              <a:rPr lang="en-US" dirty="0" err="1"/>
              <a:t>Datastream</a:t>
            </a:r>
            <a:r>
              <a:rPr lang="en-US" dirty="0"/>
              <a:t> and Bank calculations</a:t>
            </a:r>
            <a:r>
              <a:rPr lang="en-US" dirty="0" smtClean="0"/>
              <a:t>.</a:t>
            </a:r>
          </a:p>
          <a:p>
            <a:endParaRPr lang="en-US" dirty="0"/>
          </a:p>
          <a:p>
            <a:r>
              <a:rPr lang="en-US" dirty="0"/>
              <a:t>(</a:t>
            </a:r>
            <a:r>
              <a:rPr lang="en-US" dirty="0" smtClean="0"/>
              <a:t>a)	A </a:t>
            </a:r>
            <a:r>
              <a:rPr lang="en-US" dirty="0"/>
              <a:t>higher number indicates greater uncertainty. Range includes</a:t>
            </a:r>
            <a:r>
              <a:rPr lang="en-US" dirty="0" smtClean="0"/>
              <a:t>:  </a:t>
            </a:r>
            <a:r>
              <a:rPr lang="en-US" dirty="0"/>
              <a:t>the average standard deviation of monthly Consensus Economics forecasts for GDP growth in the current and next year ahead, seasonally adjusted by Bank staff</a:t>
            </a:r>
            <a:r>
              <a:rPr lang="en-US" dirty="0" smtClean="0"/>
              <a:t>;  </a:t>
            </a:r>
            <a:r>
              <a:rPr lang="en-US" dirty="0"/>
              <a:t>the number of media reports citing uncertainty in four national broadsheet newspapers; </a:t>
            </a:r>
            <a:r>
              <a:rPr lang="en-US" dirty="0" smtClean="0"/>
              <a:t> survey </a:t>
            </a:r>
            <a:r>
              <a:rPr lang="en-US" dirty="0"/>
              <a:t>responses of households to questions relating to their personal financial situation and unemployment expectations; </a:t>
            </a:r>
            <a:r>
              <a:rPr lang="en-US" dirty="0" smtClean="0"/>
              <a:t> and </a:t>
            </a:r>
            <a:r>
              <a:rPr lang="en-US" dirty="0"/>
              <a:t>the three-month implied volatilities for the FTSE 100 and sterling ERI — </a:t>
            </a:r>
            <a:r>
              <a:rPr lang="en-US" dirty="0" err="1"/>
              <a:t>realised</a:t>
            </a:r>
            <a:r>
              <a:rPr lang="en-US" dirty="0"/>
              <a:t> volatilities have been used prior to April 1992 and September 2001 respectively. </a:t>
            </a:r>
            <a:r>
              <a:rPr lang="en-US" dirty="0" smtClean="0"/>
              <a:t> Media </a:t>
            </a:r>
            <a:r>
              <a:rPr lang="en-US" dirty="0"/>
              <a:t>and implied volatilities data for January are based on daily data up to 25 January</a:t>
            </a:r>
            <a:r>
              <a:rPr lang="en-US" dirty="0" smtClean="0"/>
              <a:t>.  </a:t>
            </a:r>
            <a:r>
              <a:rPr lang="en-US" dirty="0"/>
              <a:t>Household survey series based on data to December 2016.</a:t>
            </a:r>
          </a:p>
          <a:p>
            <a:r>
              <a:rPr lang="en-US" dirty="0"/>
              <a:t>(</a:t>
            </a:r>
            <a:r>
              <a:rPr lang="en-US" dirty="0" smtClean="0"/>
              <a:t>b)	Sterling </a:t>
            </a:r>
            <a:r>
              <a:rPr lang="en-US" dirty="0"/>
              <a:t>non-financial investment-grade corporate bond spreads as in </a:t>
            </a:r>
            <a:r>
              <a:rPr lang="en-US" b="1" dirty="0"/>
              <a:t>Chart 1.12</a:t>
            </a:r>
            <a:r>
              <a:rPr lang="en-US" dirty="0"/>
              <a:t>. </a:t>
            </a:r>
            <a:r>
              <a:rPr lang="en-US" dirty="0" smtClean="0"/>
              <a:t> End-month </a:t>
            </a:r>
            <a:r>
              <a:rPr lang="en-US" dirty="0"/>
              <a:t>observation</a:t>
            </a:r>
            <a:r>
              <a:rPr lang="en-US" dirty="0" smtClean="0"/>
              <a:t>;  </a:t>
            </a:r>
            <a:r>
              <a:rPr lang="en-US" dirty="0"/>
              <a:t>series based on data up to 25 January.</a:t>
            </a:r>
          </a:p>
          <a:p>
            <a:r>
              <a:rPr lang="en-US" dirty="0"/>
              <a:t>(</a:t>
            </a:r>
            <a:r>
              <a:rPr lang="en-US" dirty="0" smtClean="0"/>
              <a:t>c)	The </a:t>
            </a:r>
            <a:r>
              <a:rPr lang="en-US" dirty="0"/>
              <a:t>first principal component extracted from the set of indicators listed in footnote (a).</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772238"/>
            <a:ext cx="4613505" cy="3745778"/>
          </a:xfrm>
          <a:prstGeom prst="rect">
            <a:avLst/>
          </a:prstGeom>
        </p:spPr>
      </p:pic>
    </p:spTree>
    <p:extLst>
      <p:ext uri="{BB962C8B-B14F-4D97-AF65-F5344CB8AC3E}">
        <p14:creationId xmlns:p14="http://schemas.microsoft.com/office/powerpoint/2010/main" val="13429850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2.11  </a:t>
            </a:r>
            <a:r>
              <a:rPr lang="en-US" dirty="0" smtClean="0"/>
              <a:t>The </a:t>
            </a:r>
            <a:r>
              <a:rPr lang="en-US" dirty="0"/>
              <a:t>current account balance has been revised up </a:t>
            </a:r>
            <a:r>
              <a:rPr lang="en-US" dirty="0" smtClean="0"/>
              <a:t>materially</a:t>
            </a:r>
            <a:endParaRPr lang="en-GB" dirty="0"/>
          </a:p>
          <a:p>
            <a:pPr lvl="2"/>
            <a:r>
              <a:rPr lang="en-GB" dirty="0" smtClean="0"/>
              <a:t>UK </a:t>
            </a:r>
            <a:r>
              <a:rPr lang="en-GB" dirty="0"/>
              <a:t>current </a:t>
            </a:r>
            <a:r>
              <a:rPr lang="en-GB" dirty="0" smtClean="0"/>
              <a:t>account </a:t>
            </a:r>
            <a:endParaRPr lang="en-GB" baseline="30000" dirty="0"/>
          </a:p>
        </p:txBody>
      </p:sp>
      <p:sp>
        <p:nvSpPr>
          <p:cNvPr id="5" name="Text Placeholder 4"/>
          <p:cNvSpPr>
            <a:spLocks noGrp="1"/>
          </p:cNvSpPr>
          <p:nvPr>
            <p:ph type="body" sz="quarter" idx="16"/>
          </p:nvPr>
        </p:nvSpPr>
        <p:spPr>
          <a:xfrm>
            <a:off x="292098" y="6419654"/>
            <a:ext cx="8692104" cy="438347"/>
          </a:xfrm>
        </p:spPr>
        <p:txBody>
          <a:bodyPr/>
          <a:lstStyle/>
          <a:p>
            <a:r>
              <a:rPr lang="en-US" dirty="0" smtClean="0"/>
              <a:t>(a)	The </a:t>
            </a:r>
            <a:r>
              <a:rPr lang="en-US" dirty="0"/>
              <a:t>diamond shows Bank staff’s projection for the current account balance in 2016 Q4.</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7854" y="1333892"/>
            <a:ext cx="4919482" cy="4730506"/>
          </a:xfrm>
          <a:prstGeom prst="rect">
            <a:avLst/>
          </a:prstGeom>
        </p:spPr>
      </p:pic>
    </p:spTree>
    <p:extLst>
      <p:ext uri="{BB962C8B-B14F-4D97-AF65-F5344CB8AC3E}">
        <p14:creationId xmlns:p14="http://schemas.microsoft.com/office/powerpoint/2010/main" val="3809537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58934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GB" sz="2400" b="1" dirty="0">
                <a:solidFill>
                  <a:srgbClr val="960000"/>
                </a:solidFill>
                <a:latin typeface="Arial" pitchFamily="34" charset="0"/>
                <a:cs typeface="Arial" pitchFamily="34" charset="0"/>
              </a:rPr>
              <a:t>Tables</a:t>
            </a:r>
            <a:endParaRPr lang="en-GB"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a:t>Table </a:t>
            </a:r>
            <a:r>
              <a:rPr lang="en-US" b="1" dirty="0" smtClean="0"/>
              <a:t>2.A  </a:t>
            </a:r>
            <a:r>
              <a:rPr lang="en-US" dirty="0" smtClean="0"/>
              <a:t>Domestic </a:t>
            </a:r>
            <a:r>
              <a:rPr lang="en-US" dirty="0"/>
              <a:t>demand growth remained robust in </a:t>
            </a:r>
            <a:r>
              <a:rPr lang="en-US" dirty="0" smtClean="0"/>
              <a:t>Q3</a:t>
            </a:r>
            <a:endParaRPr lang="en-US" dirty="0"/>
          </a:p>
          <a:p>
            <a:pPr lvl="2"/>
            <a:r>
              <a:rPr lang="en-GB" dirty="0" smtClean="0"/>
              <a:t>Expenditure </a:t>
            </a:r>
            <a:r>
              <a:rPr lang="en-GB" dirty="0"/>
              <a:t>components of </a:t>
            </a:r>
            <a:r>
              <a:rPr lang="en-GB" dirty="0" smtClean="0"/>
              <a:t>demand</a:t>
            </a:r>
            <a:r>
              <a:rPr lang="en-US" baseline="30000" dirty="0" smtClean="0"/>
              <a:t>(a)</a:t>
            </a:r>
            <a:endParaRPr lang="en-US" baseline="30000" dirty="0"/>
          </a:p>
        </p:txBody>
      </p:sp>
      <p:sp>
        <p:nvSpPr>
          <p:cNvPr id="5" name="Text Placeholder 4"/>
          <p:cNvSpPr>
            <a:spLocks noGrp="1"/>
          </p:cNvSpPr>
          <p:nvPr>
            <p:ph type="body" sz="quarter" idx="16"/>
          </p:nvPr>
        </p:nvSpPr>
        <p:spPr/>
        <p:txBody>
          <a:bodyPr/>
          <a:lstStyle/>
          <a:p>
            <a:r>
              <a:rPr lang="en-US" dirty="0"/>
              <a:t>(</a:t>
            </a:r>
            <a:r>
              <a:rPr lang="en-US" dirty="0" smtClean="0"/>
              <a:t>a)	Chained-volume </a:t>
            </a:r>
            <a:r>
              <a:rPr lang="en-US" dirty="0"/>
              <a:t>measures unless otherwise stated.</a:t>
            </a:r>
          </a:p>
          <a:p>
            <a:r>
              <a:rPr lang="en-GB" dirty="0"/>
              <a:t>(</a:t>
            </a:r>
            <a:r>
              <a:rPr lang="en-GB" dirty="0" smtClean="0"/>
              <a:t>b)	Includes </a:t>
            </a:r>
            <a:r>
              <a:rPr lang="en-GB" dirty="0"/>
              <a:t>non-profit institutions serving households.</a:t>
            </a:r>
          </a:p>
          <a:p>
            <a:r>
              <a:rPr lang="en-US" dirty="0"/>
              <a:t>(</a:t>
            </a:r>
            <a:r>
              <a:rPr lang="en-US" dirty="0" smtClean="0"/>
              <a:t>c)	Investment </a:t>
            </a:r>
            <a:r>
              <a:rPr lang="en-US" dirty="0"/>
              <a:t>data take account of the transfer of nuclear reactors from the public corporation sector to central government in 2005 Q2.</a:t>
            </a:r>
          </a:p>
          <a:p>
            <a:r>
              <a:rPr lang="en-US" dirty="0"/>
              <a:t>(</a:t>
            </a:r>
            <a:r>
              <a:rPr lang="en-US" dirty="0" smtClean="0"/>
              <a:t>d)	Excludes </a:t>
            </a:r>
            <a:r>
              <a:rPr lang="en-US" dirty="0"/>
              <a:t>the alignment adjustment.</a:t>
            </a:r>
          </a:p>
          <a:p>
            <a:r>
              <a:rPr lang="en-US" dirty="0"/>
              <a:t>(</a:t>
            </a:r>
            <a:r>
              <a:rPr lang="en-US" dirty="0" smtClean="0"/>
              <a:t>e)	Percentage </a:t>
            </a:r>
            <a:r>
              <a:rPr lang="en-US" dirty="0"/>
              <a:t>point contributions to quarterly growth of real GDP.</a:t>
            </a:r>
          </a:p>
          <a:p>
            <a:r>
              <a:rPr lang="en-US" dirty="0"/>
              <a:t>(</a:t>
            </a:r>
            <a:r>
              <a:rPr lang="en-US" dirty="0" smtClean="0"/>
              <a:t>f)	Includes </a:t>
            </a:r>
            <a:r>
              <a:rPr lang="en-US" dirty="0"/>
              <a:t>acquisitions less disposals of valuables.</a:t>
            </a:r>
          </a:p>
          <a:p>
            <a:r>
              <a:rPr lang="en-US" dirty="0"/>
              <a:t>(</a:t>
            </a:r>
            <a:r>
              <a:rPr lang="en-US" dirty="0" smtClean="0"/>
              <a:t>g)	Excluding </a:t>
            </a:r>
            <a:r>
              <a:rPr lang="en-US" dirty="0"/>
              <a:t>the impact of missing trader intra-community (MTIC) fraud. </a:t>
            </a:r>
            <a:endParaRPr lang="en-GB"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0741" y="1046376"/>
            <a:ext cx="4603632" cy="4637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4019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US" b="1" dirty="0" smtClean="0"/>
              <a:t>Table 2.B  </a:t>
            </a:r>
            <a:r>
              <a:rPr lang="en-US" dirty="0" smtClean="0">
                <a:solidFill>
                  <a:schemeClr val="tx1"/>
                </a:solidFill>
              </a:rPr>
              <a:t>Monitoring </a:t>
            </a:r>
            <a:r>
              <a:rPr lang="en-US" dirty="0">
                <a:solidFill>
                  <a:schemeClr val="tx1"/>
                </a:solidFill>
              </a:rPr>
              <a:t>the MPC’s key </a:t>
            </a:r>
            <a:r>
              <a:rPr lang="en-US" dirty="0" err="1" smtClean="0">
                <a:solidFill>
                  <a:schemeClr val="tx1"/>
                </a:solidFill>
              </a:rPr>
              <a:t>judgements</a:t>
            </a:r>
            <a:endParaRPr lang="en-US"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1604" y="1069660"/>
            <a:ext cx="4827015" cy="5593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6112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Macroeconomic risks of defined-benefit</a:t>
            </a:r>
          </a:p>
          <a:p>
            <a:pPr algn="ctr"/>
            <a:r>
              <a:rPr lang="en-US" sz="2400" b="1" dirty="0">
                <a:solidFill>
                  <a:srgbClr val="960000"/>
                </a:solidFill>
                <a:latin typeface="Arial" pitchFamily="34" charset="0"/>
                <a:cs typeface="Arial" pitchFamily="34" charset="0"/>
              </a:rPr>
              <a:t>pension fund deficits</a:t>
            </a:r>
          </a:p>
        </p:txBody>
      </p:sp>
    </p:spTree>
    <p:extLst>
      <p:ext uri="{BB962C8B-B14F-4D97-AF65-F5344CB8AC3E}">
        <p14:creationId xmlns:p14="http://schemas.microsoft.com/office/powerpoint/2010/main" val="582088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  </a:t>
            </a:r>
            <a:r>
              <a:rPr lang="en-US" dirty="0" smtClean="0"/>
              <a:t>Defined-benefit </a:t>
            </a:r>
            <a:r>
              <a:rPr lang="en-US" dirty="0"/>
              <a:t>pension deficits have widened over the past </a:t>
            </a:r>
            <a:r>
              <a:rPr lang="en-US" dirty="0" smtClean="0"/>
              <a:t>decade</a:t>
            </a:r>
            <a:endParaRPr lang="en-GB" dirty="0"/>
          </a:p>
          <a:p>
            <a:pPr lvl="2"/>
            <a:r>
              <a:rPr lang="en-US" dirty="0" smtClean="0"/>
              <a:t>The </a:t>
            </a:r>
            <a:r>
              <a:rPr lang="en-US" dirty="0"/>
              <a:t>balance on UK DB pension funds and companies’ contributions to pension </a:t>
            </a:r>
            <a:r>
              <a:rPr lang="en-US" dirty="0" smtClean="0"/>
              <a:t>funds</a:t>
            </a:r>
            <a:endParaRPr lang="en-GB" dirty="0"/>
          </a:p>
        </p:txBody>
      </p:sp>
      <p:sp>
        <p:nvSpPr>
          <p:cNvPr id="5" name="Text Placeholder 4"/>
          <p:cNvSpPr>
            <a:spLocks noGrp="1"/>
          </p:cNvSpPr>
          <p:nvPr>
            <p:ph type="body" sz="quarter" idx="16"/>
          </p:nvPr>
        </p:nvSpPr>
        <p:spPr/>
        <p:txBody>
          <a:bodyPr/>
          <a:lstStyle/>
          <a:p>
            <a:r>
              <a:rPr lang="en-US" dirty="0"/>
              <a:t>Sources</a:t>
            </a:r>
            <a:r>
              <a:rPr lang="en-US" dirty="0" smtClean="0"/>
              <a:t>:  </a:t>
            </a:r>
            <a:r>
              <a:rPr lang="en-US" dirty="0"/>
              <a:t>ONS, Pension Protection Fund (PPF) and The Pensions Regulator (TPR). </a:t>
            </a:r>
            <a:endParaRPr lang="en-US" dirty="0" smtClean="0"/>
          </a:p>
          <a:p>
            <a:endParaRPr lang="en-US" dirty="0"/>
          </a:p>
          <a:p>
            <a:r>
              <a:rPr lang="en-US" dirty="0"/>
              <a:t>(</a:t>
            </a:r>
            <a:r>
              <a:rPr lang="en-US" dirty="0" smtClean="0"/>
              <a:t>a)	Calculated </a:t>
            </a:r>
            <a:r>
              <a:rPr lang="en-US" dirty="0"/>
              <a:t>on an s179 basis. </a:t>
            </a:r>
          </a:p>
          <a:p>
            <a:r>
              <a:rPr lang="en-US" dirty="0"/>
              <a:t>(</a:t>
            </a:r>
            <a:r>
              <a:rPr lang="en-US" dirty="0" smtClean="0"/>
              <a:t>b)	Annual </a:t>
            </a:r>
            <a:r>
              <a:rPr lang="en-US" dirty="0"/>
              <a:t>data. </a:t>
            </a:r>
            <a:r>
              <a:rPr lang="en-US" dirty="0" smtClean="0"/>
              <a:t> ONS </a:t>
            </a:r>
            <a:r>
              <a:rPr lang="en-US" dirty="0"/>
              <a:t>data on employer special contributions to pension funds. </a:t>
            </a:r>
          </a:p>
          <a:p>
            <a:r>
              <a:rPr lang="en-US" dirty="0"/>
              <a:t>(</a:t>
            </a:r>
            <a:r>
              <a:rPr lang="en-US" dirty="0" smtClean="0"/>
              <a:t>c)	Annual </a:t>
            </a:r>
            <a:r>
              <a:rPr lang="en-US" dirty="0"/>
              <a:t>data. </a:t>
            </a:r>
            <a:r>
              <a:rPr lang="en-US" dirty="0" smtClean="0"/>
              <a:t> 2010 </a:t>
            </a:r>
            <a:r>
              <a:rPr lang="en-US" dirty="0"/>
              <a:t>figure was estimated from an incomplete sample and does not include data for all schemes in this period. </a:t>
            </a:r>
            <a:r>
              <a:rPr lang="en-US" dirty="0" smtClean="0"/>
              <a:t> 2015 </a:t>
            </a:r>
            <a:r>
              <a:rPr lang="en-US" dirty="0"/>
              <a:t>and 2016 figures are provisional estimates and subject to revision.</a:t>
            </a:r>
            <a:endParaRPr lang="en-GB"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53209"/>
            <a:ext cx="5230378" cy="4011176"/>
          </a:xfrm>
          <a:prstGeom prst="rect">
            <a:avLst/>
          </a:prstGeom>
        </p:spPr>
      </p:pic>
    </p:spTree>
    <p:extLst>
      <p:ext uri="{BB962C8B-B14F-4D97-AF65-F5344CB8AC3E}">
        <p14:creationId xmlns:p14="http://schemas.microsoft.com/office/powerpoint/2010/main" val="1816981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a:t>
            </a:r>
            <a:r>
              <a:rPr lang="en-GB" b="1" dirty="0" smtClean="0"/>
              <a:t>B  </a:t>
            </a:r>
            <a:r>
              <a:rPr lang="en-US" dirty="0" smtClean="0"/>
              <a:t>Large </a:t>
            </a:r>
            <a:r>
              <a:rPr lang="en-US" dirty="0"/>
              <a:t>companies typically have smaller pension deficits as a share of their </a:t>
            </a:r>
            <a:r>
              <a:rPr lang="en-US" dirty="0" smtClean="0"/>
              <a:t>assets</a:t>
            </a:r>
            <a:endParaRPr lang="en-GB" dirty="0"/>
          </a:p>
          <a:p>
            <a:pPr lvl="2"/>
            <a:r>
              <a:rPr lang="en-US" dirty="0" smtClean="0"/>
              <a:t>Pension </a:t>
            </a:r>
            <a:r>
              <a:rPr lang="en-US" dirty="0"/>
              <a:t>deficits by company size as a proportion of total deficit and compared to companies’ total </a:t>
            </a:r>
            <a:r>
              <a:rPr lang="en-US" dirty="0" smtClean="0"/>
              <a:t>assets</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US" dirty="0"/>
              <a:t>Sources: </a:t>
            </a:r>
            <a:r>
              <a:rPr lang="en-US" dirty="0" smtClean="0"/>
              <a:t> Bureau </a:t>
            </a:r>
            <a:r>
              <a:rPr lang="en-US" dirty="0"/>
              <a:t>van </a:t>
            </a:r>
            <a:r>
              <a:rPr lang="en-US" dirty="0" err="1"/>
              <a:t>Dijk</a:t>
            </a:r>
            <a:r>
              <a:rPr lang="en-US" dirty="0"/>
              <a:t>, The Pensions Regulator (TPR), Thomson Reuters </a:t>
            </a:r>
            <a:r>
              <a:rPr lang="en-US" dirty="0" err="1"/>
              <a:t>Datastream</a:t>
            </a:r>
            <a:r>
              <a:rPr lang="en-US" dirty="0"/>
              <a:t> and Bank calculations. </a:t>
            </a:r>
            <a:endParaRPr lang="en-US" dirty="0" smtClean="0"/>
          </a:p>
          <a:p>
            <a:endParaRPr lang="en-US" dirty="0"/>
          </a:p>
          <a:p>
            <a:r>
              <a:rPr lang="en-US" dirty="0"/>
              <a:t>(</a:t>
            </a:r>
            <a:r>
              <a:rPr lang="en-US" dirty="0" smtClean="0"/>
              <a:t>a)	Total </a:t>
            </a:r>
            <a:r>
              <a:rPr lang="en-US" dirty="0"/>
              <a:t>UK pension deficit is measured on a ‘technical provision’ basis as estimated by TPR for March 2016. </a:t>
            </a:r>
            <a:r>
              <a:rPr lang="en-US" dirty="0" smtClean="0"/>
              <a:t> The </a:t>
            </a:r>
            <a:r>
              <a:rPr lang="en-US" dirty="0"/>
              <a:t>value of companies’ total assets is taken from their latest annual financial statements. </a:t>
            </a:r>
            <a:r>
              <a:rPr lang="en-US" dirty="0" smtClean="0"/>
              <a:t> Based </a:t>
            </a:r>
            <a:r>
              <a:rPr lang="en-US" dirty="0"/>
              <a:t>on data for non-financial companies with DB pension schemes. </a:t>
            </a:r>
          </a:p>
          <a:p>
            <a:r>
              <a:rPr lang="en-US" dirty="0"/>
              <a:t>(b</a:t>
            </a:r>
            <a:r>
              <a:rPr lang="en-US" dirty="0" smtClean="0"/>
              <a:t>)	Small </a:t>
            </a:r>
            <a:r>
              <a:rPr lang="en-US" dirty="0"/>
              <a:t>and medium-sized enterprises</a:t>
            </a:r>
            <a:r>
              <a:rPr lang="en-US" dirty="0" smtClean="0"/>
              <a:t>;  </a:t>
            </a:r>
            <a:r>
              <a:rPr lang="en-US" dirty="0"/>
              <a:t>companies with turnover below £25 million.</a:t>
            </a:r>
          </a:p>
          <a:p>
            <a:r>
              <a:rPr lang="en-US" dirty="0"/>
              <a:t>(c</a:t>
            </a:r>
            <a:r>
              <a:rPr lang="en-US" dirty="0" smtClean="0"/>
              <a:t>)	Companies </a:t>
            </a:r>
            <a:r>
              <a:rPr lang="en-US" dirty="0"/>
              <a:t>with turnover between £25 million and £500 million.</a:t>
            </a:r>
          </a:p>
          <a:p>
            <a:r>
              <a:rPr lang="en-US" dirty="0"/>
              <a:t>(d</a:t>
            </a:r>
            <a:r>
              <a:rPr lang="en-US" dirty="0" smtClean="0"/>
              <a:t>)	Companies </a:t>
            </a:r>
            <a:r>
              <a:rPr lang="en-US" dirty="0"/>
              <a:t>with turnover above £500 million.</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47740" y="1574740"/>
            <a:ext cx="4443993" cy="4235510"/>
          </a:xfrm>
          <a:prstGeom prst="rect">
            <a:avLst/>
          </a:prstGeom>
        </p:spPr>
      </p:pic>
    </p:spTree>
    <p:extLst>
      <p:ext uri="{BB962C8B-B14F-4D97-AF65-F5344CB8AC3E}">
        <p14:creationId xmlns:p14="http://schemas.microsoft.com/office/powerpoint/2010/main" val="3120866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a:t>Chart C</a:t>
            </a:r>
            <a:r>
              <a:rPr lang="en-GB" b="1" dirty="0" smtClean="0"/>
              <a:t>  </a:t>
            </a:r>
            <a:r>
              <a:rPr lang="en-US" dirty="0" smtClean="0"/>
              <a:t>Deficit </a:t>
            </a:r>
            <a:r>
              <a:rPr lang="en-US" dirty="0"/>
              <a:t>reduction contributions are estimated to have reduced aggregate investment growth only very </a:t>
            </a:r>
            <a:r>
              <a:rPr lang="en-US" dirty="0" smtClean="0"/>
              <a:t>slightly</a:t>
            </a:r>
            <a:endParaRPr lang="en-GB" dirty="0"/>
          </a:p>
          <a:p>
            <a:pPr lvl="2"/>
            <a:r>
              <a:rPr lang="en-US" dirty="0" smtClean="0"/>
              <a:t>Business </a:t>
            </a:r>
            <a:r>
              <a:rPr lang="en-US" dirty="0"/>
              <a:t>investment and the estimated effect of deficit reduction </a:t>
            </a:r>
            <a:r>
              <a:rPr lang="en-US" dirty="0" smtClean="0"/>
              <a:t>contributions</a:t>
            </a:r>
            <a:r>
              <a:rPr lang="en-GB" baseline="30000" dirty="0" smtClean="0"/>
              <a:t>(a</a:t>
            </a:r>
            <a:r>
              <a:rPr lang="en-GB" baseline="30000" dirty="0"/>
              <a:t>)</a:t>
            </a:r>
            <a:endParaRPr lang="en-GB" dirty="0"/>
          </a:p>
        </p:txBody>
      </p:sp>
      <p:sp>
        <p:nvSpPr>
          <p:cNvPr id="5" name="Text Placeholder 4"/>
          <p:cNvSpPr>
            <a:spLocks noGrp="1"/>
          </p:cNvSpPr>
          <p:nvPr>
            <p:ph type="body" sz="quarter" idx="16"/>
          </p:nvPr>
        </p:nvSpPr>
        <p:spPr/>
        <p:txBody>
          <a:bodyPr/>
          <a:lstStyle/>
          <a:p>
            <a:r>
              <a:rPr lang="en-US" dirty="0" smtClean="0"/>
              <a:t>Sources:  Bureau </a:t>
            </a:r>
            <a:r>
              <a:rPr lang="en-US" dirty="0"/>
              <a:t>van </a:t>
            </a:r>
            <a:r>
              <a:rPr lang="en-US" dirty="0" err="1"/>
              <a:t>Dijk</a:t>
            </a:r>
            <a:r>
              <a:rPr lang="en-US" dirty="0"/>
              <a:t>, Pension Protection Fund, The Pensions Regulator, Thomson Reuters </a:t>
            </a:r>
            <a:r>
              <a:rPr lang="en-US" dirty="0" err="1"/>
              <a:t>Datastream</a:t>
            </a:r>
            <a:r>
              <a:rPr lang="en-US" dirty="0"/>
              <a:t> and Bank calculations</a:t>
            </a:r>
            <a:r>
              <a:rPr lang="en-US" dirty="0" smtClean="0"/>
              <a:t>.</a:t>
            </a:r>
          </a:p>
          <a:p>
            <a:endParaRPr lang="en-US" dirty="0"/>
          </a:p>
          <a:p>
            <a:r>
              <a:rPr lang="en-US" dirty="0"/>
              <a:t>(</a:t>
            </a:r>
            <a:r>
              <a:rPr lang="en-US" dirty="0" smtClean="0"/>
              <a:t>a)	Nominal </a:t>
            </a:r>
            <a:r>
              <a:rPr lang="en-US" dirty="0"/>
              <a:t>business investment excluding the effect of the transfer of nuclear reactors from the public corporation sector to central government in 2005 Q2.</a:t>
            </a:r>
          </a:p>
          <a:p>
            <a:r>
              <a:rPr lang="en-US" dirty="0"/>
              <a:t>(</a:t>
            </a:r>
            <a:r>
              <a:rPr lang="en-US" dirty="0" smtClean="0"/>
              <a:t>b)	Estimated </a:t>
            </a:r>
            <a:r>
              <a:rPr lang="en-US" dirty="0"/>
              <a:t>based on listed companies’ deficit reduction contributions for 2009 to 2014</a:t>
            </a:r>
            <a:r>
              <a:rPr lang="en-US" dirty="0" smtClean="0"/>
              <a:t>.  </a:t>
            </a:r>
            <a:r>
              <a:rPr lang="en-US" dirty="0"/>
              <a:t>Estimates of the impact were then applied to ONS data on employer special contributions, shown in </a:t>
            </a:r>
            <a:r>
              <a:rPr lang="en-US" b="1" dirty="0"/>
              <a:t>Chart A</a:t>
            </a:r>
            <a:r>
              <a:rPr lang="en-US" dirty="0"/>
              <a:t>.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9655" y="1605145"/>
            <a:ext cx="5196750" cy="4223959"/>
          </a:xfrm>
          <a:prstGeom prst="rect">
            <a:avLst/>
          </a:prstGeom>
        </p:spPr>
      </p:pic>
    </p:spTree>
    <p:extLst>
      <p:ext uri="{BB962C8B-B14F-4D97-AF65-F5344CB8AC3E}">
        <p14:creationId xmlns:p14="http://schemas.microsoft.com/office/powerpoint/2010/main" val="48510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2.1  </a:t>
            </a:r>
            <a:r>
              <a:rPr lang="en-US" dirty="0"/>
              <a:t>GDP growth has been broadly stable in </a:t>
            </a:r>
            <a:r>
              <a:rPr lang="en-US" dirty="0" smtClean="0"/>
              <a:t>2016</a:t>
            </a:r>
            <a:endParaRPr lang="en-GB" dirty="0" smtClean="0"/>
          </a:p>
          <a:p>
            <a:pPr lvl="2"/>
            <a:r>
              <a:rPr lang="en-US" dirty="0" smtClean="0"/>
              <a:t>Output </a:t>
            </a:r>
            <a:r>
              <a:rPr lang="en-US" dirty="0"/>
              <a:t>growth and Bank staff’s near-term </a:t>
            </a:r>
            <a:r>
              <a:rPr lang="en-US" dirty="0" smtClean="0"/>
              <a:t>projection</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 </a:t>
            </a:r>
            <a:r>
              <a:rPr lang="en-US" dirty="0" smtClean="0"/>
              <a:t> ONS </a:t>
            </a:r>
            <a:r>
              <a:rPr lang="en-US" dirty="0"/>
              <a:t>and Bank calculations</a:t>
            </a:r>
            <a:r>
              <a:rPr lang="en-US" dirty="0" smtClean="0"/>
              <a:t>.</a:t>
            </a:r>
          </a:p>
          <a:p>
            <a:endParaRPr lang="en-US" dirty="0"/>
          </a:p>
          <a:p>
            <a:r>
              <a:rPr lang="en-US" dirty="0"/>
              <a:t>(</a:t>
            </a:r>
            <a:r>
              <a:rPr lang="en-US" dirty="0" smtClean="0"/>
              <a:t>a)	Chained-volume </a:t>
            </a:r>
            <a:r>
              <a:rPr lang="en-US" dirty="0"/>
              <a:t>measures. GDP is at market prices.</a:t>
            </a:r>
          </a:p>
          <a:p>
            <a:r>
              <a:rPr lang="en-US" dirty="0"/>
              <a:t>(</a:t>
            </a:r>
            <a:r>
              <a:rPr lang="en-US" dirty="0" smtClean="0"/>
              <a:t>b)	The </a:t>
            </a:r>
            <a:r>
              <a:rPr lang="en-US" dirty="0"/>
              <a:t>latest </a:t>
            </a:r>
            <a:r>
              <a:rPr lang="en-US" dirty="0" err="1"/>
              <a:t>backcast</a:t>
            </a:r>
            <a:r>
              <a:rPr lang="en-US" dirty="0"/>
              <a:t>, shown to the left of the vertical line, is a </a:t>
            </a:r>
            <a:r>
              <a:rPr lang="en-US" dirty="0" err="1"/>
              <a:t>judgement</a:t>
            </a:r>
            <a:r>
              <a:rPr lang="en-US" dirty="0"/>
              <a:t> about the path </a:t>
            </a:r>
            <a:r>
              <a:rPr lang="en-US" dirty="0" smtClean="0"/>
              <a:t>for GDP </a:t>
            </a:r>
            <a:r>
              <a:rPr lang="en-US" dirty="0"/>
              <a:t>in the mature estimate of the data. </a:t>
            </a:r>
            <a:r>
              <a:rPr lang="en-US" dirty="0" smtClean="0"/>
              <a:t> The </a:t>
            </a:r>
            <a:r>
              <a:rPr lang="en-US" dirty="0"/>
              <a:t>observation for 2017 Q1, to the right of </a:t>
            </a:r>
            <a:r>
              <a:rPr lang="en-US" dirty="0" smtClean="0"/>
              <a:t>the vertical </a:t>
            </a:r>
            <a:r>
              <a:rPr lang="en-US" dirty="0"/>
              <a:t>line, is consistent with the MPC’s central projection.</a:t>
            </a:r>
          </a:p>
          <a:p>
            <a:r>
              <a:rPr lang="en-US" dirty="0"/>
              <a:t>(</a:t>
            </a:r>
            <a:r>
              <a:rPr lang="en-US" dirty="0" smtClean="0"/>
              <a:t>c)	The </a:t>
            </a:r>
            <a:r>
              <a:rPr lang="en-US" dirty="0"/>
              <a:t>magenta diamond shows Bank staff’s central projection for the preliminary estimate </a:t>
            </a:r>
            <a:r>
              <a:rPr lang="en-US" dirty="0" smtClean="0"/>
              <a:t>of GDP </a:t>
            </a:r>
            <a:r>
              <a:rPr lang="en-US" dirty="0"/>
              <a:t>growth in 2016 Q4 at the time of the November </a:t>
            </a:r>
            <a:r>
              <a:rPr lang="en-US" i="1" dirty="0" smtClean="0"/>
              <a:t>Report</a:t>
            </a:r>
            <a:r>
              <a:rPr lang="en-US" dirty="0" smtClean="0"/>
              <a:t>.  The </a:t>
            </a:r>
            <a:r>
              <a:rPr lang="en-US" dirty="0"/>
              <a:t>green diamond shows </a:t>
            </a:r>
            <a:r>
              <a:rPr lang="en-US" dirty="0" smtClean="0"/>
              <a:t>the current </a:t>
            </a:r>
            <a:r>
              <a:rPr lang="en-US" dirty="0"/>
              <a:t>staff projection for the preliminary estimate of GDP growth in 2017 Q1. </a:t>
            </a:r>
            <a:r>
              <a:rPr lang="en-US" dirty="0" smtClean="0"/>
              <a:t> The bands on </a:t>
            </a:r>
            <a:r>
              <a:rPr lang="en-US" dirty="0"/>
              <a:t>either side of the diamonds show uncertainty around those projections based on one </a:t>
            </a:r>
            <a:r>
              <a:rPr lang="en-US" dirty="0" smtClean="0"/>
              <a:t>root mean </a:t>
            </a:r>
            <a:r>
              <a:rPr lang="en-US" dirty="0"/>
              <a:t>squared error of past Bank staff forecasts for quarterly GDP growth made since 2004.</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46808"/>
            <a:ext cx="5391150" cy="4339219"/>
          </a:xfrm>
          <a:prstGeom prst="rect">
            <a:avLst/>
          </a:prstGeom>
        </p:spPr>
      </p:pic>
    </p:spTree>
    <p:extLst>
      <p:ext uri="{BB962C8B-B14F-4D97-AF65-F5344CB8AC3E}">
        <p14:creationId xmlns:p14="http://schemas.microsoft.com/office/powerpoint/2010/main" val="252131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ChangeArrowheads="1"/>
          </p:cNvSpPr>
          <p:nvPr/>
        </p:nvSpPr>
        <p:spPr bwMode="auto">
          <a:xfrm>
            <a:off x="687388" y="2422525"/>
            <a:ext cx="7700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2400" b="1" dirty="0">
                <a:solidFill>
                  <a:srgbClr val="960000"/>
                </a:solidFill>
                <a:latin typeface="Arial" pitchFamily="34" charset="0"/>
                <a:cs typeface="Arial" pitchFamily="34" charset="0"/>
              </a:rPr>
              <a:t>The Decision Maker Panel Survey</a:t>
            </a:r>
          </a:p>
        </p:txBody>
      </p:sp>
    </p:spTree>
    <p:extLst>
      <p:ext uri="{BB962C8B-B14F-4D97-AF65-F5344CB8AC3E}">
        <p14:creationId xmlns:p14="http://schemas.microsoft.com/office/powerpoint/2010/main" val="16796483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p:txBody>
          <a:bodyPr/>
          <a:lstStyle/>
          <a:p>
            <a:pPr lvl="1"/>
            <a:r>
              <a:rPr lang="en-GB" b="1" dirty="0" smtClean="0"/>
              <a:t>Table 1  </a:t>
            </a:r>
            <a:r>
              <a:rPr lang="en-US" dirty="0" smtClean="0"/>
              <a:t>DMP </a:t>
            </a:r>
            <a:r>
              <a:rPr lang="en-US" dirty="0"/>
              <a:t>members, on average, expect Brexit to have a small impact on their export revenue, though there is uncertainty around </a:t>
            </a:r>
            <a:r>
              <a:rPr lang="en-US" dirty="0" smtClean="0"/>
              <a:t>that</a:t>
            </a:r>
            <a:endParaRPr lang="en-GB" dirty="0"/>
          </a:p>
          <a:p>
            <a:pPr lvl="2"/>
            <a:r>
              <a:rPr lang="en-US" dirty="0" smtClean="0"/>
              <a:t>Average </a:t>
            </a:r>
            <a:r>
              <a:rPr lang="en-US" dirty="0"/>
              <a:t>of firms’ probabilities for the effect of Brexit on export revenue in </a:t>
            </a:r>
            <a:r>
              <a:rPr lang="en-US" dirty="0" smtClean="0"/>
              <a:t>2020</a:t>
            </a:r>
            <a:r>
              <a:rPr lang="en-GB" baseline="30000" dirty="0" smtClean="0"/>
              <a:t>(a</a:t>
            </a:r>
            <a:r>
              <a:rPr lang="en-GB" baseline="30000" dirty="0"/>
              <a:t>)</a:t>
            </a:r>
            <a:endParaRPr lang="en-GB" dirty="0"/>
          </a:p>
          <a:p>
            <a:pPr lvl="2"/>
            <a:endParaRPr lang="en-GB" dirty="0"/>
          </a:p>
        </p:txBody>
      </p:sp>
      <p:sp>
        <p:nvSpPr>
          <p:cNvPr id="5" name="Text Placeholder 4"/>
          <p:cNvSpPr>
            <a:spLocks noGrp="1"/>
          </p:cNvSpPr>
          <p:nvPr>
            <p:ph type="body" sz="quarter" idx="16"/>
          </p:nvPr>
        </p:nvSpPr>
        <p:spPr>
          <a:xfrm>
            <a:off x="292099" y="6466788"/>
            <a:ext cx="8763124" cy="391213"/>
          </a:xfrm>
        </p:spPr>
        <p:txBody>
          <a:bodyPr/>
          <a:lstStyle/>
          <a:p>
            <a:r>
              <a:rPr lang="en-US" dirty="0"/>
              <a:t>(</a:t>
            </a:r>
            <a:r>
              <a:rPr lang="en-US" dirty="0" smtClean="0"/>
              <a:t>a)	A </a:t>
            </a:r>
            <a:r>
              <a:rPr lang="en-US" dirty="0"/>
              <a:t>moderate effect was defined as less than 10% and a large effect as 10% or greater. </a:t>
            </a:r>
            <a:endParaRPr lang="en-GB"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925" y="2271862"/>
            <a:ext cx="8894075" cy="2686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smtClean="0"/>
              <a:t>Chart 2.2  </a:t>
            </a:r>
            <a:r>
              <a:rPr lang="en-US" dirty="0"/>
              <a:t>Service sector output growth remains </a:t>
            </a:r>
            <a:r>
              <a:rPr lang="en-US" dirty="0" smtClean="0"/>
              <a:t>robust</a:t>
            </a:r>
            <a:endParaRPr lang="en-GB" dirty="0" smtClean="0"/>
          </a:p>
          <a:p>
            <a:pPr lvl="2"/>
            <a:r>
              <a:rPr lang="en-US" dirty="0" smtClean="0"/>
              <a:t>Contributions </a:t>
            </a:r>
            <a:r>
              <a:rPr lang="en-US" dirty="0"/>
              <a:t>to average quarterly GVA growth by </a:t>
            </a:r>
            <a:r>
              <a:rPr lang="en-US" dirty="0" smtClean="0"/>
              <a:t>output sector</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 </a:t>
            </a:r>
            <a:r>
              <a:rPr lang="en-US" dirty="0" smtClean="0"/>
              <a:t> ONS </a:t>
            </a:r>
            <a:r>
              <a:rPr lang="en-US" dirty="0"/>
              <a:t>and Bank calculations</a:t>
            </a:r>
            <a:r>
              <a:rPr lang="en-US" dirty="0" smtClean="0"/>
              <a:t>.</a:t>
            </a:r>
          </a:p>
          <a:p>
            <a:endParaRPr lang="en-US" dirty="0"/>
          </a:p>
          <a:p>
            <a:r>
              <a:rPr lang="en-US" dirty="0"/>
              <a:t>(</a:t>
            </a:r>
            <a:r>
              <a:rPr lang="en-US" dirty="0" smtClean="0"/>
              <a:t>a)	Chained-volume </a:t>
            </a:r>
            <a:r>
              <a:rPr lang="en-US" dirty="0"/>
              <a:t>measures at basic prices. </a:t>
            </a:r>
            <a:r>
              <a:rPr lang="en-US" dirty="0" smtClean="0"/>
              <a:t> Contributions </a:t>
            </a:r>
            <a:r>
              <a:rPr lang="en-US" dirty="0"/>
              <a:t>may not sum to the total due </a:t>
            </a:r>
            <a:r>
              <a:rPr lang="en-US" dirty="0" smtClean="0"/>
              <a:t>to rounding</a:t>
            </a:r>
            <a:r>
              <a:rPr lang="en-US" dirty="0"/>
              <a:t>. </a:t>
            </a:r>
            <a:r>
              <a:rPr lang="en-US" dirty="0" smtClean="0"/>
              <a:t> Service </a:t>
            </a:r>
            <a:r>
              <a:rPr lang="en-US" dirty="0"/>
              <a:t>industries are defined as ‘consumer-focused’ if the share of their </a:t>
            </a:r>
            <a:r>
              <a:rPr lang="en-US" dirty="0" smtClean="0"/>
              <a:t>output that </a:t>
            </a:r>
            <a:r>
              <a:rPr lang="en-US" dirty="0"/>
              <a:t>is directly consumed exceeds the share of output that is sold to other businesses to </a:t>
            </a:r>
            <a:r>
              <a:rPr lang="en-US" dirty="0" smtClean="0"/>
              <a:t>be used </a:t>
            </a:r>
            <a:r>
              <a:rPr lang="en-US" dirty="0"/>
              <a:t>as intermediate inputs, while the reverse is true for ‘business-focused’ service </a:t>
            </a:r>
            <a:r>
              <a:rPr lang="en-US" dirty="0" smtClean="0"/>
              <a:t>sectors.  Calculated </a:t>
            </a:r>
            <a:r>
              <a:rPr lang="en-US" dirty="0"/>
              <a:t>using the </a:t>
            </a:r>
            <a:r>
              <a:rPr lang="en-US" i="1" dirty="0"/>
              <a:t>United Kingdom Input-Output Analytical Tables 2010</a:t>
            </a:r>
            <a:r>
              <a:rPr lang="en-US" dirty="0"/>
              <a:t>. </a:t>
            </a:r>
            <a:r>
              <a:rPr lang="en-US" dirty="0" smtClean="0"/>
              <a:t> Figures in parentheses </a:t>
            </a:r>
            <a:r>
              <a:rPr lang="en-US" dirty="0"/>
              <a:t>are weights in nominal GDP in 2013.</a:t>
            </a:r>
          </a:p>
          <a:p>
            <a:r>
              <a:rPr lang="en-US" dirty="0"/>
              <a:t>(</a:t>
            </a:r>
            <a:r>
              <a:rPr lang="en-US" dirty="0" smtClean="0"/>
              <a:t>b)	Other </a:t>
            </a:r>
            <a:r>
              <a:rPr lang="en-US" dirty="0"/>
              <a:t>services includes: </a:t>
            </a:r>
            <a:r>
              <a:rPr lang="en-US" dirty="0" smtClean="0"/>
              <a:t> public </a:t>
            </a:r>
            <a:r>
              <a:rPr lang="en-US" dirty="0"/>
              <a:t>administration and </a:t>
            </a:r>
            <a:r>
              <a:rPr lang="en-US" dirty="0" err="1"/>
              <a:t>defence</a:t>
            </a:r>
            <a:r>
              <a:rPr lang="en-US" dirty="0"/>
              <a:t>; </a:t>
            </a:r>
            <a:r>
              <a:rPr lang="en-US" dirty="0" smtClean="0"/>
              <a:t> health </a:t>
            </a:r>
            <a:r>
              <a:rPr lang="en-US" dirty="0"/>
              <a:t>services and education.</a:t>
            </a:r>
          </a:p>
          <a:p>
            <a:r>
              <a:rPr lang="en-US" dirty="0"/>
              <a:t>(</a:t>
            </a:r>
            <a:r>
              <a:rPr lang="en-US" dirty="0" smtClean="0"/>
              <a:t>c)	Other </a:t>
            </a:r>
            <a:r>
              <a:rPr lang="en-US" dirty="0"/>
              <a:t>production includes</a:t>
            </a:r>
            <a:r>
              <a:rPr lang="en-US" dirty="0" smtClean="0"/>
              <a:t>:  </a:t>
            </a:r>
            <a:r>
              <a:rPr lang="en-US" dirty="0"/>
              <a:t>utilities; </a:t>
            </a:r>
            <a:r>
              <a:rPr lang="en-US" dirty="0" smtClean="0"/>
              <a:t> extraction </a:t>
            </a:r>
            <a:r>
              <a:rPr lang="en-US" dirty="0"/>
              <a:t>and agriculture.</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4" y="1173146"/>
            <a:ext cx="5326635" cy="4573174"/>
          </a:xfrm>
          <a:prstGeom prst="rect">
            <a:avLst/>
          </a:prstGeom>
        </p:spPr>
      </p:pic>
    </p:spTree>
    <p:extLst>
      <p:ext uri="{BB962C8B-B14F-4D97-AF65-F5344CB8AC3E}">
        <p14:creationId xmlns:p14="http://schemas.microsoft.com/office/powerpoint/2010/main" val="563180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2.3  </a:t>
            </a:r>
            <a:r>
              <a:rPr lang="en-US" dirty="0"/>
              <a:t>Survey measures of expected output growth point to slower GDP </a:t>
            </a:r>
            <a:r>
              <a:rPr lang="en-US" dirty="0" smtClean="0"/>
              <a:t>growth</a:t>
            </a:r>
            <a:endParaRPr lang="en-GB" dirty="0"/>
          </a:p>
          <a:p>
            <a:pPr lvl="2"/>
            <a:r>
              <a:rPr lang="en-US" dirty="0" smtClean="0"/>
              <a:t>GDP </a:t>
            </a:r>
            <a:r>
              <a:rPr lang="en-US" dirty="0"/>
              <a:t>and forward-looking indicators of output </a:t>
            </a:r>
            <a:r>
              <a:rPr lang="en-US" dirty="0" smtClean="0"/>
              <a:t>growth</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 </a:t>
            </a:r>
            <a:r>
              <a:rPr lang="en-US" dirty="0" smtClean="0"/>
              <a:t> BCC</a:t>
            </a:r>
            <a:r>
              <a:rPr lang="en-US" dirty="0"/>
              <a:t>, CBI, IHS </a:t>
            </a:r>
            <a:r>
              <a:rPr lang="en-US" dirty="0" err="1"/>
              <a:t>Markit</a:t>
            </a:r>
            <a:r>
              <a:rPr lang="en-US" dirty="0"/>
              <a:t> and Bank calculations. </a:t>
            </a:r>
            <a:endParaRPr lang="en-US" dirty="0" smtClean="0"/>
          </a:p>
          <a:p>
            <a:endParaRPr lang="en-US" dirty="0"/>
          </a:p>
          <a:p>
            <a:r>
              <a:rPr lang="en-US" dirty="0"/>
              <a:t>(</a:t>
            </a:r>
            <a:r>
              <a:rPr lang="en-US" dirty="0" smtClean="0"/>
              <a:t>a)	Range </a:t>
            </a:r>
            <a:r>
              <a:rPr lang="en-US" dirty="0"/>
              <a:t>includes CBI, </a:t>
            </a:r>
            <a:r>
              <a:rPr lang="en-US" dirty="0" err="1"/>
              <a:t>Markit</a:t>
            </a:r>
            <a:r>
              <a:rPr lang="en-US" dirty="0"/>
              <a:t>/CIPS and BCC measures of expected output</a:t>
            </a:r>
            <a:r>
              <a:rPr lang="en-US" dirty="0" smtClean="0"/>
              <a:t>.  Data </a:t>
            </a:r>
            <a:r>
              <a:rPr lang="en-US" dirty="0"/>
              <a:t>for services, construction and manufacturing for </a:t>
            </a:r>
            <a:r>
              <a:rPr lang="en-US" dirty="0" err="1"/>
              <a:t>Markit</a:t>
            </a:r>
            <a:r>
              <a:rPr lang="en-US" dirty="0"/>
              <a:t>/CIPS, services and non-services for BCC, and manufacturing, business/consumer/professional services and distributive trades for CBI. </a:t>
            </a:r>
            <a:r>
              <a:rPr lang="en-US" dirty="0" smtClean="0"/>
              <a:t> Weighted </a:t>
            </a:r>
            <a:r>
              <a:rPr lang="en-US" dirty="0"/>
              <a:t>together using output shares. </a:t>
            </a:r>
            <a:r>
              <a:rPr lang="en-US" dirty="0" smtClean="0"/>
              <a:t> </a:t>
            </a:r>
            <a:r>
              <a:rPr lang="en-US" dirty="0" err="1" smtClean="0"/>
              <a:t>Markit</a:t>
            </a:r>
            <a:r>
              <a:rPr lang="en-US" dirty="0" smtClean="0"/>
              <a:t>/CIPS </a:t>
            </a:r>
            <a:r>
              <a:rPr lang="en-US" dirty="0"/>
              <a:t>measure uses the end-quarter observation of monthly data and is the net percentage balance of companies reporting they expect business activity to rise over the next year (services and construction) or that new orders have increased over the month (manufacturing). </a:t>
            </a:r>
            <a:r>
              <a:rPr lang="en-US" dirty="0" smtClean="0"/>
              <a:t> BCC </a:t>
            </a:r>
            <a:r>
              <a:rPr lang="en-US" dirty="0"/>
              <a:t>data are quarterly and non seasonally adjusted and show the percentage balance of respondents reporting they expect turnover to increase in the next year</a:t>
            </a:r>
            <a:r>
              <a:rPr lang="en-US" dirty="0" smtClean="0"/>
              <a:t>.  </a:t>
            </a:r>
            <a:r>
              <a:rPr lang="en-US" dirty="0"/>
              <a:t>CBI measure uses net percentage balance of respondents reporting they expect output/business/sales to increase in the next three months for manufacturing and business/consumer/professional services, and next month for distributive trade sectors; quarterly average of monthly data. </a:t>
            </a:r>
            <a:r>
              <a:rPr lang="en-US" dirty="0" smtClean="0"/>
              <a:t> Survey </a:t>
            </a:r>
            <a:r>
              <a:rPr lang="en-US" dirty="0"/>
              <a:t>measures are mean-variance adjusted to match quarterly GDP growth and are shown with a one-quarter lead.</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6" y="1371600"/>
            <a:ext cx="5119246" cy="4120368"/>
          </a:xfrm>
          <a:prstGeom prst="rect">
            <a:avLst/>
          </a:prstGeom>
        </p:spPr>
      </p:pic>
    </p:spTree>
    <p:extLst>
      <p:ext uri="{BB962C8B-B14F-4D97-AF65-F5344CB8AC3E}">
        <p14:creationId xmlns:p14="http://schemas.microsoft.com/office/powerpoint/2010/main" val="12102961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8" y="226221"/>
            <a:ext cx="8851901" cy="882143"/>
          </a:xfrm>
        </p:spPr>
        <p:txBody>
          <a:bodyPr/>
          <a:lstStyle/>
          <a:p>
            <a:pPr lvl="1"/>
            <a:r>
              <a:rPr lang="en-GB" b="1" dirty="0"/>
              <a:t>Chart </a:t>
            </a:r>
            <a:r>
              <a:rPr lang="en-GB" b="1" dirty="0" smtClean="0"/>
              <a:t>2.4  </a:t>
            </a:r>
            <a:r>
              <a:rPr lang="en-US" dirty="0" smtClean="0"/>
              <a:t>Real </a:t>
            </a:r>
            <a:r>
              <a:rPr lang="en-US" dirty="0"/>
              <a:t>income growth has supported consumption </a:t>
            </a:r>
            <a:r>
              <a:rPr lang="en-US" dirty="0" smtClean="0"/>
              <a:t>growth</a:t>
            </a:r>
            <a:endParaRPr lang="en-GB" dirty="0"/>
          </a:p>
          <a:p>
            <a:pPr lvl="2"/>
            <a:r>
              <a:rPr lang="en-GB" dirty="0" smtClean="0"/>
              <a:t>Household </a:t>
            </a:r>
            <a:r>
              <a:rPr lang="en-GB" dirty="0"/>
              <a:t>income and </a:t>
            </a:r>
            <a:r>
              <a:rPr lang="en-GB" dirty="0" smtClean="0"/>
              <a:t>consumption</a:t>
            </a:r>
            <a:endParaRPr lang="en-GB" baseline="30000" dirty="0"/>
          </a:p>
        </p:txBody>
      </p:sp>
      <p:sp>
        <p:nvSpPr>
          <p:cNvPr id="5" name="Text Placeholder 4"/>
          <p:cNvSpPr>
            <a:spLocks noGrp="1"/>
          </p:cNvSpPr>
          <p:nvPr>
            <p:ph type="body" sz="quarter" idx="16"/>
          </p:nvPr>
        </p:nvSpPr>
        <p:spPr>
          <a:xfrm>
            <a:off x="292098" y="6325386"/>
            <a:ext cx="8692104" cy="532615"/>
          </a:xfrm>
        </p:spPr>
        <p:txBody>
          <a:bodyPr/>
          <a:lstStyle/>
          <a:p>
            <a:r>
              <a:rPr lang="en-US" dirty="0"/>
              <a:t>(</a:t>
            </a:r>
            <a:r>
              <a:rPr lang="en-US" dirty="0" smtClean="0"/>
              <a:t>a)	Chained-volume </a:t>
            </a:r>
            <a:r>
              <a:rPr lang="en-US" dirty="0"/>
              <a:t>measure. </a:t>
            </a:r>
            <a:r>
              <a:rPr lang="en-US" dirty="0" smtClean="0"/>
              <a:t> Includes </a:t>
            </a:r>
            <a:r>
              <a:rPr lang="en-US" dirty="0"/>
              <a:t>non-profit institutions serving households.</a:t>
            </a:r>
          </a:p>
          <a:p>
            <a:r>
              <a:rPr lang="en-US" dirty="0"/>
              <a:t>(</a:t>
            </a:r>
            <a:r>
              <a:rPr lang="en-US" dirty="0" smtClean="0"/>
              <a:t>b)	Total </a:t>
            </a:r>
            <a:r>
              <a:rPr lang="en-US" dirty="0"/>
              <a:t>available household resources divided by the consumer expenditure deflator. </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9836" y="1418738"/>
            <a:ext cx="5424841" cy="4412294"/>
          </a:xfrm>
          <a:prstGeom prst="rect">
            <a:avLst/>
          </a:prstGeom>
        </p:spPr>
      </p:pic>
    </p:spTree>
    <p:extLst>
      <p:ext uri="{BB962C8B-B14F-4D97-AF65-F5344CB8AC3E}">
        <p14:creationId xmlns:p14="http://schemas.microsoft.com/office/powerpoint/2010/main" val="1204733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2.5  </a:t>
            </a:r>
            <a:r>
              <a:rPr lang="en-US" dirty="0" smtClean="0"/>
              <a:t>Consumer </a:t>
            </a:r>
            <a:r>
              <a:rPr lang="en-US" dirty="0"/>
              <a:t>confidence has softened slightly as price expectations have </a:t>
            </a:r>
            <a:r>
              <a:rPr lang="en-US" dirty="0" smtClean="0"/>
              <a:t>risen</a:t>
            </a:r>
            <a:endParaRPr lang="en-GB" dirty="0"/>
          </a:p>
          <a:p>
            <a:pPr lvl="2"/>
            <a:r>
              <a:rPr lang="en-US" dirty="0" err="1" smtClean="0"/>
              <a:t>GfK</a:t>
            </a:r>
            <a:r>
              <a:rPr lang="en-US" dirty="0" smtClean="0"/>
              <a:t>/EC </a:t>
            </a:r>
            <a:r>
              <a:rPr lang="en-US" dirty="0"/>
              <a:t>survey measures of consumer </a:t>
            </a:r>
            <a:r>
              <a:rPr lang="en-US" dirty="0" smtClean="0"/>
              <a:t>expectations</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 </a:t>
            </a:r>
            <a:r>
              <a:rPr lang="en-US" dirty="0" smtClean="0"/>
              <a:t> </a:t>
            </a:r>
            <a:r>
              <a:rPr lang="en-US" dirty="0" err="1" smtClean="0"/>
              <a:t>GfK</a:t>
            </a:r>
            <a:r>
              <a:rPr lang="en-US" dirty="0" smtClean="0"/>
              <a:t> </a:t>
            </a:r>
            <a:r>
              <a:rPr lang="en-US" dirty="0"/>
              <a:t>(research carried out on behalf of the European Commission</a:t>
            </a:r>
            <a:r>
              <a:rPr lang="en-US" dirty="0" smtClean="0"/>
              <a:t>).</a:t>
            </a:r>
          </a:p>
          <a:p>
            <a:endParaRPr lang="en-US" dirty="0"/>
          </a:p>
          <a:p>
            <a:r>
              <a:rPr lang="en-US" dirty="0"/>
              <a:t>(</a:t>
            </a:r>
            <a:r>
              <a:rPr lang="en-US" dirty="0" smtClean="0"/>
              <a:t>a)	Net </a:t>
            </a:r>
            <a:r>
              <a:rPr lang="en-US" dirty="0"/>
              <a:t>balance of respondents reporting that they expect their personal financial situation to improve over the next twelve months</a:t>
            </a:r>
            <a:r>
              <a:rPr lang="en-US" dirty="0" smtClean="0"/>
              <a:t>.  </a:t>
            </a:r>
            <a:r>
              <a:rPr lang="en-US" dirty="0"/>
              <a:t>Last data point shown is December 2016.</a:t>
            </a:r>
          </a:p>
          <a:p>
            <a:r>
              <a:rPr lang="en-US" dirty="0"/>
              <a:t>(</a:t>
            </a:r>
            <a:r>
              <a:rPr lang="en-US" dirty="0" smtClean="0"/>
              <a:t>b)	Net </a:t>
            </a:r>
            <a:r>
              <a:rPr lang="en-US" dirty="0"/>
              <a:t>balance of respondents expecting inflation to rise over the next year</a:t>
            </a:r>
            <a:r>
              <a:rPr lang="en-US" dirty="0" smtClean="0"/>
              <a:t>.  </a:t>
            </a:r>
            <a:r>
              <a:rPr lang="en-US" dirty="0"/>
              <a:t>Last data point shown is December 2016.</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601193"/>
            <a:ext cx="5453492" cy="4237338"/>
          </a:xfrm>
          <a:prstGeom prst="rect">
            <a:avLst/>
          </a:prstGeom>
        </p:spPr>
      </p:pic>
    </p:spTree>
    <p:extLst>
      <p:ext uri="{BB962C8B-B14F-4D97-AF65-F5344CB8AC3E}">
        <p14:creationId xmlns:p14="http://schemas.microsoft.com/office/powerpoint/2010/main" val="27109230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2.6  </a:t>
            </a:r>
            <a:r>
              <a:rPr lang="en-US" dirty="0" smtClean="0"/>
              <a:t>The </a:t>
            </a:r>
            <a:r>
              <a:rPr lang="en-US" dirty="0"/>
              <a:t>saving ratio has declined modestly in recent </a:t>
            </a:r>
            <a:r>
              <a:rPr lang="en-US" dirty="0" smtClean="0"/>
              <a:t>years</a:t>
            </a:r>
            <a:endParaRPr lang="en-GB" dirty="0"/>
          </a:p>
          <a:p>
            <a:pPr lvl="2"/>
            <a:r>
              <a:rPr lang="en-GB" dirty="0" smtClean="0"/>
              <a:t>Household saving</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a:t>
            </a:r>
            <a:r>
              <a:rPr lang="en-US" dirty="0" smtClean="0"/>
              <a:t>a)	Saving </a:t>
            </a:r>
            <a:r>
              <a:rPr lang="en-US" dirty="0"/>
              <a:t>as a percentage of household post-tax income.</a:t>
            </a:r>
          </a:p>
          <a:p>
            <a:r>
              <a:rPr lang="en-US" dirty="0"/>
              <a:t>(</a:t>
            </a:r>
            <a:r>
              <a:rPr lang="en-US" dirty="0" smtClean="0"/>
              <a:t>b)	Saving </a:t>
            </a:r>
            <a:r>
              <a:rPr lang="en-US" dirty="0"/>
              <a:t>as a percentage of household post-tax income excluding flows into employment‑related pension schemes.</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412826"/>
            <a:ext cx="5431547" cy="4425705"/>
          </a:xfrm>
          <a:prstGeom prst="rect">
            <a:avLst/>
          </a:prstGeom>
        </p:spPr>
      </p:pic>
    </p:spTree>
    <p:extLst>
      <p:ext uri="{BB962C8B-B14F-4D97-AF65-F5344CB8AC3E}">
        <p14:creationId xmlns:p14="http://schemas.microsoft.com/office/powerpoint/2010/main" val="2657818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2.7  </a:t>
            </a:r>
            <a:r>
              <a:rPr lang="en-US" dirty="0" smtClean="0"/>
              <a:t>Consumer </a:t>
            </a:r>
            <a:r>
              <a:rPr lang="en-US" dirty="0"/>
              <a:t>credit growth has continued to pick </a:t>
            </a:r>
            <a:r>
              <a:rPr lang="en-US" dirty="0" smtClean="0"/>
              <a:t>up</a:t>
            </a:r>
            <a:endParaRPr lang="en-GB" dirty="0"/>
          </a:p>
          <a:p>
            <a:pPr lvl="2"/>
            <a:r>
              <a:rPr lang="en-US" dirty="0" smtClean="0"/>
              <a:t>Net </a:t>
            </a:r>
            <a:r>
              <a:rPr lang="en-US" dirty="0"/>
              <a:t>four-quarter change in consumer credit as a share of </a:t>
            </a:r>
            <a:r>
              <a:rPr lang="en-US" dirty="0" smtClean="0"/>
              <a:t>consumption</a:t>
            </a:r>
            <a:r>
              <a:rPr lang="en-GB" baseline="30000" dirty="0" smtClean="0"/>
              <a:t>(a)</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 </a:t>
            </a:r>
            <a:r>
              <a:rPr lang="en-US" dirty="0" smtClean="0"/>
              <a:t> Bank </a:t>
            </a:r>
            <a:r>
              <a:rPr lang="en-US" dirty="0"/>
              <a:t>of England, Finance &amp; Leasing Association, ONS and Bank calculations. </a:t>
            </a:r>
            <a:endParaRPr lang="en-US" dirty="0" smtClean="0"/>
          </a:p>
          <a:p>
            <a:endParaRPr lang="en-US" dirty="0"/>
          </a:p>
          <a:p>
            <a:r>
              <a:rPr lang="en-US" dirty="0"/>
              <a:t>(</a:t>
            </a:r>
            <a:r>
              <a:rPr lang="en-US" dirty="0" smtClean="0"/>
              <a:t>a)	Four-quarter </a:t>
            </a:r>
            <a:r>
              <a:rPr lang="en-US" dirty="0"/>
              <a:t>net flow of consumer credit divided by four-quarter nominal household consumption</a:t>
            </a:r>
            <a:r>
              <a:rPr lang="en-US" dirty="0" smtClean="0"/>
              <a:t>.  </a:t>
            </a:r>
            <a:r>
              <a:rPr lang="en-US" dirty="0"/>
              <a:t>Data are non seasonally adjusted sterling net lending by UK MFIs and other lenders to UK individuals excluding student loans.</a:t>
            </a:r>
          </a:p>
          <a:p>
            <a:r>
              <a:rPr lang="en-US" dirty="0"/>
              <a:t>(</a:t>
            </a:r>
            <a:r>
              <a:rPr lang="en-US" dirty="0" smtClean="0"/>
              <a:t>b)	Dealership </a:t>
            </a:r>
            <a:r>
              <a:rPr lang="en-US" dirty="0"/>
              <a:t>car finance lending is estimated using the change in outstanding stock and it may therefore reflect breaks in the series. </a:t>
            </a:r>
            <a:r>
              <a:rPr lang="en-US" dirty="0" smtClean="0"/>
              <a:t> Data </a:t>
            </a:r>
            <a:r>
              <a:rPr lang="en-US" dirty="0"/>
              <a:t>are not yet available for 2016 Q4.</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2415" y="1236347"/>
            <a:ext cx="5223063" cy="4602184"/>
          </a:xfrm>
          <a:prstGeom prst="rect">
            <a:avLst/>
          </a:prstGeom>
        </p:spPr>
      </p:pic>
    </p:spTree>
    <p:extLst>
      <p:ext uri="{BB962C8B-B14F-4D97-AF65-F5344CB8AC3E}">
        <p14:creationId xmlns:p14="http://schemas.microsoft.com/office/powerpoint/2010/main" val="566853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5"/>
          </p:nvPr>
        </p:nvSpPr>
        <p:spPr>
          <a:xfrm>
            <a:off x="292099" y="226221"/>
            <a:ext cx="8727614" cy="882143"/>
          </a:xfrm>
        </p:spPr>
        <p:txBody>
          <a:bodyPr/>
          <a:lstStyle/>
          <a:p>
            <a:pPr lvl="1"/>
            <a:r>
              <a:rPr lang="en-GB" b="1" dirty="0"/>
              <a:t>Chart </a:t>
            </a:r>
            <a:r>
              <a:rPr lang="en-GB" b="1" dirty="0" smtClean="0"/>
              <a:t>2.8  </a:t>
            </a:r>
            <a:r>
              <a:rPr lang="en-US" dirty="0" smtClean="0"/>
              <a:t>Housing </a:t>
            </a:r>
            <a:r>
              <a:rPr lang="en-US" dirty="0"/>
              <a:t>market activity has risen </a:t>
            </a:r>
            <a:r>
              <a:rPr lang="en-US" dirty="0" smtClean="0"/>
              <a:t>slightly</a:t>
            </a:r>
            <a:endParaRPr lang="en-GB" dirty="0"/>
          </a:p>
          <a:p>
            <a:pPr lvl="2"/>
            <a:r>
              <a:rPr lang="en-US" dirty="0" smtClean="0"/>
              <a:t>Mortgage </a:t>
            </a:r>
            <a:r>
              <a:rPr lang="en-US" dirty="0"/>
              <a:t>approvals for house purchase and housing </a:t>
            </a:r>
            <a:r>
              <a:rPr lang="en-US" dirty="0" smtClean="0"/>
              <a:t>transactions</a:t>
            </a:r>
            <a:endParaRPr lang="en-GB" baseline="30000" dirty="0"/>
          </a:p>
        </p:txBody>
      </p:sp>
      <p:sp>
        <p:nvSpPr>
          <p:cNvPr id="5" name="Text Placeholder 4"/>
          <p:cNvSpPr>
            <a:spLocks noGrp="1"/>
          </p:cNvSpPr>
          <p:nvPr>
            <p:ph type="body" sz="quarter" idx="16"/>
          </p:nvPr>
        </p:nvSpPr>
        <p:spPr>
          <a:xfrm>
            <a:off x="292098" y="5810250"/>
            <a:ext cx="8692104" cy="1047751"/>
          </a:xfrm>
        </p:spPr>
        <p:txBody>
          <a:bodyPr/>
          <a:lstStyle/>
          <a:p>
            <a:r>
              <a:rPr lang="en-US" dirty="0"/>
              <a:t>Sources: </a:t>
            </a:r>
            <a:r>
              <a:rPr lang="en-US" dirty="0" smtClean="0"/>
              <a:t> Bank </a:t>
            </a:r>
            <a:r>
              <a:rPr lang="en-US" dirty="0"/>
              <a:t>of England and HM Revenue and Customs</a:t>
            </a:r>
            <a:r>
              <a:rPr lang="en-US" dirty="0" smtClean="0"/>
              <a:t>.</a:t>
            </a:r>
          </a:p>
          <a:p>
            <a:endParaRPr lang="en-US" dirty="0"/>
          </a:p>
          <a:p>
            <a:r>
              <a:rPr lang="en-US" dirty="0"/>
              <a:t>(</a:t>
            </a:r>
            <a:r>
              <a:rPr lang="en-US" dirty="0" smtClean="0"/>
              <a:t>a)	Number </a:t>
            </a:r>
            <a:r>
              <a:rPr lang="en-US" dirty="0"/>
              <a:t>of residential property transactions for values of £40,000 or above.</a:t>
            </a:r>
            <a:endParaRPr lang="en-GB"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175" y="1154779"/>
            <a:ext cx="5287071" cy="4230937"/>
          </a:xfrm>
          <a:prstGeom prst="rect">
            <a:avLst/>
          </a:prstGeom>
        </p:spPr>
      </p:pic>
    </p:spTree>
    <p:extLst>
      <p:ext uri="{BB962C8B-B14F-4D97-AF65-F5344CB8AC3E}">
        <p14:creationId xmlns:p14="http://schemas.microsoft.com/office/powerpoint/2010/main" val="343225498"/>
      </p:ext>
    </p:extLst>
  </p:cSld>
  <p:clrMapOvr>
    <a:masterClrMapping/>
  </p:clrMapOvr>
</p:sld>
</file>

<file path=ppt/theme/theme1.xml><?xml version="1.0" encoding="utf-8"?>
<a:theme xmlns:a="http://schemas.openxmlformats.org/drawingml/2006/main" name="IR POWERPOIN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BOEReplicationFlag xmlns="http://schemas.microsoft.com/sharepoint/v3">0</BOEReplicationFlag>
    <BOETaxonomyFieldTaxHTField0 xmlns="b67fa5cd-9f58-4c91-ae17-33c31eed239f">
      <Terms xmlns="http://schemas.microsoft.com/office/infopath/2007/PartnerControls">
        <TermInfo xmlns="http://schemas.microsoft.com/office/infopath/2007/PartnerControls">
          <TermName xmlns="http://schemas.microsoft.com/office/infopath/2007/PartnerControls">Inflation Report</TermName>
          <TermId xmlns="http://schemas.microsoft.com/office/infopath/2007/PartnerControls">85ffdf28-8245-4936-b838-77bb3e9b17d0</TermId>
        </TermInfo>
      </Terms>
    </BOETaxonomyFieldTaxHTField0>
    <BOEReplicateBackwardLinksOnDeployFlag xmlns="http://schemas.microsoft.com/sharepoint/v3">false</BOEReplicateBackwardLinksOnDeployFlag>
    <PublishDate xmlns="http://schemas.microsoft.com/sharepoint/v3">2017-02-02T00:00:00+00:00</PublishDate>
    <PublishingExpirationDate xmlns="http://schemas.microsoft.com/sharepoint/v3" xsi:nil="true"/>
    <IncludeContentsInIndex xmlns="http://schemas.microsoft.com/sharepoint/v3">true</IncludeContentsInIndex>
    <PublishingStartDate xmlns="http://schemas.microsoft.com/sharepoint/v3">2017-02-02T12:00:00+00:00</PublishingStartDate>
    <BOEKeywords xmlns="http://schemas.microsoft.com/sharepoint/v3/fields" xsi:nil="true"/>
    <OwnerGroup xmlns="http://schemas.microsoft.com/sharepoint/v3">
      <UserInfo>
        <DisplayName/>
        <AccountId>177</AccountId>
        <AccountType/>
      </UserInfo>
    </OwnerGroup>
    <BOEApprovalStatus xmlns="http://schemas.microsoft.com/sharepoint/v3">Pending Approval</BOEApprovalStatus>
    <BOESummaryText xmlns="http://schemas.microsoft.com/sharepoint/v3" xsi:nil="true"/>
    <ArchivalChoice xmlns="http://schemas.microsoft.com/sharepoint/v3">5 Years</ArchivalChoice>
    <ArchivalDate xmlns="http://schemas.microsoft.com/sharepoint/v3" xsi:nil="true"/>
    <ContentReviewDate xmlns="http://schemas.microsoft.com/sharepoint/v3">1900-01-01T00:00:00+00:00</ContentReviewDate>
    <TaxCatchAll xmlns="94fc26e6-6271-400d-888b-6bc5b0598690">
      <Value>51</Value>
    </TaxCatchAll>
    <BOETwoLevelApprovalUnapprovedUrls xmlns="CEE65117-4BBE-4C9C-8465-20A300C4D3E5" xsi:nil="true"/>
  </documentManagement>
</p:propertie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C4B7A2743FA39468C07943C26AE453C" ma:contentTypeVersion="1077" ma:contentTypeDescription="Create a new document." ma:contentTypeScope="" ma:versionID="9819b03dd5116c63d2a27c8c9b045816">
  <xsd:schema xmlns:xsd="http://www.w3.org/2001/XMLSchema" xmlns:xs="http://www.w3.org/2001/XMLSchema" xmlns:p="http://schemas.microsoft.com/office/2006/metadata/properties" xmlns:ns1="http://schemas.microsoft.com/sharepoint/v3" xmlns:ns2="b67fa5cd-9f58-4c91-ae17-33c31eed239f" xmlns:ns3="94fc26e6-6271-400d-888b-6bc5b0598690" xmlns:ns4="94FC26E6-6271-400D-888B-6BC5B0598690" xmlns:ns5="http://schemas.microsoft.com/sharepoint/v3/fields" xmlns:ns6="CEE65117-4BBE-4C9C-8465-20A300C4D3E5" targetNamespace="http://schemas.microsoft.com/office/2006/metadata/properties" ma:root="true" ma:fieldsID="e7c1edf619b3eee50116984578190360" ns1:_="" ns2:_="" ns3:_="" ns4:_="" ns5:_="" ns6:_="">
    <xsd:import namespace="http://schemas.microsoft.com/sharepoint/v3"/>
    <xsd:import namespace="b67fa5cd-9f58-4c91-ae17-33c31eed239f"/>
    <xsd:import namespace="94fc26e6-6271-400d-888b-6bc5b0598690"/>
    <xsd:import namespace="94FC26E6-6271-400D-888B-6BC5B0598690"/>
    <xsd:import namespace="http://schemas.microsoft.com/sharepoint/v3/fields"/>
    <xsd:import namespace="CEE65117-4BBE-4C9C-8465-20A300C4D3E5"/>
    <xsd:element name="properties">
      <xsd:complexType>
        <xsd:sequence>
          <xsd:element name="documentManagement">
            <xsd:complexType>
              <xsd:all>
                <xsd:element ref="ns1:PublishingStartDate" minOccurs="0"/>
                <xsd:element ref="ns1:PublishingExpirationDate" minOccurs="0"/>
                <xsd:element ref="ns1:PublishDate" minOccurs="0"/>
                <xsd:element ref="ns1:OwnerGroup"/>
                <xsd:element ref="ns2:BOETaxonomyFieldTaxHTField0" minOccurs="0"/>
                <xsd:element ref="ns3:TaxCatchAll" minOccurs="0"/>
                <xsd:element ref="ns4:TaxCatchAllLabel" minOccurs="0"/>
                <xsd:element ref="ns5:BOEKeywords" minOccurs="0"/>
                <xsd:element ref="ns1:BOESummaryText" minOccurs="0"/>
                <xsd:element ref="ns1:IncludeContentsInIndex" minOccurs="0"/>
                <xsd:element ref="ns1:BOEApprovalStatus" minOccurs="0"/>
                <xsd:element ref="ns6:BOETwoLevelApprovalUnapprovedUrls" minOccurs="0"/>
                <xsd:element ref="ns1:ApprovedBy" minOccurs="0"/>
                <xsd:element ref="ns1:PublishedBy" minOccurs="0"/>
                <xsd:element ref="ns1:ArchivalDate" minOccurs="0"/>
                <xsd:element ref="ns1:ArchivalChoice"/>
                <xsd:element ref="ns1:BOEReplicationFlag" minOccurs="0"/>
                <xsd:element ref="ns1:BOEReplicateBackwardLinksOnDeployFlag" minOccurs="0"/>
                <xsd:element ref="ns1:ContentReviewDate"/>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PublishDate" ma:index="10" nillable="true" ma:displayName="Publication Date" ma:format="DateOnly" ma:internalName="PublishDate" ma:readOnly="false">
      <xsd:simpleType>
        <xsd:restriction base="dms:DateTime"/>
      </xsd:simpleType>
    </xsd:element>
    <xsd:element name="OwnerGroup" ma:index="11" ma:displayName="Owner Group" ma:list="UserInfo" ma:SearchPeopleOnly="false" ma:internalName="OwnerGroup" ma:readOnly="false">
      <xsd:complexType>
        <xsd:complexContent>
          <xsd:extension base="dms:UserMulti">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BOESummaryText" ma:index="17" nillable="true" ma:displayName="Summary Text" ma:internalName="BOESummaryText" ma:readOnly="false">
      <xsd:simpleType>
        <xsd:restriction base="dms:Note">
          <xsd:maxLength value="255"/>
        </xsd:restriction>
      </xsd:simpleType>
    </xsd:element>
    <xsd:element name="IncludeContentsInIndex" ma:index="18" nillable="true" ma:displayName="Make Content Searchable" ma:default="1" ma:description="" ma:internalName="IncludeContentsInIndex" ma:readOnly="false">
      <xsd:simpleType>
        <xsd:restriction base="dms:Boolean"/>
      </xsd:simpleType>
    </xsd:element>
    <xsd:element name="BOEApprovalStatus" ma:index="19" nillable="true" ma:displayName="2 Stage Approval Status" ma:default="Pending Approval" ma:internalName="BOEApprovalStatus" ma:readOnly="false">
      <xsd:simpleType>
        <xsd:restriction base="dms:Choice">
          <xsd:enumeration value="Pending Approval"/>
          <xsd:enumeration value="Level 1 Approved"/>
          <xsd:enumeration value="Level 1 Rejected"/>
          <xsd:enumeration value="Level 2 Approved"/>
          <xsd:enumeration value="Level 2 Rejected"/>
        </xsd:restriction>
      </xsd:simpleType>
    </xsd:element>
    <xsd:element name="ApprovedBy" ma:index="21" nillable="true" ma:displayName="Approved By" ma:list="UserInfo" ma:internalName="Approv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ublishedBy" ma:index="22" nillable="true" ma:displayName="Published By" ma:list="UserInfo" ma:internalName="PublishedBy" ma:readOnly="tru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rchivalDate" ma:index="23" nillable="true" ma:displayName="Archival Date" ma:format="DateOnly" ma:internalName="ArchivalDate" ma:readOnly="false">
      <xsd:simpleType>
        <xsd:restriction base="dms:DateTime"/>
      </xsd:simpleType>
    </xsd:element>
    <xsd:element name="ArchivalChoice" ma:index="24" ma:displayName="Archive In" ma:default="3 Years" ma:internalName="ArchivalChoice" ma:readOnly="false">
      <xsd:simpleType>
        <xsd:restriction base="dms:Choice">
          <xsd:enumeration value="3 Months"/>
          <xsd:enumeration value="6 Months"/>
          <xsd:enumeration value="1 Year"/>
          <xsd:enumeration value="2 Years"/>
          <xsd:enumeration value="3 Years"/>
          <xsd:enumeration value="4 Years"/>
          <xsd:enumeration value="5 Years"/>
        </xsd:restriction>
      </xsd:simpleType>
    </xsd:element>
    <xsd:element name="BOEReplicationFlag" ma:index="25" nillable="true" ma:displayName="Replicated" ma:default="1" ma:internalName="Replicated" ma:readOnly="false">
      <xsd:simpleType>
        <xsd:restriction base="dms:Text"/>
      </xsd:simpleType>
    </xsd:element>
    <xsd:element name="BOEReplicateBackwardLinksOnDeployFlag" ma:index="26" nillable="true" ma:displayName="Replicate Backward Links On Deploy" ma:default="0" ma:internalName="Replicate_x0020_Backward_x0020_Links_x0020_On_x0020_Deploy" ma:readOnly="false">
      <xsd:simpleType>
        <xsd:restriction base="dms:Boolean"/>
      </xsd:simpleType>
    </xsd:element>
    <xsd:element name="ContentReviewDate" ma:index="27" ma:displayName="Content Review Date" ma:internalName="ContentReview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67fa5cd-9f58-4c91-ae17-33c31eed239f" elementFormDefault="qualified">
    <xsd:import namespace="http://schemas.microsoft.com/office/2006/documentManagement/types"/>
    <xsd:import namespace="http://schemas.microsoft.com/office/infopath/2007/PartnerControls"/>
    <xsd:element name="BOETaxonomyFieldTaxHTField0" ma:index="13" ma:taxonomy="true" ma:internalName="BOETaxonomyFieldTaxHTField0" ma:taxonomyFieldName="BOETaxonomyField" ma:displayName="Taxonomy" ma:default="" ma:fieldId="{8d0458c1-0fb7-4981-bee1-52d0df01895c}" ma:taxonomyMulti="true" ma:sspId="e7d7e58a-7b41-4cba-85bd-a9b5ca8cc10b" ma:termSetId="cfc9b131-5595-44bb-b00d-4993470fbbf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 ma:index="14" nillable="true" ma:displayName="Taxonomy Catch All Column" ma:description="" ma:hidden="true" ma:list="{1ce4d6b7-b018-4549-b7d2-069325a334df}" ma:internalName="TaxCatchAll" ma:showField="CatchAllData"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FC26E6-6271-400D-888B-6BC5B0598690"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1ce4d6b7-b018-4549-b7d2-069325a334df}" ma:internalName="TaxCatchAllLabel" ma:readOnly="true" ma:showField="CatchAllDataLabel" ma:web="94fc26e6-6271-400d-888b-6bc5b059869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BOEKeywords" ma:index="16" nillable="true" ma:displayName="Keywords" ma:hidden="true" ma:internalName="BOEKeywords" ma:readOnly="fals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E65117-4BBE-4C9C-8465-20A300C4D3E5" elementFormDefault="qualified">
    <xsd:import namespace="http://schemas.microsoft.com/office/2006/documentManagement/types"/>
    <xsd:import namespace="http://schemas.microsoft.com/office/infopath/2007/PartnerControls"/>
    <xsd:element name="BOETwoLevelApprovalUnapprovedUrls" ma:index="20" nillable="true" ma:displayName="Unapproved Urls" ma:internalName="BOETwoLevelApprovalUnapprovedUrl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4A39AD9-F0DF-4C49-B8DC-4830BAFEA464}"/>
</file>

<file path=customXml/itemProps2.xml><?xml version="1.0" encoding="utf-8"?>
<ds:datastoreItem xmlns:ds="http://schemas.openxmlformats.org/officeDocument/2006/customXml" ds:itemID="{5A747499-D055-4494-BECF-CC0DD689BDE0}"/>
</file>

<file path=customXml/itemProps3.xml><?xml version="1.0" encoding="utf-8"?>
<ds:datastoreItem xmlns:ds="http://schemas.openxmlformats.org/officeDocument/2006/customXml" ds:itemID="{4F2BA893-CFF4-4AF1-9D1D-0600F4183E19}"/>
</file>

<file path=customXml/itemProps4.xml><?xml version="1.0" encoding="utf-8"?>
<ds:datastoreItem xmlns:ds="http://schemas.openxmlformats.org/officeDocument/2006/customXml" ds:itemID="{2F210D6E-39BC-423B-92B2-D15E7FC22CC2}"/>
</file>

<file path=docProps/app.xml><?xml version="1.0" encoding="utf-8"?>
<Properties xmlns="http://schemas.openxmlformats.org/officeDocument/2006/extended-properties" xmlns:vt="http://schemas.openxmlformats.org/officeDocument/2006/docPropsVTypes">
  <Template>IR POWERPOINT TEMPLATE</Template>
  <TotalTime>236</TotalTime>
  <Words>587</Words>
  <Application>Microsoft Office PowerPoint</Application>
  <PresentationFormat>On-screen Show (4:3)</PresentationFormat>
  <Paragraphs>102</Paragraphs>
  <Slides>21</Slides>
  <Notes>3</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IR POWERPOINT TEMPLATE</vt:lpstr>
      <vt:lpstr>Inflation Report February 2017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Section 2: Demand and output</dc:title>
  <dc:subject>Demand and output</dc:subject>
  <dc:creator>Bank of England</dc:creator>
  <cp:keywords/>
  <dc:description/>
  <cp:lastModifiedBy>Hicks, Andrew</cp:lastModifiedBy>
  <cp:revision>40</cp:revision>
  <cp:lastPrinted>2017-02-01T11:21:58Z</cp:lastPrinted>
  <dcterms:created xsi:type="dcterms:W3CDTF">2016-11-02T11:19:06Z</dcterms:created>
  <dcterms:modified xsi:type="dcterms:W3CDTF">2017-02-01T22:27:32Z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OwnerGroup">
    <vt:lpwstr/>
  </property>
  <property fmtid="{D5CDD505-2E9C-101B-9397-08002B2CF9AE}" pid="3" name="BOETaxonomyField">
    <vt:lpwstr>51;#Inflation Report|85ffdf28-8245-4936-b838-77bb3e9b17d0</vt:lpwstr>
  </property>
  <property fmtid="{D5CDD505-2E9C-101B-9397-08002B2CF9AE}" pid="4" name="TemplateUrl">
    <vt:lpwstr/>
  </property>
  <property fmtid="{D5CDD505-2E9C-101B-9397-08002B2CF9AE}" pid="5" name="Order">
    <vt:r8>591000</vt:r8>
  </property>
  <property fmtid="{D5CDD505-2E9C-101B-9397-08002B2CF9AE}" pid="6" name="xd_ProgID">
    <vt:lpwstr/>
  </property>
  <property fmtid="{D5CDD505-2E9C-101B-9397-08002B2CF9AE}" pid="7" name="ContentTypeId">
    <vt:lpwstr>0x010100EC4B7A2743FA39468C07943C26AE453C</vt:lpwstr>
  </property>
  <property fmtid="{D5CDD505-2E9C-101B-9397-08002B2CF9AE}" pid="8" name="_SourceUrl">
    <vt:lpwstr/>
  </property>
  <property fmtid="{D5CDD505-2E9C-101B-9397-08002B2CF9AE}" pid="9" name="_SharedFileIndex">
    <vt:lpwstr/>
  </property>
</Properties>
</file>