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31"/>
  </p:notesMasterIdLst>
  <p:sldIdLst>
    <p:sldId id="314" r:id="rId6"/>
    <p:sldId id="316" r:id="rId7"/>
    <p:sldId id="318" r:id="rId8"/>
    <p:sldId id="317" r:id="rId9"/>
    <p:sldId id="329" r:id="rId10"/>
    <p:sldId id="319" r:id="rId11"/>
    <p:sldId id="330" r:id="rId12"/>
    <p:sldId id="331" r:id="rId13"/>
    <p:sldId id="320" r:id="rId14"/>
    <p:sldId id="332" r:id="rId15"/>
    <p:sldId id="321" r:id="rId16"/>
    <p:sldId id="322" r:id="rId17"/>
    <p:sldId id="323" r:id="rId18"/>
    <p:sldId id="324" r:id="rId19"/>
    <p:sldId id="333" r:id="rId20"/>
    <p:sldId id="325" r:id="rId21"/>
    <p:sldId id="326" r:id="rId22"/>
    <p:sldId id="335" r:id="rId23"/>
    <p:sldId id="327" r:id="rId24"/>
    <p:sldId id="328" r:id="rId25"/>
    <p:sldId id="338" r:id="rId26"/>
    <p:sldId id="334" r:id="rId27"/>
    <p:sldId id="336" r:id="rId28"/>
    <p:sldId id="337" r:id="rId29"/>
    <p:sldId id="339" r:id="rId30"/>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85" autoAdjust="0"/>
    <p:restoredTop sz="94660"/>
  </p:normalViewPr>
  <p:slideViewPr>
    <p:cSldViewPr snapToGrid="0" showGuides="1">
      <p:cViewPr>
        <p:scale>
          <a:sx n="100" d="100"/>
          <a:sy n="100" d="100"/>
        </p:scale>
        <p:origin x="-2364" y="-432"/>
      </p:cViewPr>
      <p:guideLst>
        <p:guide orient="horz" pos="332"/>
        <p:guide orient="horz" pos="556"/>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02/02/2017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US" sz="2400" dirty="0" smtClean="0"/>
              <a:t>Prospects </a:t>
            </a:r>
            <a:r>
              <a:rPr lang="en-US" sz="2400" dirty="0"/>
              <a:t>for inflation</a:t>
            </a:r>
            <a:endParaRPr lang="en-GB" sz="24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5.E  </a:t>
            </a:r>
            <a:r>
              <a:rPr lang="en-GB" dirty="0">
                <a:solidFill>
                  <a:schemeClr val="tx1"/>
                </a:solidFill>
              </a:rPr>
              <a:t>Monitoring risks to the Committee’s key </a:t>
            </a:r>
            <a:r>
              <a:rPr lang="en-GB" dirty="0" smtClean="0">
                <a:solidFill>
                  <a:schemeClr val="tx1"/>
                </a:solidFill>
              </a:rPr>
              <a:t>judgements</a:t>
            </a:r>
            <a:endParaRPr lang="en-GB" dirty="0">
              <a:solidFill>
                <a:schemeClr val="tx1"/>
              </a:solidFill>
            </a:endParaRPr>
          </a:p>
        </p:txBody>
      </p:sp>
      <p:pic>
        <p:nvPicPr>
          <p:cNvPr id="9218" name="Picture 2" descr="D:\OFFLINE SECTION  5\February 2017 SECTION 5\PNGs\5.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130" y="882650"/>
            <a:ext cx="7797921" cy="5686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982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5.6  </a:t>
            </a:r>
            <a:r>
              <a:rPr lang="en-GB" dirty="0">
                <a:solidFill>
                  <a:schemeClr val="tx1"/>
                </a:solidFill>
              </a:rPr>
              <a:t>Unemployment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fan chart depicts the probability of various outcomes for LFS unemployment.  It has been conditioned on the assumptions in </a:t>
            </a:r>
            <a:r>
              <a:rPr lang="en-GB" b="1" dirty="0"/>
              <a:t>Table 5.A </a:t>
            </a:r>
            <a:r>
              <a:rPr lang="en-GB" dirty="0"/>
              <a:t>footnote (b).  The coloured bands have the same interpretation as in </a:t>
            </a:r>
            <a:r>
              <a:rPr lang="en-GB" b="1" dirty="0"/>
              <a:t>Chart 5.2</a:t>
            </a:r>
            <a:r>
              <a:rPr lang="en-GB" dirty="0"/>
              <a:t>, and portray 90% of the probability distribution.  The calibration of this fan chart takes account of the likely path dependency of the economy, where, for example, it is judged that shocks to unemployment in one quarter will continue to have some effect on unemployment in successive quarters.  The fan begins in 2016 Q4, a quarter earlier than the fan for CPI inflation.  That is because Q4 is a staff projection for the unemployment rate, based in part on data for October and November.  The unemployment rate was 4.8% in the three months to November, and is projected to be 4.8% in Q4 as a whole.  A significant proportion of this distribution lies below Bank staff’s current estimate of the long-term equilibrium unemployment rate.  There is therefore uncertainty about the precise calibration of this fan chart.</a:t>
            </a:r>
          </a:p>
        </p:txBody>
      </p:sp>
      <p:pic>
        <p:nvPicPr>
          <p:cNvPr id="4098" name="Picture 2" descr="D:\untitled folder\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4963"/>
            <a:ext cx="5317552"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6566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5.7  </a:t>
            </a:r>
            <a:r>
              <a:rPr lang="en-GB" dirty="0">
                <a:solidFill>
                  <a:schemeClr val="tx1"/>
                </a:solidFill>
              </a:rPr>
              <a:t>Productivity</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Calendar-year growth rates.  GDP per hour worked.  GDP is at market prices and projections are based on the mode of the MPC’s </a:t>
            </a:r>
            <a:r>
              <a:rPr lang="en-GB" dirty="0" err="1"/>
              <a:t>backcast</a:t>
            </a:r>
            <a:r>
              <a:rPr lang="en-GB" dirty="0"/>
              <a:t>. </a:t>
            </a:r>
          </a:p>
        </p:txBody>
      </p:sp>
      <p:pic>
        <p:nvPicPr>
          <p:cNvPr id="5122" name="Picture 2" descr="D:\untitled folder\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77065"/>
            <a:ext cx="5330963" cy="5002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0988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5.8  </a:t>
            </a:r>
            <a:r>
              <a:rPr lang="en-GB" dirty="0">
                <a:solidFill>
                  <a:schemeClr val="tx1"/>
                </a:solidFill>
              </a:rPr>
              <a:t>Import price inflation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Projections are four-quarter inflation rate in Q4.  Excludes the impact of MTIC fraud</a:t>
            </a:r>
            <a:r>
              <a:rPr lang="en-GB" dirty="0" smtClean="0"/>
              <a:t>.</a:t>
            </a:r>
            <a:endParaRPr lang="en-GB" dirty="0"/>
          </a:p>
        </p:txBody>
      </p:sp>
      <p:pic>
        <p:nvPicPr>
          <p:cNvPr id="6146" name="Picture 2" descr="D:\untitled folder\5.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82650"/>
            <a:ext cx="5404725"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561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5.9  </a:t>
            </a:r>
            <a:r>
              <a:rPr lang="en-GB" dirty="0">
                <a:solidFill>
                  <a:schemeClr val="tx1"/>
                </a:solidFill>
              </a:rPr>
              <a:t>Projected probabilities of GDP growth in 2019 Q1 (central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Chart 5.9 </a:t>
            </a:r>
            <a:r>
              <a:rPr lang="en-GB" dirty="0"/>
              <a:t>represents the cross-section of the GDP growth fan chart in 2019 Q1 for the market interest rate projection.  The grey outline represents the corresponding cross-section </a:t>
            </a:r>
            <a:r>
              <a:rPr lang="en-GB" dirty="0" smtClean="0"/>
              <a:t/>
            </a:r>
            <a:br>
              <a:rPr lang="en-GB" dirty="0" smtClean="0"/>
            </a:br>
            <a:r>
              <a:rPr lang="en-GB" dirty="0" smtClean="0"/>
              <a:t>of </a:t>
            </a:r>
            <a:r>
              <a:rPr lang="en-GB" dirty="0"/>
              <a:t>the November 2016 </a:t>
            </a:r>
            <a:r>
              <a:rPr lang="en-GB" i="1" dirty="0"/>
              <a:t>Inflation Report</a:t>
            </a:r>
            <a:r>
              <a:rPr lang="en-GB" dirty="0"/>
              <a:t> fan chart for the market interest rate projection.  The projections have been conditioned on the assumptions in </a:t>
            </a:r>
            <a:r>
              <a:rPr lang="en-GB" b="1" dirty="0"/>
              <a:t>Table 5.A </a:t>
            </a:r>
            <a:r>
              <a:rPr lang="en-GB" dirty="0"/>
              <a:t>footnote (b).  </a:t>
            </a:r>
            <a:r>
              <a:rPr lang="en-GB" dirty="0" smtClean="0"/>
              <a:t/>
            </a:r>
            <a:br>
              <a:rPr lang="en-GB" dirty="0" smtClean="0"/>
            </a:br>
            <a:r>
              <a:rPr lang="en-GB" dirty="0" smtClean="0"/>
              <a:t>The </a:t>
            </a:r>
            <a:r>
              <a:rPr lang="en-GB" dirty="0"/>
              <a:t>coloured bands in </a:t>
            </a:r>
            <a:r>
              <a:rPr lang="en-GB" b="1" dirty="0"/>
              <a:t>Chart 5.9 </a:t>
            </a:r>
            <a:r>
              <a:rPr lang="en-GB" dirty="0"/>
              <a:t>have a similar interpretation to those on the fan charts.  Like the fan charts, they portray the central 90% of the probability distribution.  </a:t>
            </a:r>
          </a:p>
          <a:p>
            <a:r>
              <a:rPr lang="en-GB" dirty="0"/>
              <a:t>(b)	Average probability within each band;  the figures on the y-axis indicate the probability of growth being within ±0.05 percentage points of any given growth rate, specified to one decimal place</a:t>
            </a:r>
            <a:r>
              <a:rPr lang="en-GB" dirty="0" smtClean="0"/>
              <a:t>.</a:t>
            </a:r>
            <a:endParaRPr lang="en-GB" dirty="0"/>
          </a:p>
        </p:txBody>
      </p:sp>
      <p:pic>
        <p:nvPicPr>
          <p:cNvPr id="7170" name="Picture 2" descr="D:\untitled folder\5.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090490"/>
            <a:ext cx="5317552" cy="4472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9851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5.F  </a:t>
            </a:r>
            <a:r>
              <a:rPr lang="en-GB" dirty="0">
                <a:solidFill>
                  <a:schemeClr val="tx1"/>
                </a:solidFill>
              </a:rPr>
              <a:t>Calendar-year GDP growth rates of the modal, median and mean paths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The table shows the projections for calendar-year growth of real GDP consistent with the modal, median and mean projections for four-quarter growth of real GDP implied by the fan chart.  Where growth rates depend in part on the MPC’s </a:t>
            </a:r>
            <a:r>
              <a:rPr lang="en-GB" dirty="0" err="1"/>
              <a:t>backcast</a:t>
            </a:r>
            <a:r>
              <a:rPr lang="en-GB" dirty="0"/>
              <a:t>, revisions to quarterly growth are assumed to be independent of the revisions to previous quarters.  The figures in parentheses show the corresponding projections in the November 2016 </a:t>
            </a:r>
            <a:r>
              <a:rPr lang="en-GB" i="1" dirty="0"/>
              <a:t>Inflation Report</a:t>
            </a:r>
            <a:r>
              <a:rPr lang="en-GB" dirty="0"/>
              <a:t>.  The projections have been conditioned on the assumptions in </a:t>
            </a:r>
            <a:r>
              <a:rPr lang="en-GB" b="1" dirty="0"/>
              <a:t>Table 5.A </a:t>
            </a:r>
            <a:r>
              <a:rPr lang="en-GB" dirty="0"/>
              <a:t>footnote (b).</a:t>
            </a:r>
          </a:p>
          <a:p>
            <a:r>
              <a:rPr lang="en-GB" dirty="0"/>
              <a:t>(b)	The anticipated revisions to recent estimates of quarterly GDP growth do not have implications for calendar-year data shown in this table</a:t>
            </a:r>
            <a:r>
              <a:rPr lang="en-GB" dirty="0" smtClean="0"/>
              <a:t>.</a:t>
            </a:r>
            <a:endParaRPr lang="en-GB" dirty="0"/>
          </a:p>
        </p:txBody>
      </p:sp>
      <p:pic>
        <p:nvPicPr>
          <p:cNvPr id="14338" name="Picture 2" descr="D:\OFFLINE SECTION  5\February 2017 SECTION 5\PNGs\5.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4479" y="2424853"/>
            <a:ext cx="7296150"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7708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5.10  </a:t>
            </a:r>
            <a:r>
              <a:rPr lang="en-GB" dirty="0">
                <a:solidFill>
                  <a:schemeClr val="tx1"/>
                </a:solidFill>
              </a:rPr>
              <a:t>Inflation probabilities relative to the </a:t>
            </a:r>
            <a:r>
              <a:rPr lang="en-GB" dirty="0" smtClean="0">
                <a:solidFill>
                  <a:schemeClr val="tx1"/>
                </a:solidFill>
              </a:rPr>
              <a:t>target</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February and November swathes in this chart are derived from the same distributions as </a:t>
            </a:r>
            <a:r>
              <a:rPr lang="en-GB" b="1" dirty="0"/>
              <a:t>Charts 5.2 </a:t>
            </a:r>
            <a:r>
              <a:rPr lang="en-GB" dirty="0"/>
              <a:t>and </a:t>
            </a:r>
            <a:r>
              <a:rPr lang="en-GB" b="1" dirty="0"/>
              <a:t>5.3</a:t>
            </a:r>
            <a:r>
              <a:rPr lang="en-GB" dirty="0"/>
              <a:t> respectively.  They indicate the assessed probability of inflation relative to the target in each quarter of the forecast period.  The 5 percentage points width of the swathes reflects the fact that there is uncertainty about the precise probability in any given quarter, but they should not be interpreted as confidence intervals</a:t>
            </a:r>
            <a:r>
              <a:rPr lang="en-GB" dirty="0" smtClean="0"/>
              <a:t>.</a:t>
            </a:r>
            <a:endParaRPr lang="en-GB" dirty="0"/>
          </a:p>
        </p:txBody>
      </p:sp>
      <p:pic>
        <p:nvPicPr>
          <p:cNvPr id="8194" name="Picture 2" descr="D:\untitled folder\5.1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7930" y="946509"/>
            <a:ext cx="5827177" cy="4854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535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5.11  </a:t>
            </a:r>
            <a:r>
              <a:rPr lang="en-GB" dirty="0">
                <a:solidFill>
                  <a:schemeClr val="tx1"/>
                </a:solidFill>
              </a:rPr>
              <a:t>Projected probabilities of CPI inflation in 2019 Q1 (central 90% of the distribution)</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a:t>
            </a:r>
            <a:r>
              <a:rPr lang="en-GB" b="1" dirty="0"/>
              <a:t>Chart 5.11 </a:t>
            </a:r>
            <a:r>
              <a:rPr lang="en-GB" dirty="0"/>
              <a:t>represents the cross-section of the CPI inflation fan chart in 2019 Q1 for the market interest rate projection.  The grey outline represents the corresponding cross-section </a:t>
            </a:r>
            <a:r>
              <a:rPr lang="en-GB" dirty="0" smtClean="0"/>
              <a:t/>
            </a:r>
            <a:br>
              <a:rPr lang="en-GB" dirty="0" smtClean="0"/>
            </a:br>
            <a:r>
              <a:rPr lang="en-GB" dirty="0" smtClean="0"/>
              <a:t>of </a:t>
            </a:r>
            <a:r>
              <a:rPr lang="en-GB" dirty="0"/>
              <a:t>the November 2016 </a:t>
            </a:r>
            <a:r>
              <a:rPr lang="en-GB" i="1" dirty="0"/>
              <a:t>Inflation Report</a:t>
            </a:r>
            <a:r>
              <a:rPr lang="en-GB" dirty="0"/>
              <a:t> fan chart for the market interest rate projection.  The projections have been conditioned on the assumptions in </a:t>
            </a:r>
            <a:r>
              <a:rPr lang="en-GB" b="1" dirty="0"/>
              <a:t>Table 5.A </a:t>
            </a:r>
            <a:r>
              <a:rPr lang="en-GB" dirty="0"/>
              <a:t>footnote (b).  </a:t>
            </a:r>
            <a:r>
              <a:rPr lang="en-GB" dirty="0" smtClean="0"/>
              <a:t/>
            </a:r>
            <a:br>
              <a:rPr lang="en-GB" dirty="0" smtClean="0"/>
            </a:br>
            <a:r>
              <a:rPr lang="en-GB" dirty="0" smtClean="0"/>
              <a:t>The </a:t>
            </a:r>
            <a:r>
              <a:rPr lang="en-GB" dirty="0"/>
              <a:t>coloured bands in </a:t>
            </a:r>
            <a:r>
              <a:rPr lang="en-GB" b="1" dirty="0"/>
              <a:t>Chart 5.11 </a:t>
            </a:r>
            <a:r>
              <a:rPr lang="en-GB" dirty="0"/>
              <a:t>have a similar interpretation to those on the fan charts.  Like the fan charts, they portray the central 90% of the probability distribution.</a:t>
            </a:r>
          </a:p>
          <a:p>
            <a:r>
              <a:rPr lang="en-GB" dirty="0"/>
              <a:t>(b)	Average probability within each band;  the figures on the y-axis indicate the probability of inflation being within ±0.05 percentage points of any given inflation rate, specified to one decimal place</a:t>
            </a:r>
            <a:r>
              <a:rPr lang="en-GB" dirty="0" smtClean="0"/>
              <a:t>.</a:t>
            </a:r>
            <a:endParaRPr lang="en-GB" dirty="0"/>
          </a:p>
        </p:txBody>
      </p:sp>
      <p:pic>
        <p:nvPicPr>
          <p:cNvPr id="9218" name="Picture 2" descr="D:\untitled folder\5.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00260"/>
            <a:ext cx="5357785" cy="4472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2453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5.G  </a:t>
            </a:r>
            <a:r>
              <a:rPr lang="en-GB" dirty="0">
                <a:solidFill>
                  <a:schemeClr val="tx1"/>
                </a:solidFill>
              </a:rPr>
              <a:t>Q4 CPI </a:t>
            </a:r>
            <a:r>
              <a:rPr lang="en-GB" dirty="0" smtClean="0">
                <a:solidFill>
                  <a:schemeClr val="tx1"/>
                </a:solidFill>
              </a:rPr>
              <a:t>inflation</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table shows projections for Q4 four-quarter CPI inflation.  The figures in parentheses show the corresponding projections in the November 2016 </a:t>
            </a:r>
            <a:r>
              <a:rPr lang="en-GB" i="1" dirty="0"/>
              <a:t>Inflation Report</a:t>
            </a:r>
            <a:r>
              <a:rPr lang="en-GB" dirty="0"/>
              <a:t>.  The projections have been conditioned on the assumptions in </a:t>
            </a:r>
            <a:r>
              <a:rPr lang="en-GB" b="1" dirty="0"/>
              <a:t>Table 5.A </a:t>
            </a:r>
            <a:r>
              <a:rPr lang="en-GB" dirty="0"/>
              <a:t>footnote (b</a:t>
            </a:r>
            <a:r>
              <a:rPr lang="en-GB" dirty="0" smtClean="0"/>
              <a:t>).</a:t>
            </a:r>
            <a:endParaRPr lang="en-GB" dirty="0"/>
          </a:p>
        </p:txBody>
      </p:sp>
      <p:pic>
        <p:nvPicPr>
          <p:cNvPr id="17410" name="Picture 2" descr="D:\OFFLINE SECTION  5\February 2017 SECTION 5\PNGs\5.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2730" y="1238544"/>
            <a:ext cx="7229475" cy="152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6218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5.12  </a:t>
            </a:r>
            <a:r>
              <a:rPr lang="en-GB" dirty="0">
                <a:solidFill>
                  <a:schemeClr val="tx1"/>
                </a:solidFill>
              </a:rPr>
              <a:t>GDP projection based on constant nominal interest rates at </a:t>
            </a:r>
            <a:r>
              <a:rPr lang="en-GB" dirty="0" smtClean="0">
                <a:solidFill>
                  <a:schemeClr val="tx1"/>
                </a:solidFill>
              </a:rPr>
              <a:t>0.25%</a:t>
            </a:r>
            <a:r>
              <a:rPr lang="en-GB" dirty="0">
                <a:solidFill>
                  <a:schemeClr val="tx1"/>
                </a:solidFill>
              </a:rPr>
              <a:t>,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Chart 5.1</a:t>
            </a:r>
            <a:r>
              <a:rPr lang="en-GB" dirty="0" smtClean="0"/>
              <a:t>.</a:t>
            </a:r>
            <a:endParaRPr lang="en-GB" dirty="0"/>
          </a:p>
        </p:txBody>
      </p:sp>
      <p:pic>
        <p:nvPicPr>
          <p:cNvPr id="10242" name="Picture 2" descr="D:\untitled folder\5.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6936"/>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13133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  </a:t>
            </a:r>
            <a:r>
              <a:rPr lang="en-GB" dirty="0">
                <a:solidFill>
                  <a:schemeClr val="tx1"/>
                </a:solidFill>
              </a:rPr>
              <a:t>GDP projection based on market interest rate expectations,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pPr lvl="3"/>
            <a:r>
              <a:rPr lang="en-GB" dirty="0" smtClean="0"/>
              <a:t>The </a:t>
            </a:r>
            <a:r>
              <a:rPr lang="en-GB" dirty="0"/>
              <a:t>fan chart depicts the probability of various outcomes for GDP growth.  It has been conditioned on the assumptions in </a:t>
            </a:r>
            <a:r>
              <a:rPr lang="en-GB" b="1" dirty="0"/>
              <a:t>Table 5.A </a:t>
            </a:r>
            <a:r>
              <a:rPr lang="en-GB" dirty="0"/>
              <a:t>footnote (b).  To the left of the vertical dashed line, the distribution reflects the likelihood of revisions to the data over the past;  to the right, it reflects uncertainty over the evolution of GDP growth in the future.  If economic circumstances identical to today’s were to prevail on 100 occasions, the MPC’s best collective judgement is that the mature estimate of GDP growth would lie within the darkest central band on only 30 of those occasions.  The fan chart is constructed so that outturns are also expected to lie within each pair of the lighter green areas on 30 occasions.  In any particular quarter of the forecast period, GDP growth is therefore expected to lie somewhere within the fan on 90 out of 100 occasions.  And on the remaining 10 out of 100 occasions GDP growth can fall anywhere outside the green area of the fan chart.  Over the forecast period, this has been depicted by the light grey background.  See the box on page 39 of the November 2007 </a:t>
            </a:r>
            <a:r>
              <a:rPr lang="en-GB" i="1" dirty="0"/>
              <a:t>Inflation Report</a:t>
            </a:r>
            <a:r>
              <a:rPr lang="en-GB" dirty="0"/>
              <a:t> for a fuller description of the fan chart and what it represents</a:t>
            </a:r>
            <a:r>
              <a:rPr lang="en-GB" dirty="0" smtClean="0"/>
              <a:t>.</a:t>
            </a:r>
            <a:endParaRPr lang="en-GB" dirty="0"/>
          </a:p>
        </p:txBody>
      </p:sp>
      <p:pic>
        <p:nvPicPr>
          <p:cNvPr id="1027" name="Picture 3" descr="D:\untitled folder\5.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62789"/>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3973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5.13  </a:t>
            </a:r>
            <a:r>
              <a:rPr lang="en-GB" dirty="0">
                <a:solidFill>
                  <a:schemeClr val="tx1"/>
                </a:solidFill>
              </a:rPr>
              <a:t>CPI inflation projection based on constant nominal interest rates at </a:t>
            </a:r>
            <a:r>
              <a:rPr lang="en-GB" dirty="0" smtClean="0">
                <a:solidFill>
                  <a:schemeClr val="tx1"/>
                </a:solidFill>
              </a:rPr>
              <a:t>0.25%</a:t>
            </a:r>
            <a:r>
              <a:rPr lang="en-GB" dirty="0">
                <a:solidFill>
                  <a:schemeClr val="tx1"/>
                </a:solidFill>
              </a:rPr>
              <a:t>, other policy measures as </a:t>
            </a:r>
            <a:r>
              <a:rPr lang="en-GB" dirty="0" smtClean="0">
                <a:solidFill>
                  <a:schemeClr val="tx1"/>
                </a:solidFill>
              </a:rPr>
              <a:t>announced</a:t>
            </a:r>
            <a:endParaRPr lang="en-GB" dirty="0">
              <a:solidFill>
                <a:schemeClr val="tx1"/>
              </a:solidFill>
            </a:endParaRPr>
          </a:p>
        </p:txBody>
      </p:sp>
      <p:sp>
        <p:nvSpPr>
          <p:cNvPr id="5" name="Text Placeholder 4"/>
          <p:cNvSpPr>
            <a:spLocks noGrp="1"/>
          </p:cNvSpPr>
          <p:nvPr>
            <p:ph type="body" sz="quarter" idx="16"/>
          </p:nvPr>
        </p:nvSpPr>
        <p:spPr/>
        <p:txBody>
          <a:bodyPr/>
          <a:lstStyle/>
          <a:p>
            <a:r>
              <a:rPr lang="en-GB" dirty="0" smtClean="0"/>
              <a:t>See </a:t>
            </a:r>
            <a:r>
              <a:rPr lang="en-GB" dirty="0"/>
              <a:t>footnote to </a:t>
            </a:r>
            <a:r>
              <a:rPr lang="en-GB" b="1" dirty="0"/>
              <a:t>Chart 5.2</a:t>
            </a:r>
            <a:r>
              <a:rPr lang="en-GB" dirty="0" smtClean="0"/>
              <a:t>.</a:t>
            </a:r>
            <a:endParaRPr lang="en-GB" dirty="0"/>
          </a:p>
        </p:txBody>
      </p:sp>
      <p:pic>
        <p:nvPicPr>
          <p:cNvPr id="11266" name="Picture 2" descr="D:\untitled folder\5.1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153620"/>
            <a:ext cx="5351080" cy="441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9194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2400" b="1" dirty="0">
                <a:solidFill>
                  <a:srgbClr val="960000"/>
                </a:solidFill>
                <a:latin typeface="Arial" pitchFamily="34" charset="0"/>
                <a:cs typeface="Arial" pitchFamily="34" charset="0"/>
              </a:rPr>
              <a:t>Other forecasters’ </a:t>
            </a:r>
            <a:r>
              <a:rPr lang="en-GB" sz="2400" b="1" dirty="0" smtClean="0">
                <a:solidFill>
                  <a:srgbClr val="960000"/>
                </a:solidFill>
                <a:latin typeface="Arial" pitchFamily="34" charset="0"/>
                <a:cs typeface="Arial" pitchFamily="34" charset="0"/>
              </a:rPr>
              <a:t>expectations</a:t>
            </a:r>
            <a:endParaRPr lang="en-GB" sz="2400" b="1" dirty="0">
              <a:solidFill>
                <a:srgbClr val="960000"/>
              </a:solidFill>
              <a:latin typeface="Arial" pitchFamily="34" charset="0"/>
              <a:cs typeface="Arial" pitchFamily="34" charset="0"/>
            </a:endParaRPr>
          </a:p>
        </p:txBody>
      </p:sp>
    </p:spTree>
    <p:extLst>
      <p:ext uri="{BB962C8B-B14F-4D97-AF65-F5344CB8AC3E}">
        <p14:creationId xmlns:p14="http://schemas.microsoft.com/office/powerpoint/2010/main" val="1874062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1  </a:t>
            </a:r>
            <a:r>
              <a:rPr lang="en-GB" dirty="0">
                <a:solidFill>
                  <a:schemeClr val="tx1"/>
                </a:solidFill>
              </a:rPr>
              <a:t>Averages of other forecasters’ central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a:t>
            </a:r>
            <a:r>
              <a:rPr lang="en-GB" dirty="0"/>
              <a:t>:  Projections of outside forecasters as of 26 January 2017</a:t>
            </a:r>
            <a:r>
              <a:rPr lang="en-GB" dirty="0" smtClean="0"/>
              <a:t>.</a:t>
            </a:r>
          </a:p>
          <a:p>
            <a:endParaRPr lang="en-GB" dirty="0"/>
          </a:p>
          <a:p>
            <a:r>
              <a:rPr lang="en-GB" dirty="0"/>
              <a:t>(a)	For 2018 Q1, there were 25 forecasts for CPI inflation and GDP growth, 23 forecasts for Bank Rate, 20 for the unemployment rate, 18 for the stock of gilt purchases, 14 for the stock of corporate bond purchases and 11 for the sterling ERI.  For 2019 Q1, there were 18 forecasts for CPI inflation and GDP growth, 20 for Bank Rate, 16 for the unemployment rate and the stock of gilt purchases, 12 for the stock of corporate bond purchases and 10 for the sterling ERI.  For 2020 Q1, there were 18 forecasts for CPI inflation and GDP growth, 19 for Bank Rate, 16 for the unemployment rate, 15 for the stock of gilt purchases, 12 for the stock of corporate bond purchases and 9 for the sterling ERI. </a:t>
            </a:r>
          </a:p>
          <a:p>
            <a:r>
              <a:rPr lang="en-GB" dirty="0"/>
              <a:t>(b)	Twelve-month rate.</a:t>
            </a:r>
          </a:p>
          <a:p>
            <a:r>
              <a:rPr lang="en-GB" dirty="0"/>
              <a:t>(c)	Four-quarter percentage change.</a:t>
            </a:r>
          </a:p>
          <a:p>
            <a:r>
              <a:rPr lang="en-GB" dirty="0"/>
              <a:t>(d)	Original purchase value.  Purchased via the creation of central bank reserves</a:t>
            </a:r>
            <a:r>
              <a:rPr lang="en-GB" dirty="0" smtClean="0"/>
              <a:t>.</a:t>
            </a:r>
            <a:endParaRPr lang="en-GB" dirty="0"/>
          </a:p>
        </p:txBody>
      </p:sp>
      <p:pic>
        <p:nvPicPr>
          <p:cNvPr id="23554" name="Picture 2" descr="D:\OFFLINE SECTION  5\February 2017 SECTION 5\PNGs\T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2002" y="1256284"/>
            <a:ext cx="8202613"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960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GB" dirty="0"/>
              <a:t>External forecasters’ GDP growth projections remain weaker than before the EU </a:t>
            </a:r>
            <a:r>
              <a:rPr lang="en-GB" dirty="0" smtClean="0"/>
              <a:t>referendum</a:t>
            </a:r>
          </a:p>
          <a:p>
            <a:pPr lvl="2"/>
            <a:r>
              <a:rPr lang="en-US" dirty="0"/>
              <a:t>Forecasters’ central projections of GDP growth</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from February 2008 to February 2017</a:t>
            </a:r>
            <a:r>
              <a:rPr lang="en-GB" dirty="0" smtClean="0"/>
              <a:t>.</a:t>
            </a:r>
            <a:endParaRPr lang="en-GB" dirty="0"/>
          </a:p>
        </p:txBody>
      </p:sp>
      <p:pic>
        <p:nvPicPr>
          <p:cNvPr id="12290" name="Picture 2" descr="D:\untitled folder\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33746"/>
            <a:ext cx="5451664" cy="440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42088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B  </a:t>
            </a:r>
            <a:r>
              <a:rPr lang="en-GB" dirty="0"/>
              <a:t>Expectations of inflation at or above 2.5% in two years’ time have receded since </a:t>
            </a:r>
            <a:r>
              <a:rPr lang="en-GB" dirty="0" smtClean="0"/>
              <a:t>November</a:t>
            </a:r>
          </a:p>
          <a:p>
            <a:pPr lvl="2"/>
            <a:r>
              <a:rPr lang="en-US" dirty="0"/>
              <a:t>Average probability of CPI inflation outturns in two years’ time</a:t>
            </a:r>
            <a:r>
              <a:rPr lang="en-US" baseline="30000" dirty="0"/>
              <a:t>(a)</a:t>
            </a:r>
            <a:endParaRPr lang="en-GB" baseline="30000" dirty="0"/>
          </a:p>
        </p:txBody>
      </p:sp>
      <p:sp>
        <p:nvSpPr>
          <p:cNvPr id="5" name="Text Placeholder 4"/>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in November 2016 and February 2017</a:t>
            </a:r>
            <a:r>
              <a:rPr lang="en-GB" dirty="0" smtClean="0"/>
              <a:t>.</a:t>
            </a:r>
          </a:p>
          <a:p>
            <a:endParaRPr lang="en-GB" dirty="0"/>
          </a:p>
          <a:p>
            <a:r>
              <a:rPr lang="en-GB" dirty="0"/>
              <a:t>(a)	Projections on the boundary of these ranges are included in the upper range, for example a projection of inflation being 2.0% is in the 2.0% to 2.5% range</a:t>
            </a:r>
            <a:r>
              <a:rPr lang="en-GB" dirty="0" smtClean="0"/>
              <a:t>.</a:t>
            </a:r>
            <a:endParaRPr lang="en-GB" dirty="0"/>
          </a:p>
        </p:txBody>
      </p:sp>
      <p:pic>
        <p:nvPicPr>
          <p:cNvPr id="13314" name="Picture 2" descr="D:\untitled folder\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1433746"/>
            <a:ext cx="5404725" cy="4600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6639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665470" cy="882143"/>
          </a:xfrm>
        </p:spPr>
        <p:txBody>
          <a:bodyPr/>
          <a:lstStyle/>
          <a:p>
            <a:pPr lvl="1"/>
            <a:r>
              <a:rPr lang="en-GB" b="1" dirty="0"/>
              <a:t>Chart C  </a:t>
            </a:r>
            <a:r>
              <a:rPr lang="en-GB" dirty="0"/>
              <a:t>External forecasters expect a slightly tighter monetary stance compared with three months </a:t>
            </a:r>
            <a:r>
              <a:rPr lang="en-GB" dirty="0" smtClean="0"/>
              <a:t>ago</a:t>
            </a:r>
          </a:p>
          <a:p>
            <a:pPr lvl="2"/>
            <a:r>
              <a:rPr lang="en-US" dirty="0"/>
              <a:t>Forecasters’ central projections for the stock of gilt purchases and Bank Rate</a:t>
            </a:r>
            <a:endParaRPr lang="en-GB" dirty="0"/>
          </a:p>
        </p:txBody>
      </p:sp>
      <p:sp>
        <p:nvSpPr>
          <p:cNvPr id="5" name="Text Placeholder 4"/>
          <p:cNvSpPr>
            <a:spLocks noGrp="1"/>
          </p:cNvSpPr>
          <p:nvPr>
            <p:ph type="body" sz="quarter" idx="16"/>
          </p:nvPr>
        </p:nvSpPr>
        <p:spPr/>
        <p:txBody>
          <a:bodyPr/>
          <a:lstStyle/>
          <a:p>
            <a:r>
              <a:rPr lang="en-GB" dirty="0" smtClean="0"/>
              <a:t>Sources</a:t>
            </a:r>
            <a:r>
              <a:rPr lang="en-GB" dirty="0"/>
              <a:t>:  Projections of outside forecasters provided for </a:t>
            </a:r>
            <a:r>
              <a:rPr lang="en-GB" i="1" dirty="0"/>
              <a:t>Inflation Reports</a:t>
            </a:r>
            <a:r>
              <a:rPr lang="en-GB" dirty="0"/>
              <a:t> in November 2016 and February 2017</a:t>
            </a:r>
            <a:r>
              <a:rPr lang="en-GB" dirty="0" smtClean="0"/>
              <a:t>.</a:t>
            </a:r>
            <a:endParaRPr lang="en-GB" dirty="0"/>
          </a:p>
        </p:txBody>
      </p:sp>
      <p:pic>
        <p:nvPicPr>
          <p:cNvPr id="14338" name="Picture 2" descr="D:\untitled folder\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238" y="1514073"/>
            <a:ext cx="5667143" cy="4868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124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100" y="226221"/>
            <a:ext cx="4084592" cy="882143"/>
          </a:xfrm>
        </p:spPr>
        <p:txBody>
          <a:bodyPr/>
          <a:lstStyle/>
          <a:p>
            <a:pPr lvl="1"/>
            <a:r>
              <a:rPr lang="en-GB" sz="2000" b="1" dirty="0"/>
              <a:t>Chart 5.2  </a:t>
            </a:r>
            <a:r>
              <a:rPr lang="en-GB" sz="2000" dirty="0">
                <a:solidFill>
                  <a:schemeClr val="tx1"/>
                </a:solidFill>
              </a:rPr>
              <a:t>CPI inflation projection based on market interest rate expectations, other policy measures as </a:t>
            </a:r>
            <a:r>
              <a:rPr lang="en-GB" sz="2000" dirty="0" smtClean="0">
                <a:solidFill>
                  <a:schemeClr val="tx1"/>
                </a:solidFill>
              </a:rPr>
              <a:t>announced</a:t>
            </a:r>
            <a:endParaRPr lang="en-GB" sz="2000" dirty="0">
              <a:solidFill>
                <a:schemeClr val="tx1"/>
              </a:solidFill>
            </a:endParaRPr>
          </a:p>
        </p:txBody>
      </p:sp>
      <p:sp>
        <p:nvSpPr>
          <p:cNvPr id="5" name="Text Placeholder 4"/>
          <p:cNvSpPr>
            <a:spLocks noGrp="1"/>
          </p:cNvSpPr>
          <p:nvPr>
            <p:ph type="body" sz="quarter" idx="16"/>
          </p:nvPr>
        </p:nvSpPr>
        <p:spPr/>
        <p:txBody>
          <a:bodyPr/>
          <a:lstStyle/>
          <a:p>
            <a:pPr lvl="3"/>
            <a:r>
              <a:rPr lang="en-GB" b="1" dirty="0" smtClean="0"/>
              <a:t>Charts</a:t>
            </a:r>
            <a:r>
              <a:rPr lang="en-GB" b="1" dirty="0"/>
              <a:t> 5.2 </a:t>
            </a:r>
            <a:r>
              <a:rPr lang="en-GB" dirty="0"/>
              <a:t>and </a:t>
            </a:r>
            <a:r>
              <a:rPr lang="en-GB" b="1" dirty="0"/>
              <a:t>5.3</a:t>
            </a:r>
            <a:r>
              <a:rPr lang="en-GB" dirty="0"/>
              <a:t> depict the probability of various outcomes for CPI inflation in the future.  They have been conditioned on the assumptions in </a:t>
            </a:r>
            <a:r>
              <a:rPr lang="en-GB" b="1" dirty="0"/>
              <a:t>Table 5.A </a:t>
            </a:r>
            <a:r>
              <a:rPr lang="en-GB" dirty="0"/>
              <a:t>footnote (b).  If economic circumstances identical to today’s were to prevail on 100 occasions, the MPC’s best collective judgement is that inflation in any particular quarter would lie within the darkest central band on only 30 of those occasions.  The fan charts are constructed so that outturns of inflation are also expected to lie within each pair of the lighter red areas on 30 occasions.  In any particular quarter of the forecast period, inflation is therefore expected to lie somewhere within the fans on 90 out of 100 occasions.  And on the remaining 10 out of 100 occasions inflation can fall anywhere outside the red area of the fan chart.  Over the forecast period, this has been depicted by the light grey background.  See the box on pages 48–49 of the May 2002 </a:t>
            </a:r>
            <a:r>
              <a:rPr lang="en-GB" i="1" dirty="0"/>
              <a:t>Inflation Report</a:t>
            </a:r>
            <a:r>
              <a:rPr lang="en-GB" dirty="0"/>
              <a:t> for a fuller description of the fan chart and what it represents.</a:t>
            </a:r>
          </a:p>
        </p:txBody>
      </p:sp>
      <p:sp>
        <p:nvSpPr>
          <p:cNvPr id="6" name="Text Placeholder 3"/>
          <p:cNvSpPr txBox="1">
            <a:spLocks/>
          </p:cNvSpPr>
          <p:nvPr/>
        </p:nvSpPr>
        <p:spPr bwMode="auto">
          <a:xfrm>
            <a:off x="4713179" y="226221"/>
            <a:ext cx="4084592" cy="88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r>
              <a:rPr lang="en-GB" sz="2000" b="1" dirty="0"/>
              <a:t>Chart 5.3  </a:t>
            </a:r>
            <a:r>
              <a:rPr lang="en-GB" sz="2000" dirty="0">
                <a:solidFill>
                  <a:schemeClr val="tx1"/>
                </a:solidFill>
              </a:rPr>
              <a:t>CPI inflation projection in November based on market interest rate expectations, other policy measures as announced</a:t>
            </a:r>
          </a:p>
        </p:txBody>
      </p:sp>
      <p:pic>
        <p:nvPicPr>
          <p:cNvPr id="1026" name="Picture 2" descr="D:\untitled folder\5.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100" y="1915603"/>
            <a:ext cx="3648464" cy="301752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untitled folder\5.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3179" y="1915603"/>
            <a:ext cx="3653036" cy="3012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6117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5.A  </a:t>
            </a:r>
            <a:r>
              <a:rPr lang="en-GB" dirty="0">
                <a:solidFill>
                  <a:schemeClr val="tx1"/>
                </a:solidFill>
              </a:rPr>
              <a:t>Forecast summary</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Modal projections for GDP, CPI inflation and LFS unemployment.  Figures in parentheses show the corresponding projections in the November 2016 </a:t>
            </a:r>
            <a:r>
              <a:rPr lang="en-GB" i="1" dirty="0"/>
              <a:t>Inflation Report</a:t>
            </a:r>
            <a:r>
              <a:rPr lang="en-GB" dirty="0"/>
              <a:t>.  Projections were only available to 2019 Q4 in November.</a:t>
            </a:r>
          </a:p>
          <a:p>
            <a:r>
              <a:rPr lang="en-GB" dirty="0"/>
              <a:t>(b)	The February projections have been conditioned on the assumption that the stock of purchased gilts remains at £435 billion throughout the forecast period;  the stock of purchased corporate bonds reaches £10 billion and remains there throughout the forecast period</a:t>
            </a:r>
            <a:r>
              <a:rPr lang="en-GB"/>
              <a:t>; </a:t>
            </a:r>
            <a:r>
              <a:rPr lang="en-GB" smtClean="0"/>
              <a:t> </a:t>
            </a:r>
            <a:r>
              <a:rPr lang="en-US" smtClean="0"/>
              <a:t>and </a:t>
            </a:r>
            <a:r>
              <a:rPr lang="en-US" dirty="0"/>
              <a:t>on the Term Funding Scheme (TFS</a:t>
            </a:r>
            <a:r>
              <a:rPr lang="en-US" dirty="0" smtClean="0"/>
              <a:t>)</a:t>
            </a:r>
            <a:r>
              <a:rPr lang="en-GB" dirty="0" smtClean="0"/>
              <a:t>;  </a:t>
            </a:r>
            <a:r>
              <a:rPr lang="en-GB" dirty="0"/>
              <a:t>all three of which are financed by the issuance of central bank reserves.  The November projections were conditioned on the same asset purchase and TFS assumptions.</a:t>
            </a:r>
          </a:p>
          <a:p>
            <a:r>
              <a:rPr lang="en-GB" dirty="0"/>
              <a:t>(c)	Calendar-year growth in real GDP consistent with the modal projection for four-quarter growth in real GDP.  The MPC’s projections are based on its </a:t>
            </a:r>
            <a:r>
              <a:rPr lang="en-GB" dirty="0" err="1"/>
              <a:t>backcast</a:t>
            </a:r>
            <a:r>
              <a:rPr lang="en-GB" dirty="0"/>
              <a:t> for GDP.</a:t>
            </a:r>
          </a:p>
          <a:p>
            <a:r>
              <a:rPr lang="en-GB" dirty="0"/>
              <a:t>(d)	Figure for 2016 shows the outturn.</a:t>
            </a:r>
          </a:p>
          <a:p>
            <a:r>
              <a:rPr lang="en-GB" dirty="0"/>
              <a:t>(e)	Four-quarter inflation rate.</a:t>
            </a:r>
          </a:p>
          <a:p>
            <a:pPr marL="228600" indent="-228600">
              <a:buAutoNum type="alphaLcParenBoth" startAt="6"/>
            </a:pPr>
            <a:r>
              <a:rPr lang="en-GB" dirty="0" smtClean="0"/>
              <a:t>Per </a:t>
            </a:r>
            <a:r>
              <a:rPr lang="en-GB" dirty="0"/>
              <a:t>cent.  The path for Bank Rate implied by forward market interest rates.  The curves are based on overnight index swap rates</a:t>
            </a:r>
            <a:r>
              <a:rPr lang="en-GB" dirty="0" smtClean="0"/>
              <a:t>.</a:t>
            </a:r>
            <a:endParaRPr lang="en-GB" dirty="0"/>
          </a:p>
        </p:txBody>
      </p:sp>
      <p:pic>
        <p:nvPicPr>
          <p:cNvPr id="3074" name="Picture 2" descr="D:\OFFLINE SECTION  5\February 2017 SECTION 5\PNGs\5.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714" y="1273281"/>
            <a:ext cx="7419975" cy="3400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5403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5.B  </a:t>
            </a:r>
            <a:r>
              <a:rPr lang="en-GB" dirty="0">
                <a:solidFill>
                  <a:schemeClr val="tx1"/>
                </a:solidFill>
              </a:rPr>
              <a:t>Conditioning path for Bank Rate implied by forward market interest rates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The data are fifteen working day averages of one-day forward rates to 25 January 2017 and 26 October 2016 respectively.  The curve is based on overnight index swap rates.</a:t>
            </a:r>
          </a:p>
          <a:p>
            <a:r>
              <a:rPr lang="en-GB" dirty="0"/>
              <a:t>(b)	February figure for 2017 Q1 is an average of realised overnight rates to 25 January 2017, and forward rates thereafter</a:t>
            </a:r>
            <a:r>
              <a:rPr lang="en-GB" dirty="0" smtClean="0"/>
              <a:t>.</a:t>
            </a:r>
            <a:endParaRPr lang="en-GB" dirty="0"/>
          </a:p>
        </p:txBody>
      </p:sp>
      <p:pic>
        <p:nvPicPr>
          <p:cNvPr id="4098" name="Picture 2" descr="D:\OFFLINE SECTION  5\February 2017 SECTION 5\PNGs\5.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197" y="2106936"/>
            <a:ext cx="7286625" cy="175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81300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5.4  </a:t>
            </a:r>
            <a:r>
              <a:rPr lang="en-GB" dirty="0">
                <a:solidFill>
                  <a:schemeClr val="tx1"/>
                </a:solidFill>
              </a:rPr>
              <a:t>World GDP (UK-weighted)</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IMF </a:t>
            </a:r>
            <a:r>
              <a:rPr lang="en-GB" i="1" dirty="0"/>
              <a:t>World Economic Outlook</a:t>
            </a:r>
            <a:r>
              <a:rPr lang="en-GB" dirty="0"/>
              <a:t> and Bank calculations</a:t>
            </a:r>
            <a:r>
              <a:rPr lang="en-GB" dirty="0" smtClean="0"/>
              <a:t>.</a:t>
            </a:r>
          </a:p>
          <a:p>
            <a:endParaRPr lang="en-GB" dirty="0"/>
          </a:p>
          <a:p>
            <a:r>
              <a:rPr lang="en-GB" dirty="0"/>
              <a:t>(a)	Calendar-year growth rates.  Chained-volume measure.  Constructed using real GDP growth rates of 180 countries weighted according to their shares in UK exports</a:t>
            </a:r>
            <a:r>
              <a:rPr lang="en-GB" dirty="0" smtClean="0"/>
              <a:t>.</a:t>
            </a:r>
            <a:endParaRPr lang="en-GB" dirty="0"/>
          </a:p>
        </p:txBody>
      </p:sp>
      <p:pic>
        <p:nvPicPr>
          <p:cNvPr id="2050" name="Picture 2" descr="D:\untitled folder\5.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82650"/>
            <a:ext cx="5344374" cy="5056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5688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5.C  </a:t>
            </a:r>
            <a:r>
              <a:rPr lang="en-GB" dirty="0">
                <a:solidFill>
                  <a:schemeClr val="tx1"/>
                </a:solidFill>
              </a:rPr>
              <a:t>MPC key judgements</a:t>
            </a:r>
            <a:r>
              <a:rPr lang="en-GB" baseline="30000" dirty="0">
                <a:solidFill>
                  <a:schemeClr val="tx1"/>
                </a:solidFill>
              </a:rPr>
              <a:t>(a)(b</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a:xfrm>
            <a:off x="5228949" y="932155"/>
            <a:ext cx="3684232" cy="5925846"/>
          </a:xfrm>
        </p:spPr>
        <p:txBody>
          <a:bodyPr/>
          <a:lstStyle/>
          <a:p>
            <a:pPr lvl="3"/>
            <a:r>
              <a:rPr lang="en-GB" dirty="0" smtClean="0"/>
              <a:t>Sources</a:t>
            </a:r>
            <a:r>
              <a:rPr lang="en-GB" dirty="0"/>
              <a:t>:  Bank of America Merrill Lynch Global Research (used with permission), Bank of England, BDRC Continental </a:t>
            </a:r>
            <a:r>
              <a:rPr lang="en-GB" i="1" dirty="0"/>
              <a:t>SME Finance Monitor</a:t>
            </a:r>
            <a:r>
              <a:rPr lang="en-GB" dirty="0"/>
              <a:t>, Bloomberg, </a:t>
            </a:r>
            <a:r>
              <a:rPr lang="en-GB" dirty="0" smtClean="0"/>
              <a:t/>
            </a:r>
            <a:br>
              <a:rPr lang="en-GB" dirty="0" smtClean="0"/>
            </a:br>
            <a:r>
              <a:rPr lang="en-GB" dirty="0" smtClean="0"/>
              <a:t>British </a:t>
            </a:r>
            <a:r>
              <a:rPr lang="en-GB" dirty="0"/>
              <a:t>Household Panel Survey, Department for Business, Energy and Industrial Strategy, Eurostat, IMF </a:t>
            </a:r>
            <a:r>
              <a:rPr lang="en-GB" i="1" dirty="0"/>
              <a:t>World Economic Outlook</a:t>
            </a:r>
            <a:r>
              <a:rPr lang="en-GB" dirty="0"/>
              <a:t> (</a:t>
            </a:r>
            <a:r>
              <a:rPr lang="en-GB" i="1" dirty="0"/>
              <a:t>WEO</a:t>
            </a:r>
            <a:r>
              <a:rPr lang="en-GB" dirty="0"/>
              <a:t>), ONS, </a:t>
            </a:r>
            <a:r>
              <a:rPr lang="en-GB" dirty="0" smtClean="0"/>
              <a:t/>
            </a:r>
            <a:br>
              <a:rPr lang="en-GB" dirty="0" smtClean="0"/>
            </a:br>
            <a:r>
              <a:rPr lang="en-GB" dirty="0" smtClean="0"/>
              <a:t>US </a:t>
            </a:r>
            <a:r>
              <a:rPr lang="en-GB" dirty="0"/>
              <a:t>Bureau of Economic Analysis and Bank calculations.</a:t>
            </a:r>
          </a:p>
          <a:p>
            <a:r>
              <a:rPr lang="en-GB" dirty="0"/>
              <a:t>	</a:t>
            </a:r>
          </a:p>
          <a:p>
            <a:r>
              <a:rPr lang="en-GB" dirty="0"/>
              <a:t>(a)	The MPC’s projections for GDP growth, CPI inflation and unemployment (as presented in the fan charts) are underpinned by four key judgements.  The mapping from the key judgements to individual variables is not precise, but the profiles in the table should be viewed as broadly consistent with the MPC’s key judgements.</a:t>
            </a:r>
          </a:p>
          <a:p>
            <a:r>
              <a:rPr lang="en-GB" dirty="0"/>
              <a:t>(b)	Figures show calendar-year growth rates unless otherwise stated.  Figures in parentheses show the corresponding projections in the November 2016 </a:t>
            </a:r>
            <a:r>
              <a:rPr lang="en-GB" i="1" dirty="0"/>
              <a:t>Inflation Report</a:t>
            </a:r>
            <a:r>
              <a:rPr lang="en-GB" dirty="0"/>
              <a:t>.  Calculations for back data based on ONS data are shown using ONS series identifiers.</a:t>
            </a:r>
          </a:p>
          <a:p>
            <a:r>
              <a:rPr lang="en-GB" dirty="0"/>
              <a:t>(c)	Chained-volume measure.  Constructed using real GDP growth rates of </a:t>
            </a:r>
            <a:r>
              <a:rPr lang="en-GB" dirty="0" smtClean="0"/>
              <a:t/>
            </a:r>
            <a:br>
              <a:rPr lang="en-GB" dirty="0" smtClean="0"/>
            </a:br>
            <a:r>
              <a:rPr lang="en-GB" dirty="0" smtClean="0"/>
              <a:t>180 </a:t>
            </a:r>
            <a:r>
              <a:rPr lang="en-GB" dirty="0"/>
              <a:t>countries weighted according to their shares in UK exports.</a:t>
            </a:r>
          </a:p>
          <a:p>
            <a:r>
              <a:rPr lang="en-GB" dirty="0"/>
              <a:t>(d)	Chained-volume measure.  Constructed using real GDP growth rates of </a:t>
            </a:r>
            <a:r>
              <a:rPr lang="en-GB" dirty="0" smtClean="0"/>
              <a:t/>
            </a:r>
            <a:br>
              <a:rPr lang="en-GB" dirty="0" smtClean="0"/>
            </a:br>
            <a:r>
              <a:rPr lang="en-GB" dirty="0" smtClean="0"/>
              <a:t>181 </a:t>
            </a:r>
            <a:r>
              <a:rPr lang="en-GB" dirty="0"/>
              <a:t>countries weighted according to their shares in world GDP using the IMF’s purchasing power parity (PPP) weights.</a:t>
            </a:r>
          </a:p>
          <a:p>
            <a:r>
              <a:rPr lang="en-GB" dirty="0"/>
              <a:t>(e)	Chained-volume measure.  Figure for 2016 is an outturn.</a:t>
            </a:r>
          </a:p>
          <a:p>
            <a:r>
              <a:rPr lang="en-GB" dirty="0"/>
              <a:t>(f)	Chained-volume measure.  Figure for 2016 is an outturn. </a:t>
            </a:r>
          </a:p>
          <a:p>
            <a:r>
              <a:rPr lang="en-GB" dirty="0"/>
              <a:t>(g)	Level in Q4.  Percentage point spread over reference rates.  Based on a weighted average of household and corporate loan and deposit spreads over appropriate risk-free rates.  Indexed to equal zero in 2007 Q3.  </a:t>
            </a:r>
            <a:r>
              <a:rPr lang="en-GB" dirty="0" smtClean="0"/>
              <a:t/>
            </a:r>
            <a:br>
              <a:rPr lang="en-GB" dirty="0" smtClean="0"/>
            </a:br>
            <a:r>
              <a:rPr lang="en-GB" dirty="0" smtClean="0"/>
              <a:t>Figure </a:t>
            </a:r>
            <a:r>
              <a:rPr lang="en-GB" dirty="0"/>
              <a:t>for 2016 is the Q4 outturn. </a:t>
            </a:r>
          </a:p>
          <a:p>
            <a:r>
              <a:rPr lang="en-GB" dirty="0"/>
              <a:t>(h)	Based on the weighted average of spreads for households and large companies over 2003 and 2004 relative to the level in 2007 Q3.  Data used to construct the SME spread are not available for that period.  The period is chosen as broadly representative of one where spreads were neither unusually tight nor unusually loose.</a:t>
            </a:r>
          </a:p>
          <a:p>
            <a:r>
              <a:rPr lang="en-GB" dirty="0"/>
              <a:t>(</a:t>
            </a:r>
            <a:r>
              <a:rPr lang="en-GB" dirty="0" err="1"/>
              <a:t>i</a:t>
            </a:r>
            <a:r>
              <a:rPr lang="en-GB" dirty="0"/>
              <a:t>)	Calendar-year average.  Percentage of total available household resources.</a:t>
            </a:r>
          </a:p>
          <a:p>
            <a:r>
              <a:rPr lang="en-GB" dirty="0"/>
              <a:t>(j)	Calendar-year average.  Chained-volume business investment as a percentage of GDP. </a:t>
            </a:r>
          </a:p>
          <a:p>
            <a:r>
              <a:rPr lang="en-GB" dirty="0"/>
              <a:t>(k)	GDP per hour worked.  GDP at market prices is based on the mode of the MPC’s </a:t>
            </a:r>
            <a:r>
              <a:rPr lang="en-GB" dirty="0" err="1"/>
              <a:t>backcast</a:t>
            </a:r>
            <a:r>
              <a:rPr lang="en-GB" dirty="0"/>
              <a:t>. </a:t>
            </a:r>
          </a:p>
          <a:p>
            <a:r>
              <a:rPr lang="en-GB" dirty="0"/>
              <a:t>(l)	Level in Q4.  Percentage of the 16+ population.</a:t>
            </a:r>
          </a:p>
          <a:p>
            <a:r>
              <a:rPr lang="en-GB" dirty="0"/>
              <a:t>(m)	Level in Q4.  Average weekly hours worked, in main job and second job. </a:t>
            </a:r>
          </a:p>
          <a:p>
            <a:r>
              <a:rPr lang="en-GB" dirty="0"/>
              <a:t>(n)	Four-quarter growth in unit labour costs in Q4.  Whole-economy total labour costs divided by GDP at market prices, based on the mode of the MPC’s GDP </a:t>
            </a:r>
            <a:r>
              <a:rPr lang="en-GB" dirty="0" err="1"/>
              <a:t>backcast</a:t>
            </a:r>
            <a:r>
              <a:rPr lang="en-GB" dirty="0"/>
              <a:t>.  Total labour costs comprise compensation of employees and the labour share multiplied by mixed income.</a:t>
            </a:r>
          </a:p>
          <a:p>
            <a:r>
              <a:rPr lang="en-GB" dirty="0"/>
              <a:t>(o)	Average level in Q4.  Dollars per barrel.  Projection based on monthly Brent futures prices.  Figure for 2016 is the Q4 outturn. </a:t>
            </a:r>
          </a:p>
          <a:p>
            <a:r>
              <a:rPr lang="en-GB" dirty="0"/>
              <a:t>(p)	Four-quarter inflation rate in Q4. </a:t>
            </a:r>
          </a:p>
        </p:txBody>
      </p:sp>
      <p:pic>
        <p:nvPicPr>
          <p:cNvPr id="6146" name="Picture 2" descr="D:\OFFLINE SECTION  5\February 2017 SECTION 5\PNGs\5.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300" y="772355"/>
            <a:ext cx="3978759" cy="6046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1465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Table 5.D  </a:t>
            </a:r>
            <a:r>
              <a:rPr lang="en-GB" dirty="0">
                <a:solidFill>
                  <a:schemeClr val="tx1"/>
                </a:solidFill>
              </a:rPr>
              <a:t>Indicative projections consistent with the MPC’s modal projections</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a:t>
            </a:r>
            <a:r>
              <a:rPr lang="en-GB" dirty="0"/>
              <a:t>a)	These projections are produced by Bank staff for the MPC to be consistent with the MPC’s modal projections for GDP growth, CPI inflation and unemployment.  </a:t>
            </a:r>
            <a:r>
              <a:rPr lang="en-GB" dirty="0" smtClean="0"/>
              <a:t/>
            </a:r>
            <a:br>
              <a:rPr lang="en-GB" dirty="0" smtClean="0"/>
            </a:br>
            <a:r>
              <a:rPr lang="en-GB" dirty="0" smtClean="0"/>
              <a:t>Figures </a:t>
            </a:r>
            <a:r>
              <a:rPr lang="en-GB" dirty="0"/>
              <a:t>show calendar-year growth rates unless otherwise stated.  Figures in parentheses show the corresponding projections in the November 2016 </a:t>
            </a:r>
            <a:r>
              <a:rPr lang="en-GB" i="1" dirty="0"/>
              <a:t>Inflation Report</a:t>
            </a:r>
            <a:r>
              <a:rPr lang="en-GB" dirty="0"/>
              <a:t>.</a:t>
            </a:r>
          </a:p>
          <a:p>
            <a:r>
              <a:rPr lang="en-GB" dirty="0"/>
              <a:t>(b)	Chained-volume measure.  Includes non-profit institutions serving households.</a:t>
            </a:r>
          </a:p>
          <a:p>
            <a:r>
              <a:rPr lang="en-GB" dirty="0"/>
              <a:t>(c)	Chained-volume measure.</a:t>
            </a:r>
          </a:p>
          <a:p>
            <a:r>
              <a:rPr lang="en-GB" dirty="0"/>
              <a:t>(d)	Chained-volume measure.  Whole-economy measure.  Includes new dwellings, improvements and spending on services associated with the sale and purchase of property.</a:t>
            </a:r>
          </a:p>
          <a:p>
            <a:r>
              <a:rPr lang="en-GB" dirty="0"/>
              <a:t>(e)	Chained-volume measure.  The historical data exclude the impact of missing trader intra-community (MTIC) fraud.</a:t>
            </a:r>
          </a:p>
          <a:p>
            <a:r>
              <a:rPr lang="en-GB" dirty="0"/>
              <a:t>(f)	Total available household resources deflated by the consumer expenditure deflator.</a:t>
            </a:r>
          </a:p>
          <a:p>
            <a:r>
              <a:rPr lang="en-GB" dirty="0"/>
              <a:t>(g)	Four-quarter growth rate in Q4.</a:t>
            </a:r>
          </a:p>
          <a:p>
            <a:r>
              <a:rPr lang="en-GB" dirty="0"/>
              <a:t>(h)	Four-quarter growth in Q4 in whole-economy total pay</a:t>
            </a:r>
            <a:r>
              <a:rPr lang="en-GB" dirty="0" smtClean="0"/>
              <a:t>.</a:t>
            </a:r>
            <a:endParaRPr lang="en-GB" dirty="0"/>
          </a:p>
        </p:txBody>
      </p:sp>
      <p:pic>
        <p:nvPicPr>
          <p:cNvPr id="7170" name="Picture 2" descr="D:\OFFLINE SECTION  5\February 2017 SECTION 5\PNGs\5.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6042" y="1247497"/>
            <a:ext cx="7277100" cy="3629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64587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5.5  </a:t>
            </a:r>
            <a:r>
              <a:rPr lang="en-GB" dirty="0">
                <a:solidFill>
                  <a:schemeClr val="tx1"/>
                </a:solidFill>
              </a:rPr>
              <a:t>Household saving ratio</a:t>
            </a:r>
            <a:r>
              <a:rPr lang="en-GB" baseline="30000" dirty="0">
                <a:solidFill>
                  <a:schemeClr val="tx1"/>
                </a:solidFill>
              </a:rPr>
              <a:t>(a</a:t>
            </a:r>
            <a:r>
              <a:rPr lang="en-GB" baseline="30000" dirty="0" smtClean="0">
                <a:solidFill>
                  <a:schemeClr val="tx1"/>
                </a:solidFill>
              </a:rPr>
              <a:t>)</a:t>
            </a:r>
            <a:endParaRPr lang="en-GB" baseline="30000" dirty="0">
              <a:solidFill>
                <a:schemeClr val="tx1"/>
              </a:solidFill>
            </a:endParaRPr>
          </a:p>
        </p:txBody>
      </p:sp>
      <p:sp>
        <p:nvSpPr>
          <p:cNvPr id="5" name="Text Placeholder 4"/>
          <p:cNvSpPr>
            <a:spLocks noGrp="1"/>
          </p:cNvSpPr>
          <p:nvPr>
            <p:ph type="body" sz="quarter" idx="16"/>
          </p:nvPr>
        </p:nvSpPr>
        <p:spPr/>
        <p:txBody>
          <a:bodyPr/>
          <a:lstStyle/>
          <a:p>
            <a:r>
              <a:rPr lang="en-GB" dirty="0" smtClean="0"/>
              <a:t>Sources</a:t>
            </a:r>
            <a:r>
              <a:rPr lang="en-GB" dirty="0"/>
              <a:t>:  ONS and Bank calculations</a:t>
            </a:r>
            <a:r>
              <a:rPr lang="en-GB" dirty="0" smtClean="0"/>
              <a:t>.</a:t>
            </a:r>
          </a:p>
          <a:p>
            <a:endParaRPr lang="en-GB" dirty="0"/>
          </a:p>
          <a:p>
            <a:r>
              <a:rPr lang="en-GB" dirty="0"/>
              <a:t>(a)	Calendar-year average.  Percentage of total available household resources</a:t>
            </a:r>
            <a:r>
              <a:rPr lang="en-GB" dirty="0" smtClean="0"/>
              <a:t>.</a:t>
            </a:r>
            <a:endParaRPr lang="en-GB" dirty="0"/>
          </a:p>
        </p:txBody>
      </p:sp>
      <p:pic>
        <p:nvPicPr>
          <p:cNvPr id="3074" name="Picture 2" descr="D:\untitled folder\5.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1175" y="880180"/>
            <a:ext cx="5391313" cy="5002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262308"/>
      </p:ext>
    </p:extLst>
  </p:cSld>
  <p:clrMapOvr>
    <a:masterClrMapping/>
  </p:clrMapOvr>
  <p:timing>
    <p:tnLst>
      <p:par>
        <p:cTn id="1" dur="indefinite" restart="never" nodeType="tmRoot"/>
      </p:par>
    </p:tnLst>
  </p:timing>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2017-02-02T00:00:00+00:00</PublishDate>
    <PublishingExpirationDate xmlns="http://schemas.microsoft.com/sharepoint/v3" xsi:nil="true"/>
    <IncludeContentsInIndex xmlns="http://schemas.microsoft.com/sharepoint/v3">true</IncludeContentsInIndex>
    <PublishingStartDate xmlns="http://schemas.microsoft.com/sharepoint/v3">2017-02-02T12:00:00+00:00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470375D3-EC56-451A-AA7F-A7A92ED308B7}"/>
</file>

<file path=docProps/app.xml><?xml version="1.0" encoding="utf-8"?>
<Properties xmlns="http://schemas.openxmlformats.org/officeDocument/2006/extended-properties" xmlns:vt="http://schemas.openxmlformats.org/officeDocument/2006/docPropsVTypes">
  <Template>IR POWERPOINT TEMPLATE</Template>
  <TotalTime>98</TotalTime>
  <Words>481</Words>
  <Application>Microsoft Office PowerPoint</Application>
  <PresentationFormat>On-screen Show (4:3)</PresentationFormat>
  <Paragraphs>100</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IR POWERPOINT TEMPLATE</vt:lpstr>
      <vt:lpstr>Inflation Report February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5: Prospects for inflation</dc:title>
  <dc:subject>Section 5: prospects for inflation</dc:subject>
  <dc:creator>Bank of England</dc:creator>
  <cp:keywords/>
  <dc:description/>
  <cp:lastModifiedBy>Cobbin, Jon</cp:lastModifiedBy>
  <cp:revision>16</cp:revision>
  <cp:lastPrinted>2014-02-11T15:04:13Z</cp:lastPrinted>
  <dcterms:created xsi:type="dcterms:W3CDTF">2017-02-01T17:37:54Z</dcterms:created>
  <dcterms:modified xsi:type="dcterms:W3CDTF">2017-02-02T10:30:00Z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