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2"/>
  </p:notesMasterIdLst>
  <p:sldIdLst>
    <p:sldId id="314" r:id="rId6"/>
    <p:sldId id="336" r:id="rId7"/>
    <p:sldId id="340" r:id="rId8"/>
    <p:sldId id="341" r:id="rId9"/>
    <p:sldId id="342" r:id="rId10"/>
    <p:sldId id="343" r:id="rId11"/>
    <p:sldId id="344" r:id="rId12"/>
    <p:sldId id="309" r:id="rId13"/>
    <p:sldId id="326" r:id="rId14"/>
    <p:sldId id="327" r:id="rId15"/>
    <p:sldId id="328" r:id="rId16"/>
    <p:sldId id="338" r:id="rId17"/>
    <p:sldId id="339" r:id="rId18"/>
    <p:sldId id="349" r:id="rId19"/>
    <p:sldId id="350" r:id="rId20"/>
    <p:sldId id="351" r:id="rId21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17" autoAdjust="0"/>
  </p:normalViewPr>
  <p:slideViewPr>
    <p:cSldViewPr snapToGrid="0" showGuides="1">
      <p:cViewPr>
        <p:scale>
          <a:sx n="100" d="100"/>
          <a:sy n="100" d="100"/>
        </p:scale>
        <p:origin x="-1944" y="-330"/>
      </p:cViewPr>
      <p:guideLst>
        <p:guide orient="horz" pos="332"/>
        <p:guide orient="horz" pos="528"/>
        <p:guide orient="horz" pos="3666"/>
        <p:guide orient="horz" pos="864"/>
        <p:guide pos="4610"/>
        <p:guide pos="1122"/>
        <p:guide pos="184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263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01/02/2017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5335587" cy="473075"/>
          </a:xfrm>
        </p:spPr>
        <p:txBody>
          <a:bodyPr/>
          <a:lstStyle/>
          <a:p>
            <a:pPr lvl="2"/>
            <a:r>
              <a:rPr lang="en-GB" sz="2400" dirty="0" smtClean="0"/>
              <a:t>Supply and the labour market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3.B</a:t>
            </a:r>
            <a:r>
              <a:rPr lang="en-US" dirty="0" smtClean="0"/>
              <a:t>  Employment </a:t>
            </a:r>
            <a:r>
              <a:rPr lang="en-US" dirty="0"/>
              <a:t>growth has </a:t>
            </a:r>
            <a:r>
              <a:rPr lang="en-US" dirty="0" smtClean="0"/>
              <a:t>slowed</a:t>
            </a:r>
            <a:endParaRPr lang="en-GB" dirty="0" smtClean="0"/>
          </a:p>
          <a:p>
            <a:pPr lvl="2"/>
            <a:r>
              <a:rPr lang="en-US" dirty="0" smtClean="0"/>
              <a:t>Employment </a:t>
            </a:r>
            <a:r>
              <a:rPr lang="en-US" dirty="0"/>
              <a:t>growth and survey indicators of employment intentions and recruitment </a:t>
            </a:r>
            <a:r>
              <a:rPr lang="en-US" dirty="0" smtClean="0"/>
              <a:t>difficulties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92100" y="5094514"/>
            <a:ext cx="8491538" cy="1763487"/>
          </a:xfrm>
        </p:spPr>
        <p:txBody>
          <a:bodyPr/>
          <a:lstStyle/>
          <a:p>
            <a:r>
              <a:rPr lang="en-US" dirty="0"/>
              <a:t>Sources:  Bank of England, BCC, CBI, CBI/PwC, ONS and Bank calculations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r>
              <a:rPr lang="en-US" dirty="0"/>
              <a:t>(a)	</a:t>
            </a:r>
            <a:r>
              <a:rPr lang="en-US" dirty="0" smtClean="0"/>
              <a:t>Changes </a:t>
            </a:r>
            <a:r>
              <a:rPr lang="en-US" dirty="0"/>
              <a:t>relative to the previous </a:t>
            </a:r>
            <a:r>
              <a:rPr lang="en-US" dirty="0" smtClean="0"/>
              <a:t>quarter.  Figures </a:t>
            </a:r>
            <a:r>
              <a:rPr lang="en-US" dirty="0"/>
              <a:t>for 2016 Q4 are data for the three months to November.</a:t>
            </a:r>
          </a:p>
          <a:p>
            <a:r>
              <a:rPr lang="en-US" dirty="0"/>
              <a:t>(</a:t>
            </a:r>
            <a:r>
              <a:rPr lang="en-US" dirty="0" smtClean="0"/>
              <a:t>b)	Other </a:t>
            </a:r>
            <a:r>
              <a:rPr lang="en-US" dirty="0"/>
              <a:t>comprises unpaid family workers and those on government-supported training and employment </a:t>
            </a:r>
            <a:r>
              <a:rPr lang="en-US" dirty="0" err="1"/>
              <a:t>programmes</a:t>
            </a:r>
            <a:r>
              <a:rPr lang="en-US" dirty="0"/>
              <a:t> classified as being in employment.</a:t>
            </a:r>
          </a:p>
          <a:p>
            <a:r>
              <a:rPr lang="en-US" dirty="0"/>
              <a:t>(</a:t>
            </a:r>
            <a:r>
              <a:rPr lang="en-US" dirty="0" smtClean="0"/>
              <a:t>c)	Measures </a:t>
            </a:r>
            <a:r>
              <a:rPr lang="en-US" dirty="0"/>
              <a:t>for the Bank’s Agents (manufacturing and </a:t>
            </a:r>
            <a:r>
              <a:rPr lang="en-US" dirty="0" smtClean="0"/>
              <a:t>services;  employment </a:t>
            </a:r>
            <a:r>
              <a:rPr lang="en-US" dirty="0"/>
              <a:t>intentions only), the BCC (non-services and services) and CBI (manufacturing, financial services and business/consumer/professional </a:t>
            </a:r>
            <a:r>
              <a:rPr lang="en-US" dirty="0" smtClean="0"/>
              <a:t>services;  employment </a:t>
            </a:r>
            <a:r>
              <a:rPr lang="en-US" dirty="0"/>
              <a:t>intentions also include distributive trades) are weighted together using employee shares from Workforce </a:t>
            </a:r>
            <a:r>
              <a:rPr lang="en-US" dirty="0" smtClean="0"/>
              <a:t>Jobs.  The </a:t>
            </a:r>
            <a:r>
              <a:rPr lang="en-US" dirty="0"/>
              <a:t>BCC data are non seasonally </a:t>
            </a:r>
            <a:r>
              <a:rPr lang="en-US" dirty="0" smtClean="0"/>
              <a:t>adjusted.  Agents </a:t>
            </a:r>
            <a:r>
              <a:rPr lang="en-US" dirty="0"/>
              <a:t>data are last available observation for each quarter.</a:t>
            </a:r>
          </a:p>
          <a:p>
            <a:r>
              <a:rPr lang="en-US" dirty="0"/>
              <a:t>(</a:t>
            </a:r>
            <a:r>
              <a:rPr lang="en-US" dirty="0" smtClean="0"/>
              <a:t>d)	The </a:t>
            </a:r>
            <a:r>
              <a:rPr lang="en-US" dirty="0"/>
              <a:t>scores refer to companies’ employment intentions over the next six months on a scale of -5 to +5.</a:t>
            </a:r>
          </a:p>
          <a:p>
            <a:r>
              <a:rPr lang="en-US" dirty="0"/>
              <a:t>(</a:t>
            </a:r>
            <a:r>
              <a:rPr lang="en-US" dirty="0" smtClean="0"/>
              <a:t>e)	Net </a:t>
            </a:r>
            <a:r>
              <a:rPr lang="en-US" dirty="0"/>
              <a:t>percentage balance of companies expecting their workforce to increase over the next three months.</a:t>
            </a:r>
          </a:p>
          <a:p>
            <a:r>
              <a:rPr lang="en-US" dirty="0"/>
              <a:t>(</a:t>
            </a:r>
            <a:r>
              <a:rPr lang="en-US" dirty="0" smtClean="0"/>
              <a:t>f)	The </a:t>
            </a:r>
            <a:r>
              <a:rPr lang="en-US" dirty="0"/>
              <a:t>scores are on a scale of -5 to +5, with positive scores indicating greater recruitment difficulties in the most recent three months compared with the situation a year earlier.</a:t>
            </a:r>
          </a:p>
          <a:p>
            <a:r>
              <a:rPr lang="en-US" dirty="0"/>
              <a:t>(</a:t>
            </a:r>
            <a:r>
              <a:rPr lang="en-US" dirty="0" smtClean="0"/>
              <a:t>g)	Percentage </a:t>
            </a:r>
            <a:r>
              <a:rPr lang="en-US" dirty="0"/>
              <a:t>of respondents reporting recruitment difficulties over the past three months.</a:t>
            </a:r>
          </a:p>
          <a:p>
            <a:r>
              <a:rPr lang="en-US" dirty="0"/>
              <a:t>(</a:t>
            </a:r>
            <a:r>
              <a:rPr lang="en-US" dirty="0" smtClean="0"/>
              <a:t>h)	Balances </a:t>
            </a:r>
            <a:r>
              <a:rPr lang="en-US" dirty="0"/>
              <a:t>of respondents expecting skilled or other </a:t>
            </a:r>
            <a:r>
              <a:rPr lang="en-US" dirty="0" err="1"/>
              <a:t>labour</a:t>
            </a:r>
            <a:r>
              <a:rPr lang="en-US" dirty="0"/>
              <a:t> to limit output/business over the next three months (in the manufacturing sector) or over the next twelve months (in the financial services and business/consumer/professional services sectors</a:t>
            </a:r>
            <a:r>
              <a:rPr lang="en-US" dirty="0" smtClean="0"/>
              <a:t>).</a:t>
            </a:r>
            <a:endParaRPr lang="en-GB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4" y="1285875"/>
            <a:ext cx="4726503" cy="361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08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882143"/>
          </a:xfrm>
        </p:spPr>
        <p:txBody>
          <a:bodyPr/>
          <a:lstStyle/>
          <a:p>
            <a:pPr lvl="1"/>
            <a:r>
              <a:rPr lang="en-US" b="1" dirty="0"/>
              <a:t>Table </a:t>
            </a:r>
            <a:r>
              <a:rPr lang="en-US" b="1" dirty="0" smtClean="0"/>
              <a:t>3.C</a:t>
            </a:r>
            <a:r>
              <a:rPr lang="en-US" dirty="0" smtClean="0"/>
              <a:t>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>
                <a:solidFill>
                  <a:schemeClr val="tx1"/>
                </a:solidFill>
              </a:rPr>
              <a:t>judgements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8" y="785035"/>
            <a:ext cx="752475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3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1" dirty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Why has wage growth remained subdued?</a:t>
            </a:r>
            <a:endParaRPr lang="en-GB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7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 smtClean="0"/>
              <a:t>Chart A</a:t>
            </a:r>
            <a:r>
              <a:rPr lang="en-US" dirty="0" smtClean="0"/>
              <a:t>  Wage </a:t>
            </a:r>
            <a:r>
              <a:rPr lang="en-US" dirty="0"/>
              <a:t>growth has failed to pick up in line with</a:t>
            </a:r>
          </a:p>
          <a:p>
            <a:pPr lvl="1"/>
            <a:r>
              <a:rPr lang="en-US" dirty="0"/>
              <a:t>past </a:t>
            </a:r>
            <a:r>
              <a:rPr lang="en-US" dirty="0" smtClean="0"/>
              <a:t>projections</a:t>
            </a:r>
            <a:endParaRPr lang="en-GB" dirty="0" smtClean="0"/>
          </a:p>
          <a:p>
            <a:pPr lvl="2"/>
            <a:r>
              <a:rPr lang="en-US" dirty="0" smtClean="0"/>
              <a:t>Wage </a:t>
            </a:r>
            <a:r>
              <a:rPr lang="en-US" dirty="0"/>
              <a:t>outturns and MPC </a:t>
            </a:r>
            <a:r>
              <a:rPr lang="en-US" dirty="0" smtClean="0"/>
              <a:t>forecasts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dirty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(a)	Four-quarter whole-economy AWE growth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6" y="1371600"/>
            <a:ext cx="4864618" cy="464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 smtClean="0"/>
              <a:t>Chart B</a:t>
            </a:r>
            <a:r>
              <a:rPr lang="en-US" dirty="0" smtClean="0"/>
              <a:t>  Wage </a:t>
            </a:r>
            <a:r>
              <a:rPr lang="en-US" dirty="0"/>
              <a:t>forecast errors have tended to be on the</a:t>
            </a:r>
          </a:p>
          <a:p>
            <a:pPr lvl="1"/>
            <a:r>
              <a:rPr lang="en-US" dirty="0"/>
              <a:t>downside, and by broadly similar </a:t>
            </a:r>
            <a:r>
              <a:rPr lang="en-US" dirty="0" smtClean="0"/>
              <a:t>amounts</a:t>
            </a:r>
            <a:endParaRPr lang="en-GB" dirty="0" smtClean="0"/>
          </a:p>
          <a:p>
            <a:pPr lvl="2"/>
            <a:r>
              <a:rPr lang="en-US" dirty="0" smtClean="0"/>
              <a:t>MPC </a:t>
            </a:r>
            <a:r>
              <a:rPr lang="en-US" dirty="0"/>
              <a:t>forecast errors for wage growth one year </a:t>
            </a:r>
            <a:r>
              <a:rPr lang="en-US" dirty="0" smtClean="0"/>
              <a:t>ahead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(a)	Four-quarter whole-economy AWE growth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8" y="1371601"/>
            <a:ext cx="5235072" cy="473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 smtClean="0"/>
              <a:t>Chart C</a:t>
            </a:r>
            <a:r>
              <a:rPr lang="en-US" dirty="0" smtClean="0"/>
              <a:t>  Other </a:t>
            </a:r>
            <a:r>
              <a:rPr lang="en-US" dirty="0"/>
              <a:t>factors, in addition to weak productivity,</a:t>
            </a:r>
          </a:p>
          <a:p>
            <a:pPr lvl="1"/>
            <a:r>
              <a:rPr lang="en-US" dirty="0"/>
              <a:t>have weighed on wage growth in recent </a:t>
            </a:r>
            <a:r>
              <a:rPr lang="en-US" dirty="0" smtClean="0"/>
              <a:t>years</a:t>
            </a:r>
            <a:endParaRPr lang="en-GB" dirty="0" smtClean="0"/>
          </a:p>
          <a:p>
            <a:pPr lvl="2"/>
            <a:r>
              <a:rPr lang="en-US" dirty="0" err="1" smtClean="0"/>
              <a:t>Stylised</a:t>
            </a:r>
            <a:r>
              <a:rPr lang="en-US" dirty="0" smtClean="0"/>
              <a:t> </a:t>
            </a:r>
            <a:r>
              <a:rPr lang="en-US" dirty="0"/>
              <a:t>decomposition of four-quarter wage </a:t>
            </a:r>
            <a:r>
              <a:rPr lang="en-US" dirty="0" smtClean="0"/>
              <a:t>growth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(a)	Average whole-economy AWE </a:t>
            </a:r>
            <a:r>
              <a:rPr lang="en-US" dirty="0" smtClean="0"/>
              <a:t>growth.  Productivity </a:t>
            </a:r>
            <a:r>
              <a:rPr lang="en-US" dirty="0"/>
              <a:t>per worker is based on the </a:t>
            </a:r>
            <a:r>
              <a:rPr lang="en-US" dirty="0" err="1"/>
              <a:t>backcast</a:t>
            </a:r>
            <a:r>
              <a:rPr lang="en-US" dirty="0"/>
              <a:t> </a:t>
            </a:r>
            <a:r>
              <a:rPr lang="en-US" dirty="0" smtClean="0"/>
              <a:t>for the </a:t>
            </a:r>
            <a:r>
              <a:rPr lang="en-US" dirty="0"/>
              <a:t>final estimate of </a:t>
            </a:r>
            <a:r>
              <a:rPr lang="en-US" dirty="0" smtClean="0"/>
              <a:t>GDP.  The </a:t>
            </a:r>
            <a:r>
              <a:rPr lang="en-US" dirty="0"/>
              <a:t>decomposition assumes a one-for-one relationship </a:t>
            </a:r>
            <a:r>
              <a:rPr lang="en-US" dirty="0" smtClean="0"/>
              <a:t>between productivity </a:t>
            </a:r>
            <a:r>
              <a:rPr lang="en-US" dirty="0"/>
              <a:t>growth and wage growth over these periods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4719228" cy="465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smtClean="0"/>
              <a:t>Chart D</a:t>
            </a:r>
            <a:r>
              <a:rPr lang="en-US" smtClean="0"/>
              <a:t>  Wage </a:t>
            </a:r>
            <a:r>
              <a:rPr lang="en-US" dirty="0"/>
              <a:t>growth has been weak relative to the</a:t>
            </a:r>
          </a:p>
          <a:p>
            <a:pPr lvl="1"/>
            <a:r>
              <a:rPr lang="en-US" dirty="0"/>
              <a:t>unemployment </a:t>
            </a:r>
            <a:r>
              <a:rPr lang="en-US" dirty="0" smtClean="0"/>
              <a:t>rate</a:t>
            </a:r>
            <a:endParaRPr lang="en-GB" dirty="0" smtClean="0"/>
          </a:p>
          <a:p>
            <a:pPr lvl="2"/>
            <a:r>
              <a:rPr lang="en-US" dirty="0" smtClean="0"/>
              <a:t>Wage </a:t>
            </a:r>
            <a:r>
              <a:rPr lang="en-US" dirty="0"/>
              <a:t>Phillips curve</a:t>
            </a:r>
            <a:r>
              <a:rPr lang="en-US" dirty="0" smtClean="0"/>
              <a:t>:  wages </a:t>
            </a:r>
            <a:r>
              <a:rPr lang="en-US" dirty="0"/>
              <a:t>and </a:t>
            </a:r>
            <a:r>
              <a:rPr lang="en-US" dirty="0" smtClean="0"/>
              <a:t>unemployment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334125"/>
            <a:ext cx="8491538" cy="523876"/>
          </a:xfrm>
        </p:spPr>
        <p:txBody>
          <a:bodyPr/>
          <a:lstStyle/>
          <a:p>
            <a:endParaRPr lang="en-US" dirty="0"/>
          </a:p>
          <a:p>
            <a:pPr marL="228600" indent="-228600">
              <a:buAutoNum type="alphaLcParenBoth"/>
            </a:pPr>
            <a:r>
              <a:rPr lang="en-US" dirty="0" smtClean="0"/>
              <a:t>Whole-economy </a:t>
            </a:r>
            <a:r>
              <a:rPr lang="en-US" dirty="0"/>
              <a:t>AWE total pay excluding bonuses and arrears of </a:t>
            </a:r>
            <a:r>
              <a:rPr lang="en-US" dirty="0" smtClean="0"/>
              <a:t>pay.  Percentage </a:t>
            </a:r>
            <a:r>
              <a:rPr lang="en-US" dirty="0"/>
              <a:t>change on a year earlier. </a:t>
            </a:r>
            <a:endParaRPr lang="en-US" dirty="0" smtClean="0"/>
          </a:p>
          <a:p>
            <a:pPr marL="228600" indent="-228600">
              <a:buAutoNum type="alphaLcParenBoth"/>
            </a:pPr>
            <a:r>
              <a:rPr lang="en-US" dirty="0" smtClean="0"/>
              <a:t>2016 </a:t>
            </a:r>
            <a:r>
              <a:rPr lang="en-US" dirty="0"/>
              <a:t>Q4 diamond shows data for the three months to November. 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1600"/>
            <a:ext cx="5324257" cy="470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58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100" y="226221"/>
            <a:ext cx="7735620" cy="1145379"/>
          </a:xfrm>
        </p:spPr>
        <p:txBody>
          <a:bodyPr/>
          <a:lstStyle/>
          <a:p>
            <a:pPr lvl="1"/>
            <a:r>
              <a:rPr lang="en-US" b="1" dirty="0" smtClean="0"/>
              <a:t>Chart 3.1</a:t>
            </a:r>
            <a:r>
              <a:rPr lang="en-US" dirty="0" smtClean="0"/>
              <a:t>  The </a:t>
            </a:r>
            <a:r>
              <a:rPr lang="en-US" dirty="0"/>
              <a:t>unemployment rate is projected to rise</a:t>
            </a:r>
          </a:p>
          <a:p>
            <a:pPr lvl="1"/>
            <a:r>
              <a:rPr lang="en-US" dirty="0" smtClean="0"/>
              <a:t>slightly</a:t>
            </a:r>
            <a:endParaRPr lang="en-GB" dirty="0" smtClean="0"/>
          </a:p>
          <a:p>
            <a:pPr lvl="2"/>
            <a:r>
              <a:rPr lang="en-US" dirty="0" smtClean="0"/>
              <a:t>Unemployment </a:t>
            </a:r>
            <a:r>
              <a:rPr lang="en-US" dirty="0"/>
              <a:t>rate and Bank staff’s near-term </a:t>
            </a:r>
            <a:r>
              <a:rPr lang="en-US" dirty="0" smtClean="0"/>
              <a:t>projection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6092042"/>
            <a:ext cx="8491538" cy="76595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The </a:t>
            </a:r>
            <a:r>
              <a:rPr lang="en-US" dirty="0"/>
              <a:t>magenta diamonds show Bank staff’s central projections for the headline </a:t>
            </a:r>
            <a:r>
              <a:rPr lang="en-US" dirty="0" smtClean="0"/>
              <a:t>unemployment rate </a:t>
            </a:r>
            <a:r>
              <a:rPr lang="en-US" dirty="0"/>
              <a:t>for the three months to September, October, November and December 2016, at </a:t>
            </a:r>
            <a:r>
              <a:rPr lang="en-US" dirty="0" smtClean="0"/>
              <a:t>the time </a:t>
            </a:r>
            <a:r>
              <a:rPr lang="en-US" dirty="0"/>
              <a:t>of the November </a:t>
            </a:r>
            <a:r>
              <a:rPr lang="en-US" i="1" dirty="0" smtClean="0"/>
              <a:t>Report</a:t>
            </a:r>
            <a:r>
              <a:rPr lang="en-US" dirty="0" smtClean="0"/>
              <a:t>.  The </a:t>
            </a:r>
            <a:r>
              <a:rPr lang="en-US" dirty="0"/>
              <a:t>green diamonds show the current </a:t>
            </a:r>
            <a:r>
              <a:rPr lang="en-US" dirty="0" smtClean="0"/>
              <a:t>staff projections for the </a:t>
            </a:r>
            <a:r>
              <a:rPr lang="en-US" dirty="0"/>
              <a:t>headline unemployment rate for the three months to December 2016, January, </a:t>
            </a:r>
            <a:r>
              <a:rPr lang="en-US" dirty="0" smtClean="0"/>
              <a:t>February and </a:t>
            </a:r>
            <a:r>
              <a:rPr lang="en-US" dirty="0"/>
              <a:t>March </a:t>
            </a:r>
            <a:r>
              <a:rPr lang="en-US" dirty="0" smtClean="0"/>
              <a:t>2017.  The </a:t>
            </a:r>
            <a:r>
              <a:rPr lang="en-US" dirty="0"/>
              <a:t>bands on either side of the diamonds show uncertainty around </a:t>
            </a:r>
            <a:r>
              <a:rPr lang="en-US" dirty="0" smtClean="0"/>
              <a:t>those projections </a:t>
            </a:r>
            <a:r>
              <a:rPr lang="en-US" dirty="0"/>
              <a:t>based on one root mean squared error of past Bank staff forecasts for </a:t>
            </a:r>
            <a:r>
              <a:rPr lang="en-US" dirty="0" smtClean="0"/>
              <a:t>the three-month </a:t>
            </a:r>
            <a:r>
              <a:rPr lang="en-US" dirty="0"/>
              <a:t>LFS unemployment rate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86" y="1372201"/>
            <a:ext cx="5451663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80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292" y="1367407"/>
            <a:ext cx="5512013" cy="4418999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3.2</a:t>
            </a:r>
            <a:r>
              <a:rPr lang="en-US" dirty="0" smtClean="0"/>
              <a:t>  Both </a:t>
            </a:r>
            <a:r>
              <a:rPr lang="en-US" dirty="0"/>
              <a:t>vacancies and redundancies have been flat in recent </a:t>
            </a:r>
            <a:r>
              <a:rPr lang="en-US" dirty="0" smtClean="0"/>
              <a:t>months</a:t>
            </a:r>
            <a:endParaRPr lang="en-GB" dirty="0" smtClean="0"/>
          </a:p>
          <a:p>
            <a:pPr lvl="2"/>
            <a:r>
              <a:rPr lang="en-US" dirty="0" smtClean="0"/>
              <a:t>Vacancies </a:t>
            </a:r>
            <a:r>
              <a:rPr lang="en-US" dirty="0"/>
              <a:t>and </a:t>
            </a:r>
            <a:r>
              <a:rPr lang="en-US" dirty="0" smtClean="0"/>
              <a:t>redundancies</a:t>
            </a:r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(a)	</a:t>
            </a:r>
            <a:r>
              <a:rPr lang="en-US" dirty="0" smtClean="0"/>
              <a:t>Excludes </a:t>
            </a:r>
            <a:r>
              <a:rPr lang="en-US" dirty="0"/>
              <a:t>vacancies in agriculture, forestry and </a:t>
            </a:r>
            <a:r>
              <a:rPr lang="en-US" dirty="0" smtClean="0"/>
              <a:t>fishing.  Data </a:t>
            </a:r>
            <a:r>
              <a:rPr lang="en-US" dirty="0"/>
              <a:t>are up to December 2016.</a:t>
            </a:r>
          </a:p>
          <a:p>
            <a:r>
              <a:rPr lang="en-US" dirty="0"/>
              <a:t>(</a:t>
            </a:r>
            <a:r>
              <a:rPr lang="en-US" dirty="0" smtClean="0"/>
              <a:t>b)	Data </a:t>
            </a:r>
            <a:r>
              <a:rPr lang="en-US" dirty="0"/>
              <a:t>are up to November 2016</a:t>
            </a:r>
            <a:r>
              <a:rPr lang="en-US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3.3</a:t>
            </a:r>
            <a:r>
              <a:rPr lang="en-US" dirty="0"/>
              <a:t>  </a:t>
            </a:r>
            <a:r>
              <a:rPr lang="en-US" dirty="0" smtClean="0"/>
              <a:t>The </a:t>
            </a:r>
            <a:r>
              <a:rPr lang="en-US" dirty="0"/>
              <a:t>participation rate has been fairly stable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over 2016</a:t>
            </a:r>
            <a:endParaRPr lang="en-GB" dirty="0" smtClean="0"/>
          </a:p>
          <a:p>
            <a:pPr lvl="2"/>
            <a:r>
              <a:rPr lang="en-US" dirty="0" err="1" smtClean="0"/>
              <a:t>Labour</a:t>
            </a:r>
            <a:r>
              <a:rPr lang="en-US" dirty="0" smtClean="0"/>
              <a:t> </a:t>
            </a:r>
            <a:r>
              <a:rPr lang="en-US" dirty="0"/>
              <a:t>force participation </a:t>
            </a:r>
            <a:r>
              <a:rPr lang="en-US" dirty="0" smtClean="0"/>
              <a:t>rate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924550"/>
            <a:ext cx="8491538" cy="93345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Percentage </a:t>
            </a:r>
            <a:r>
              <a:rPr lang="en-US" dirty="0"/>
              <a:t>of 16+ </a:t>
            </a:r>
            <a:r>
              <a:rPr lang="en-US" dirty="0" smtClean="0"/>
              <a:t>population.  The </a:t>
            </a:r>
            <a:r>
              <a:rPr lang="en-US" dirty="0"/>
              <a:t>diamond shows Bank staff’s projection for 2016 Q4, based on data to November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70343"/>
            <a:ext cx="5545542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3.4</a:t>
            </a:r>
            <a:r>
              <a:rPr lang="en-US" dirty="0" smtClean="0"/>
              <a:t>  Average </a:t>
            </a:r>
            <a:r>
              <a:rPr lang="en-US" dirty="0"/>
              <a:t>hours worked are expected to have fallen in 2016 </a:t>
            </a:r>
            <a:r>
              <a:rPr lang="en-US" dirty="0" smtClean="0"/>
              <a:t>Q4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weekly hours </a:t>
            </a:r>
            <a:r>
              <a:rPr lang="en-US" dirty="0" smtClean="0"/>
              <a:t>worked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The </a:t>
            </a:r>
            <a:r>
              <a:rPr lang="en-US" dirty="0"/>
              <a:t>diamond shows Bank staff’s projection for 2016 Q4, based on data to November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68875"/>
            <a:ext cx="5538837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3.5</a:t>
            </a:r>
            <a:r>
              <a:rPr lang="en-US" dirty="0" smtClean="0"/>
              <a:t>  The </a:t>
            </a:r>
            <a:r>
              <a:rPr lang="en-US" dirty="0"/>
              <a:t>long-term unemployment rate has continued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fall</a:t>
            </a:r>
            <a:endParaRPr lang="en-GB" dirty="0" smtClean="0"/>
          </a:p>
          <a:p>
            <a:pPr lvl="2"/>
            <a:r>
              <a:rPr lang="en-US" dirty="0" smtClean="0"/>
              <a:t>Unemployment </a:t>
            </a:r>
            <a:r>
              <a:rPr lang="en-US" dirty="0"/>
              <a:t>rates by </a:t>
            </a:r>
            <a:r>
              <a:rPr lang="en-US" dirty="0" smtClean="0"/>
              <a:t>duration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dirty="0"/>
          </a:p>
          <a:p>
            <a:pPr lvl="2"/>
            <a:endParaRPr lang="en-GB" baseline="30000" dirty="0" smtClean="0"/>
          </a:p>
          <a:p>
            <a:pPr lvl="2"/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 </a:t>
            </a:r>
            <a:r>
              <a:rPr lang="en-US" dirty="0" err="1"/>
              <a:t>Labour</a:t>
            </a:r>
            <a:r>
              <a:rPr lang="en-US" dirty="0"/>
              <a:t> Force Survey and Bank calculations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number of people unemployed in each duration category, divided by the economically active </a:t>
            </a:r>
            <a:r>
              <a:rPr lang="en-US" dirty="0" smtClean="0"/>
              <a:t>population.  Dashed </a:t>
            </a:r>
            <a:r>
              <a:rPr lang="en-US" dirty="0"/>
              <a:t>lines are averages from 2002 to 2007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39" y="1429351"/>
            <a:ext cx="5324257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1145379"/>
          </a:xfrm>
        </p:spPr>
        <p:txBody>
          <a:bodyPr/>
          <a:lstStyle/>
          <a:p>
            <a:pPr lvl="1"/>
            <a:r>
              <a:rPr lang="en-US" b="1" dirty="0"/>
              <a:t>Chart </a:t>
            </a:r>
            <a:r>
              <a:rPr lang="en-US" b="1" dirty="0" smtClean="0"/>
              <a:t>3.6</a:t>
            </a:r>
            <a:r>
              <a:rPr lang="en-US" dirty="0" smtClean="0"/>
              <a:t>  Hourly </a:t>
            </a:r>
            <a:r>
              <a:rPr lang="en-US" dirty="0"/>
              <a:t>productivity is likely to have risen sharply, but the boost to growth is expected to be </a:t>
            </a:r>
            <a:r>
              <a:rPr lang="en-US" dirty="0" smtClean="0"/>
              <a:t>temporary</a:t>
            </a:r>
            <a:endParaRPr lang="en-GB" dirty="0" smtClean="0"/>
          </a:p>
          <a:p>
            <a:pPr lvl="2"/>
            <a:r>
              <a:rPr lang="en-US" dirty="0" smtClean="0"/>
              <a:t>Measures </a:t>
            </a:r>
            <a:r>
              <a:rPr lang="en-US" dirty="0"/>
              <a:t>of </a:t>
            </a:r>
            <a:r>
              <a:rPr lang="en-US" dirty="0" err="1"/>
              <a:t>labour</a:t>
            </a:r>
            <a:r>
              <a:rPr lang="en-US" dirty="0"/>
              <a:t> </a:t>
            </a:r>
            <a:r>
              <a:rPr lang="en-US" dirty="0" smtClean="0"/>
              <a:t>productivity</a:t>
            </a:r>
            <a:r>
              <a:rPr lang="en-US" baseline="30000" dirty="0" smtClean="0"/>
              <a:t>(a)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(a</a:t>
            </a:r>
            <a:r>
              <a:rPr lang="en-US" dirty="0" smtClean="0"/>
              <a:t>)	GDP </a:t>
            </a:r>
            <a:r>
              <a:rPr lang="en-US" dirty="0"/>
              <a:t>is based on the </a:t>
            </a:r>
            <a:r>
              <a:rPr lang="en-US" dirty="0" err="1"/>
              <a:t>backcast</a:t>
            </a:r>
            <a:r>
              <a:rPr lang="en-US" dirty="0"/>
              <a:t> for the final estimate of </a:t>
            </a:r>
            <a:r>
              <a:rPr lang="en-US" dirty="0" smtClean="0"/>
              <a:t>GDP.  The </a:t>
            </a:r>
            <a:r>
              <a:rPr lang="en-US" dirty="0"/>
              <a:t>diamonds show Bank staff’s projections for 2016 Q4, based on </a:t>
            </a:r>
            <a:r>
              <a:rPr lang="en-US" dirty="0" err="1"/>
              <a:t>labour</a:t>
            </a:r>
            <a:r>
              <a:rPr lang="en-US" dirty="0"/>
              <a:t> market data to November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175" y="1381726"/>
            <a:ext cx="5357785" cy="4418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0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US" b="1" dirty="0" smtClean="0"/>
              <a:t>Table 3.A</a:t>
            </a:r>
            <a:r>
              <a:rPr lang="en-US" dirty="0" smtClean="0"/>
              <a:t>  Wage </a:t>
            </a:r>
            <a:r>
              <a:rPr lang="en-US" dirty="0"/>
              <a:t>growth remains </a:t>
            </a:r>
            <a:r>
              <a:rPr lang="en-US" dirty="0" smtClean="0"/>
              <a:t>subdued</a:t>
            </a:r>
            <a:endParaRPr lang="en-GB" dirty="0" smtClean="0"/>
          </a:p>
          <a:p>
            <a:pPr lvl="2"/>
            <a:r>
              <a:rPr lang="en-US" dirty="0" smtClean="0"/>
              <a:t>Annual </a:t>
            </a:r>
            <a:r>
              <a:rPr lang="en-US" dirty="0"/>
              <a:t>wage </a:t>
            </a:r>
            <a:r>
              <a:rPr lang="en-US" dirty="0" smtClean="0"/>
              <a:t>growth</a:t>
            </a:r>
            <a:endParaRPr lang="en-GB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292100" y="5810249"/>
            <a:ext cx="8491538" cy="1047751"/>
          </a:xfrm>
        </p:spPr>
        <p:txBody>
          <a:bodyPr/>
          <a:lstStyle/>
          <a:p>
            <a:r>
              <a:rPr lang="en-US" dirty="0"/>
              <a:t>Sources:  Bank of England, Incomes Data Services, the </a:t>
            </a:r>
            <a:r>
              <a:rPr lang="en-US" dirty="0" err="1"/>
              <a:t>Labour</a:t>
            </a:r>
            <a:r>
              <a:rPr lang="en-US" dirty="0"/>
              <a:t> Research Department, ONS, </a:t>
            </a:r>
            <a:r>
              <a:rPr lang="en-US" dirty="0" err="1"/>
              <a:t>XpertHR</a:t>
            </a:r>
            <a:r>
              <a:rPr lang="en-US" dirty="0"/>
              <a:t> and </a:t>
            </a:r>
            <a:r>
              <a:rPr lang="en-US" dirty="0" smtClean="0"/>
              <a:t>Bank calculations.</a:t>
            </a:r>
            <a:endParaRPr lang="en-US" dirty="0"/>
          </a:p>
          <a:p>
            <a:endParaRPr lang="en-US" dirty="0" smtClean="0"/>
          </a:p>
          <a:p>
            <a:pPr marL="228600" indent="-228600">
              <a:buAutoNum type="alphaLcParenBoth"/>
            </a:pPr>
            <a:r>
              <a:rPr lang="en-US" dirty="0" smtClean="0"/>
              <a:t>Figures </a:t>
            </a:r>
            <a:r>
              <a:rPr lang="en-US" dirty="0"/>
              <a:t>for 2016 Q4 are data for the three months to November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(b)	Whole-economy </a:t>
            </a:r>
            <a:r>
              <a:rPr lang="en-US" dirty="0"/>
              <a:t>total pay excluding bonuses and arrears of pay.</a:t>
            </a:r>
          </a:p>
          <a:p>
            <a:r>
              <a:rPr lang="en-US" dirty="0"/>
              <a:t>(</a:t>
            </a:r>
            <a:r>
              <a:rPr lang="en-US" dirty="0" smtClean="0"/>
              <a:t>c)	Percentage points.  The </a:t>
            </a:r>
            <a:r>
              <a:rPr lang="en-US" dirty="0"/>
              <a:t>bonus contribution does not always equal the difference between total </a:t>
            </a:r>
            <a:r>
              <a:rPr lang="en-US" dirty="0" smtClean="0"/>
              <a:t>average weekly </a:t>
            </a:r>
            <a:r>
              <a:rPr lang="en-US" dirty="0"/>
              <a:t>earnings (AWE) growth and AWE regular pay growth due to rounding.</a:t>
            </a:r>
          </a:p>
          <a:p>
            <a:r>
              <a:rPr lang="en-US" dirty="0"/>
              <a:t>(</a:t>
            </a:r>
            <a:r>
              <a:rPr lang="en-US" dirty="0" smtClean="0"/>
              <a:t>d)	Average </a:t>
            </a:r>
            <a:r>
              <a:rPr lang="en-US" dirty="0"/>
              <a:t>over the past twelve months, based on monthly data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371600"/>
            <a:ext cx="8470900" cy="338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79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2017-02-02T00:00:00+00:00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2017-02-02T12:00:00+00:00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9AD9-F0DF-4C49-B8DC-4830BAFEA464}"/>
</file>

<file path=customXml/itemProps2.xml><?xml version="1.0" encoding="utf-8"?>
<ds:datastoreItem xmlns:ds="http://schemas.openxmlformats.org/officeDocument/2006/customXml" ds:itemID="{4F2BA893-CFF4-4AF1-9D1D-0600F4183E19}"/>
</file>

<file path=customXml/itemProps3.xml><?xml version="1.0" encoding="utf-8"?>
<ds:datastoreItem xmlns:ds="http://schemas.openxmlformats.org/officeDocument/2006/customXml" ds:itemID="{5A747499-D055-4494-BECF-CC0DD689BDE0}"/>
</file>

<file path=customXml/itemProps4.xml><?xml version="1.0" encoding="utf-8"?>
<ds:datastoreItem xmlns:ds="http://schemas.openxmlformats.org/officeDocument/2006/customXml" ds:itemID="{90B2D903-997F-45A2-97F9-F957D1C08D2B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317</TotalTime>
  <Words>365</Words>
  <Application>Microsoft Office PowerPoint</Application>
  <PresentationFormat>On-screen Show (4:3)</PresentationFormat>
  <Paragraphs>79</Paragraphs>
  <Slides>16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IR POWERPOINT TEMPLATE</vt:lpstr>
      <vt:lpstr>Inflation Report February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3: Supply and the labour market</dc:title>
  <dc:subject>Supply and the labour market</dc:subject>
  <dc:creator>Bank of England</dc:creator>
  <cp:keywords/>
  <dc:description/>
  <cp:lastModifiedBy>Hicks, Andrew</cp:lastModifiedBy>
  <cp:revision>107</cp:revision>
  <cp:lastPrinted>2017-02-01T13:00:42Z</cp:lastPrinted>
  <dcterms:created xsi:type="dcterms:W3CDTF">2015-08-04T14:53:05Z</dcterms:created>
  <dcterms:modified xsi:type="dcterms:W3CDTF">2017-02-01T22:27:51Z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