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5"/>
  </p:sldMasterIdLst>
  <p:notesMasterIdLst>
    <p:notesMasterId r:id="rId25"/>
  </p:notesMasterIdLst>
  <p:sldIdLst>
    <p:sldId id="283" r:id="rId6"/>
    <p:sldId id="281" r:id="rId7"/>
    <p:sldId id="405" r:id="rId8"/>
    <p:sldId id="410" r:id="rId9"/>
    <p:sldId id="409" r:id="rId10"/>
    <p:sldId id="408" r:id="rId11"/>
    <p:sldId id="407" r:id="rId12"/>
    <p:sldId id="406" r:id="rId13"/>
    <p:sldId id="404" r:id="rId14"/>
    <p:sldId id="412" r:id="rId15"/>
    <p:sldId id="284" r:id="rId16"/>
    <p:sldId id="313" r:id="rId17"/>
    <p:sldId id="423" r:id="rId18"/>
    <p:sldId id="418" r:id="rId19"/>
    <p:sldId id="422" r:id="rId20"/>
    <p:sldId id="419" r:id="rId21"/>
    <p:sldId id="420" r:id="rId22"/>
    <p:sldId id="421" r:id="rId23"/>
    <p:sldId id="413" r:id="rId24"/>
  </p:sldIdLst>
  <p:sldSz cx="9144000" cy="6858000" type="screen4x3"/>
  <p:notesSz cx="6805613" cy="99441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5pPr>
    <a:lvl6pPr marL="2286000" algn="l" defTabSz="914400" rtl="0" eaLnBrk="1" latinLnBrk="0" hangingPunct="1">
      <a:defRPr sz="1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6pPr>
    <a:lvl7pPr marL="2743200" algn="l" defTabSz="914400" rtl="0" eaLnBrk="1" latinLnBrk="0" hangingPunct="1">
      <a:defRPr sz="1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7pPr>
    <a:lvl8pPr marL="3200400" algn="l" defTabSz="914400" rtl="0" eaLnBrk="1" latinLnBrk="0" hangingPunct="1">
      <a:defRPr sz="1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8pPr>
    <a:lvl9pPr marL="3657600" algn="l" defTabSz="914400" rtl="0" eaLnBrk="1" latinLnBrk="0" hangingPunct="1">
      <a:defRPr sz="1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6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9655" autoAdjust="0"/>
    <p:restoredTop sz="94660"/>
  </p:normalViewPr>
  <p:slideViewPr>
    <p:cSldViewPr snapToGrid="0" showGuides="1">
      <p:cViewPr>
        <p:scale>
          <a:sx n="100" d="100"/>
          <a:sy n="100" d="100"/>
        </p:scale>
        <p:origin x="-888" y="-72"/>
      </p:cViewPr>
      <p:guideLst>
        <p:guide orient="horz" pos="432"/>
        <p:guide orient="horz" pos="600"/>
        <p:guide orient="horz" pos="3676"/>
        <p:guide orient="horz" pos="808"/>
        <p:guide pos="4648"/>
        <p:guide pos="1146"/>
      </p:guideLst>
    </p:cSldViewPr>
  </p:slideViewPr>
  <p:outlineViewPr>
    <p:cViewPr>
      <p:scale>
        <a:sx n="100" d="100"/>
        <a:sy n="100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6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theme" Target="theme/theme1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4" Type="http://schemas.openxmlformats.org/officeDocument/2006/relationships/customXml" Target="../customXml/item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7988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605" tIns="45802" rIns="91605" bIns="45802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Times" pitchFamily="-107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035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7625" y="0"/>
            <a:ext cx="2947988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605" tIns="45802" rIns="91605" bIns="45802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" pitchFamily="-107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741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6125"/>
            <a:ext cx="4973637" cy="372903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035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22813"/>
            <a:ext cx="4992687" cy="4475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605" tIns="45802" rIns="91605" bIns="45802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10035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47213"/>
            <a:ext cx="2947988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605" tIns="45802" rIns="91605" bIns="45802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Times" pitchFamily="-107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035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7625" y="9447213"/>
            <a:ext cx="2947988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605" tIns="45802" rIns="91605" bIns="45802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" pitchFamily="-84" charset="0"/>
              </a:defRPr>
            </a:lvl1pPr>
          </a:lstStyle>
          <a:p>
            <a:pPr>
              <a:defRPr/>
            </a:pPr>
            <a:fld id="{F0F35A0C-A2A8-40BE-AE1B-A79AA44901B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031107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ＭＳ Ｐゴシック" pitchFamily="-107" charset="-128"/>
        <a:cs typeface="ＭＳ Ｐゴシック" pitchFamily="-107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ＭＳ Ｐゴシック" pitchFamily="-107" charset="-128"/>
        <a:cs typeface="ＭＳ Ｐゴシック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ＭＳ Ｐゴシック" pitchFamily="-107" charset="-128"/>
        <a:cs typeface="ＭＳ Ｐゴシック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ＭＳ Ｐゴシック" pitchFamily="-107" charset="-128"/>
        <a:cs typeface="ＭＳ Ｐゴシック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ＭＳ Ｐゴシック" pitchFamily="-107" charset="-128"/>
        <a:cs typeface="ＭＳ Ｐゴシック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9pPr>
          </a:lstStyle>
          <a:p>
            <a:pPr>
              <a:spcBef>
                <a:spcPct val="0"/>
              </a:spcBef>
            </a:pPr>
            <a:fld id="{7B155B4F-35AF-4AC7-9C9A-25AEBEFDD588}" type="slidenum">
              <a:rPr lang="en-US" altLang="en-US" smtClean="0"/>
              <a:pPr>
                <a:spcBef>
                  <a:spcPct val="0"/>
                </a:spcBef>
              </a:pPr>
              <a:t>2</a:t>
            </a:fld>
            <a:endParaRPr lang="en-US" altLang="en-US" smtClean="0"/>
          </a:p>
        </p:txBody>
      </p:sp>
      <p:sp>
        <p:nvSpPr>
          <p:cNvPr id="184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43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GB" altLang="en-US" dirty="0" smtClean="0">
              <a:latin typeface="Times" pitchFamily="-84" charset="0"/>
              <a:ea typeface="ＭＳ Ｐゴシック" pitchFamily="34" charset="-128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9pPr>
          </a:lstStyle>
          <a:p>
            <a:pPr>
              <a:spcBef>
                <a:spcPct val="0"/>
              </a:spcBef>
            </a:pPr>
            <a:fld id="{10726B0E-98B5-4896-92E6-2803B1087B49}" type="slidenum">
              <a:rPr lang="en-US" altLang="en-US" smtClean="0"/>
              <a:pPr>
                <a:spcBef>
                  <a:spcPct val="0"/>
                </a:spcBef>
              </a:pPr>
              <a:t>12</a:t>
            </a:fld>
            <a:endParaRPr lang="en-US" altLang="en-US" smtClean="0"/>
          </a:p>
        </p:txBody>
      </p:sp>
      <p:sp>
        <p:nvSpPr>
          <p:cNvPr id="286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67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GB" altLang="en-US" smtClean="0">
              <a:latin typeface="Times" pitchFamily="-84" charset="0"/>
              <a:ea typeface="ＭＳ Ｐゴシック" pitchFamily="34" charset="-128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9pPr>
          </a:lstStyle>
          <a:p>
            <a:pPr>
              <a:spcBef>
                <a:spcPct val="0"/>
              </a:spcBef>
            </a:pPr>
            <a:fld id="{EE88DE49-3460-4673-9ECD-129CB09209BE}" type="slidenum">
              <a:rPr lang="en-US" altLang="en-US" smtClean="0"/>
              <a:pPr>
                <a:spcBef>
                  <a:spcPct val="0"/>
                </a:spcBef>
              </a:pPr>
              <a:t>14</a:t>
            </a:fld>
            <a:endParaRPr lang="en-US" altLang="en-US" smtClean="0"/>
          </a:p>
        </p:txBody>
      </p:sp>
      <p:sp>
        <p:nvSpPr>
          <p:cNvPr id="266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6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GB" altLang="en-US" smtClean="0">
              <a:latin typeface="Times" pitchFamily="-84" charset="0"/>
              <a:ea typeface="ＭＳ Ｐゴシック" pitchFamily="34" charset="-128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9pPr>
          </a:lstStyle>
          <a:p>
            <a:pPr>
              <a:spcBef>
                <a:spcPct val="0"/>
              </a:spcBef>
            </a:pPr>
            <a:fld id="{EE88DE49-3460-4673-9ECD-129CB09209BE}" type="slidenum">
              <a:rPr lang="en-US" altLang="en-US" smtClean="0"/>
              <a:pPr>
                <a:spcBef>
                  <a:spcPct val="0"/>
                </a:spcBef>
              </a:pPr>
              <a:t>16</a:t>
            </a:fld>
            <a:endParaRPr lang="en-US" altLang="en-US" smtClean="0"/>
          </a:p>
        </p:txBody>
      </p:sp>
      <p:sp>
        <p:nvSpPr>
          <p:cNvPr id="266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6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GB" altLang="en-US" smtClean="0">
              <a:latin typeface="Times" pitchFamily="-84" charset="0"/>
              <a:ea typeface="ＭＳ Ｐゴシック" pitchFamily="34" charset="-128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9pPr>
          </a:lstStyle>
          <a:p>
            <a:pPr>
              <a:spcBef>
                <a:spcPct val="0"/>
              </a:spcBef>
            </a:pPr>
            <a:fld id="{EE88DE49-3460-4673-9ECD-129CB09209BE}" type="slidenum">
              <a:rPr lang="en-US" altLang="en-US" smtClean="0"/>
              <a:pPr>
                <a:spcBef>
                  <a:spcPct val="0"/>
                </a:spcBef>
              </a:pPr>
              <a:t>17</a:t>
            </a:fld>
            <a:endParaRPr lang="en-US" altLang="en-US" smtClean="0"/>
          </a:p>
        </p:txBody>
      </p:sp>
      <p:sp>
        <p:nvSpPr>
          <p:cNvPr id="266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6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GB" altLang="en-US" smtClean="0">
              <a:latin typeface="Times" pitchFamily="-84" charset="0"/>
              <a:ea typeface="ＭＳ Ｐゴシック" pitchFamily="34" charset="-128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9pPr>
          </a:lstStyle>
          <a:p>
            <a:pPr>
              <a:spcBef>
                <a:spcPct val="0"/>
              </a:spcBef>
            </a:pPr>
            <a:fld id="{EE88DE49-3460-4673-9ECD-129CB09209BE}" type="slidenum">
              <a:rPr lang="en-US" altLang="en-US" smtClean="0"/>
              <a:pPr>
                <a:spcBef>
                  <a:spcPct val="0"/>
                </a:spcBef>
              </a:pPr>
              <a:t>18</a:t>
            </a:fld>
            <a:endParaRPr lang="en-US" altLang="en-US" smtClean="0"/>
          </a:p>
        </p:txBody>
      </p:sp>
      <p:sp>
        <p:nvSpPr>
          <p:cNvPr id="266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6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GB" altLang="en-US" smtClean="0">
              <a:latin typeface="Times" pitchFamily="-84" charset="0"/>
              <a:ea typeface="ＭＳ Ｐゴシック" pitchFamily="34" charset="-128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9pPr>
          </a:lstStyle>
          <a:p>
            <a:pPr>
              <a:spcBef>
                <a:spcPct val="0"/>
              </a:spcBef>
            </a:pPr>
            <a:fld id="{A3FDB16F-4452-4D71-AE9D-D558462D31C6}" type="slidenum">
              <a:rPr lang="en-US" altLang="en-US" smtClean="0"/>
              <a:pPr>
                <a:spcBef>
                  <a:spcPct val="0"/>
                </a:spcBef>
              </a:pPr>
              <a:t>19</a:t>
            </a:fld>
            <a:endParaRPr lang="en-US" altLang="en-US" smtClean="0"/>
          </a:p>
        </p:txBody>
      </p:sp>
      <p:sp>
        <p:nvSpPr>
          <p:cNvPr id="307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7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GB" altLang="en-US" smtClean="0">
              <a:latin typeface="Times" pitchFamily="-84" charset="0"/>
              <a:ea typeface="ＭＳ Ｐゴシック" pitchFamily="34" charset="-128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9pPr>
          </a:lstStyle>
          <a:p>
            <a:pPr>
              <a:spcBef>
                <a:spcPct val="0"/>
              </a:spcBef>
            </a:pPr>
            <a:fld id="{787FE7AC-00EE-492F-B488-CFD1721FEBC2}" type="slidenum">
              <a:rPr lang="en-US" altLang="en-US" smtClean="0"/>
              <a:pPr>
                <a:spcBef>
                  <a:spcPct val="0"/>
                </a:spcBef>
              </a:pPr>
              <a:t>3</a:t>
            </a:fld>
            <a:endParaRPr lang="en-US" altLang="en-US" smtClean="0"/>
          </a:p>
        </p:txBody>
      </p:sp>
      <p:sp>
        <p:nvSpPr>
          <p:cNvPr id="194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GB" altLang="en-US" smtClean="0">
              <a:latin typeface="Times" pitchFamily="-84" charset="0"/>
              <a:ea typeface="ＭＳ Ｐゴシック" pitchFamily="34" charset="-128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9pPr>
          </a:lstStyle>
          <a:p>
            <a:pPr>
              <a:spcBef>
                <a:spcPct val="0"/>
              </a:spcBef>
            </a:pPr>
            <a:fld id="{E30D714D-9CDE-4E4F-86B9-935B3DDF84DD}" type="slidenum">
              <a:rPr lang="en-US" altLang="en-US" smtClean="0"/>
              <a:pPr>
                <a:spcBef>
                  <a:spcPct val="0"/>
                </a:spcBef>
              </a:pPr>
              <a:t>4</a:t>
            </a:fld>
            <a:endParaRPr lang="en-US" altLang="en-US" smtClean="0"/>
          </a:p>
        </p:txBody>
      </p:sp>
      <p:sp>
        <p:nvSpPr>
          <p:cNvPr id="204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GB" altLang="en-US" smtClean="0">
              <a:latin typeface="Times" pitchFamily="-84" charset="0"/>
              <a:ea typeface="ＭＳ Ｐゴシック" pitchFamily="34" charset="-128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9pPr>
          </a:lstStyle>
          <a:p>
            <a:pPr>
              <a:spcBef>
                <a:spcPct val="0"/>
              </a:spcBef>
            </a:pPr>
            <a:fld id="{CEF4DB3A-B72E-412F-BAAA-4E56DB9F863D}" type="slidenum">
              <a:rPr lang="en-US" altLang="en-US" smtClean="0"/>
              <a:pPr>
                <a:spcBef>
                  <a:spcPct val="0"/>
                </a:spcBef>
              </a:pPr>
              <a:t>5</a:t>
            </a:fld>
            <a:endParaRPr lang="en-US" altLang="en-US" smtClean="0"/>
          </a:p>
        </p:txBody>
      </p:sp>
      <p:sp>
        <p:nvSpPr>
          <p:cNvPr id="215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50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GB" altLang="en-US" smtClean="0">
              <a:latin typeface="Times" pitchFamily="-84" charset="0"/>
              <a:ea typeface="ＭＳ Ｐゴシック" pitchFamily="34" charset="-128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9pPr>
          </a:lstStyle>
          <a:p>
            <a:pPr>
              <a:spcBef>
                <a:spcPct val="0"/>
              </a:spcBef>
            </a:pPr>
            <a:fld id="{9691BBCD-B014-4D1A-A2D1-9DBD51F0410F}" type="slidenum">
              <a:rPr lang="en-US" altLang="en-US" smtClean="0"/>
              <a:pPr>
                <a:spcBef>
                  <a:spcPct val="0"/>
                </a:spcBef>
              </a:pPr>
              <a:t>6</a:t>
            </a:fld>
            <a:endParaRPr lang="en-US" altLang="en-US" smtClean="0"/>
          </a:p>
        </p:txBody>
      </p:sp>
      <p:sp>
        <p:nvSpPr>
          <p:cNvPr id="225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GB" altLang="en-US" smtClean="0">
              <a:latin typeface="Times" pitchFamily="-84" charset="0"/>
              <a:ea typeface="ＭＳ Ｐゴシック" pitchFamily="34" charset="-128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9pPr>
          </a:lstStyle>
          <a:p>
            <a:pPr>
              <a:spcBef>
                <a:spcPct val="0"/>
              </a:spcBef>
            </a:pPr>
            <a:fld id="{C6A5AF48-DE34-4E35-A7DF-EF5464D11D7F}" type="slidenum">
              <a:rPr lang="en-US" altLang="en-US" smtClean="0"/>
              <a:pPr>
                <a:spcBef>
                  <a:spcPct val="0"/>
                </a:spcBef>
              </a:pPr>
              <a:t>7</a:t>
            </a:fld>
            <a:endParaRPr lang="en-US" altLang="en-US" smtClean="0"/>
          </a:p>
        </p:txBody>
      </p:sp>
      <p:sp>
        <p:nvSpPr>
          <p:cNvPr id="235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5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GB" altLang="en-US" smtClean="0">
              <a:latin typeface="Times" pitchFamily="-84" charset="0"/>
              <a:ea typeface="ＭＳ Ｐゴシック" pitchFamily="34" charset="-128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9pPr>
          </a:lstStyle>
          <a:p>
            <a:pPr>
              <a:spcBef>
                <a:spcPct val="0"/>
              </a:spcBef>
            </a:pPr>
            <a:fld id="{F85A5706-6610-49A2-AEEF-DDCBEF8B32D3}" type="slidenum">
              <a:rPr lang="en-US" altLang="en-US" smtClean="0"/>
              <a:pPr>
                <a:spcBef>
                  <a:spcPct val="0"/>
                </a:spcBef>
              </a:pPr>
              <a:t>8</a:t>
            </a:fld>
            <a:endParaRPr lang="en-US" altLang="en-US" smtClean="0"/>
          </a:p>
        </p:txBody>
      </p:sp>
      <p:sp>
        <p:nvSpPr>
          <p:cNvPr id="245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58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GB" altLang="en-US" dirty="0" smtClean="0">
              <a:latin typeface="Times" pitchFamily="-84" charset="0"/>
              <a:ea typeface="ＭＳ Ｐゴシック" pitchFamily="34" charset="-128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9pPr>
          </a:lstStyle>
          <a:p>
            <a:pPr>
              <a:spcBef>
                <a:spcPct val="0"/>
              </a:spcBef>
            </a:pPr>
            <a:fld id="{EAD3CF57-C3B1-4A8F-BC35-4AF32DA0B1A9}" type="slidenum">
              <a:rPr lang="en-US" altLang="en-US" smtClean="0"/>
              <a:pPr>
                <a:spcBef>
                  <a:spcPct val="0"/>
                </a:spcBef>
              </a:pPr>
              <a:t>9</a:t>
            </a:fld>
            <a:endParaRPr lang="en-US" altLang="en-US" smtClean="0"/>
          </a:p>
        </p:txBody>
      </p:sp>
      <p:sp>
        <p:nvSpPr>
          <p:cNvPr id="256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60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GB" altLang="en-US" smtClean="0">
              <a:latin typeface="Times" pitchFamily="-84" charset="0"/>
              <a:ea typeface="ＭＳ Ｐゴシック" pitchFamily="34" charset="-128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9pPr>
          </a:lstStyle>
          <a:p>
            <a:pPr>
              <a:spcBef>
                <a:spcPct val="0"/>
              </a:spcBef>
            </a:pPr>
            <a:fld id="{EE88DE49-3460-4673-9ECD-129CB09209BE}" type="slidenum">
              <a:rPr lang="en-US" altLang="en-US" smtClean="0"/>
              <a:pPr>
                <a:spcBef>
                  <a:spcPct val="0"/>
                </a:spcBef>
              </a:pPr>
              <a:t>10</a:t>
            </a:fld>
            <a:endParaRPr lang="en-US" altLang="en-US" smtClean="0"/>
          </a:p>
        </p:txBody>
      </p:sp>
      <p:sp>
        <p:nvSpPr>
          <p:cNvPr id="266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6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GB" altLang="en-US" smtClean="0">
              <a:latin typeface="Times" pitchFamily="-84" charset="0"/>
              <a:ea typeface="ＭＳ Ｐゴシック" pitchFamily="34" charset="-128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426BB59-DFEC-405B-9D13-D971D5F4C9E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0615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485A104-4793-4D3C-A6A6-EF5BCD15391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21853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AE13755-78F1-45ED-A0F4-9688C028534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31621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6FAF11-12D0-44F2-A178-0CC9E70D332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35303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09970E4-FEFC-4C4F-B461-6153898D972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09206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5417861-E189-4C22-B1DB-9B52F3AD24D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51784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38BEFD7-565E-4B60-AB2E-5D9ED07A16D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94517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C3E2DD4-BE86-414A-859A-BDDA6BA4F6B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1389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8CD7213-F17F-4B52-BD08-FACA6ED6765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8356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3A898B2-8C30-486A-A60B-6F6D20BA0E7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05548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78A0AA3-76FD-4A12-8C4F-3A06785CD93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20917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latin typeface="Times" pitchFamily="-107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0" hangingPunct="0">
              <a:defRPr>
                <a:latin typeface="Times" pitchFamily="-107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>
                <a:latin typeface="Times" pitchFamily="-84" charset="0"/>
              </a:defRPr>
            </a:lvl1pPr>
          </a:lstStyle>
          <a:p>
            <a:pPr>
              <a:defRPr/>
            </a:pPr>
            <a:fld id="{90E784A3-C171-41CF-8EAD-9F51A9606EF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ＭＳ Ｐゴシック" pitchFamily="-107" charset="-128"/>
          <a:cs typeface="ＭＳ Ｐゴシック" pitchFamily="-107" charset="-128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pitchFamily="18" charset="0"/>
          <a:ea typeface="ＭＳ Ｐゴシック" pitchFamily="-107" charset="-128"/>
          <a:cs typeface="ＭＳ Ｐゴシック" pitchFamily="-107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pitchFamily="18" charset="0"/>
          <a:ea typeface="ＭＳ Ｐゴシック" pitchFamily="-107" charset="-128"/>
          <a:cs typeface="ＭＳ Ｐゴシック" pitchFamily="-107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pitchFamily="18" charset="0"/>
          <a:ea typeface="ＭＳ Ｐゴシック" pitchFamily="-107" charset="-128"/>
          <a:cs typeface="ＭＳ Ｐゴシック" pitchFamily="-107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pitchFamily="18" charset="0"/>
          <a:ea typeface="ＭＳ Ｐゴシック" pitchFamily="-107" charset="-128"/>
          <a:cs typeface="ＭＳ Ｐゴシック" pitchFamily="-107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ＭＳ Ｐゴシック" pitchFamily="-107" charset="-128"/>
          <a:cs typeface="ＭＳ Ｐゴシック" pitchFamily="-107" charset="-128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ＭＳ Ｐゴシック" pitchFamily="-107" charset="-128"/>
          <a:cs typeface="ＭＳ Ｐゴシック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ＭＳ Ｐゴシック" pitchFamily="-107" charset="-128"/>
          <a:cs typeface="ＭＳ Ｐゴシック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ＭＳ Ｐゴシック" pitchFamily="-107" charset="-128"/>
          <a:cs typeface="ＭＳ Ｐゴシック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pitchFamily="-107" charset="-128"/>
          <a:cs typeface="ＭＳ Ｐゴシック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9" descr="9032 BoE logo-R&amp;P 300dpi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7075" y="1600200"/>
            <a:ext cx="23780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1" name="Rectangle 13"/>
          <p:cNvSpPr>
            <a:spLocks noGrp="1" noChangeArrowheads="1"/>
          </p:cNvSpPr>
          <p:nvPr>
            <p:ph type="ctrTitle"/>
          </p:nvPr>
        </p:nvSpPr>
        <p:spPr>
          <a:xfrm>
            <a:off x="685800" y="2420938"/>
            <a:ext cx="7772400" cy="531812"/>
          </a:xfrm>
        </p:spPr>
        <p:txBody>
          <a:bodyPr/>
          <a:lstStyle/>
          <a:p>
            <a:pPr algn="l" eaLnBrk="1" hangingPunct="1"/>
            <a:r>
              <a:rPr lang="en-GB" altLang="en-US" sz="2400" b="1" dirty="0" smtClean="0">
                <a:solidFill>
                  <a:srgbClr val="960000"/>
                </a:solidFill>
                <a:latin typeface="Arial" pitchFamily="34" charset="0"/>
                <a:ea typeface="ＭＳ Ｐゴシック" pitchFamily="34" charset="-128"/>
                <a:cs typeface="Arial" pitchFamily="34" charset="0"/>
              </a:rPr>
              <a:t>Inflation Report </a:t>
            </a:r>
            <a:br>
              <a:rPr lang="en-GB" altLang="en-US" sz="2400" b="1" dirty="0" smtClean="0">
                <a:solidFill>
                  <a:srgbClr val="960000"/>
                </a:solidFill>
                <a:latin typeface="Arial" pitchFamily="34" charset="0"/>
                <a:ea typeface="ＭＳ Ｐゴシック" pitchFamily="34" charset="-128"/>
                <a:cs typeface="Arial" pitchFamily="34" charset="0"/>
              </a:rPr>
            </a:br>
            <a:r>
              <a:rPr lang="en-GB" altLang="en-US" sz="2400" b="1" smtClean="0">
                <a:solidFill>
                  <a:srgbClr val="960000"/>
                </a:solidFill>
                <a:latin typeface="Arial" pitchFamily="34" charset="0"/>
                <a:ea typeface="ＭＳ Ｐゴシック" pitchFamily="34" charset="-128"/>
                <a:cs typeface="Arial" pitchFamily="34" charset="0"/>
              </a:rPr>
              <a:t>February 2017</a:t>
            </a:r>
            <a:endParaRPr lang="en-GB" altLang="en-US" sz="2400" b="1" dirty="0" smtClean="0">
              <a:solidFill>
                <a:srgbClr val="960000"/>
              </a:solidFill>
              <a:latin typeface="Arial" pitchFamily="34" charset="0"/>
              <a:ea typeface="ＭＳ Ｐゴシック" pitchFamily="34" charset="-128"/>
              <a:cs typeface="Arial" pitchFamily="34" charset="0"/>
            </a:endParaRPr>
          </a:p>
        </p:txBody>
      </p:sp>
      <p:sp>
        <p:nvSpPr>
          <p:cNvPr id="2052" name="Rectangle 14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420000"/>
            <a:ext cx="7772400" cy="719137"/>
          </a:xfrm>
        </p:spPr>
        <p:txBody>
          <a:bodyPr/>
          <a:lstStyle/>
          <a:p>
            <a:pPr algn="l" eaLnBrk="1" hangingPunct="1"/>
            <a:r>
              <a:rPr lang="en-GB" altLang="en-US" sz="2400" dirty="0" smtClean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Costs and prices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4"/>
          <p:cNvSpPr>
            <a:spLocks noChangeArrowheads="1"/>
          </p:cNvSpPr>
          <p:nvPr/>
        </p:nvSpPr>
        <p:spPr bwMode="auto">
          <a:xfrm>
            <a:off x="179388" y="179388"/>
            <a:ext cx="8964612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None/>
            </a:pPr>
            <a:r>
              <a:rPr lang="en-GB" altLang="en-US" sz="2400" b="1" dirty="0" smtClean="0">
                <a:solidFill>
                  <a:srgbClr val="960000"/>
                </a:solidFill>
                <a:latin typeface="Arial" pitchFamily="34" charset="0"/>
              </a:rPr>
              <a:t>Chart 4.9</a:t>
            </a:r>
            <a:r>
              <a:rPr lang="en-GB" altLang="en-US" sz="2400" dirty="0" smtClean="0">
                <a:solidFill>
                  <a:srgbClr val="960000"/>
                </a:solidFill>
                <a:latin typeface="Arial" pitchFamily="34" charset="0"/>
              </a:rPr>
              <a:t>  </a:t>
            </a:r>
            <a:r>
              <a:rPr lang="en-GB" altLang="en-US" sz="2400" dirty="0">
                <a:solidFill>
                  <a:srgbClr val="960000"/>
                </a:solidFill>
                <a:latin typeface="Arial" pitchFamily="34" charset="0"/>
              </a:rPr>
              <a:t>Companies’ margins narrowed during 2016</a:t>
            </a:r>
            <a:r>
              <a:rPr lang="en-US" altLang="en-US" sz="2400" dirty="0" smtClean="0">
                <a:solidFill>
                  <a:srgbClr val="960000"/>
                </a:solidFill>
                <a:latin typeface="Arial" pitchFamily="34" charset="0"/>
              </a:rPr>
              <a:t/>
            </a:r>
            <a:br>
              <a:rPr lang="en-US" altLang="en-US" sz="2400" dirty="0" smtClean="0">
                <a:solidFill>
                  <a:srgbClr val="960000"/>
                </a:solidFill>
                <a:latin typeface="Arial" pitchFamily="34" charset="0"/>
              </a:rPr>
            </a:br>
            <a:r>
              <a:rPr lang="en-GB" altLang="en-US" sz="2000" dirty="0">
                <a:latin typeface="Arial" pitchFamily="34" charset="0"/>
              </a:rPr>
              <a:t>Estimated margins on consumer goods and </a:t>
            </a:r>
            <a:r>
              <a:rPr lang="en-GB" altLang="en-US" sz="2000" dirty="0" smtClean="0">
                <a:latin typeface="Arial" pitchFamily="34" charset="0"/>
              </a:rPr>
              <a:t>services</a:t>
            </a:r>
            <a:r>
              <a:rPr lang="en-US" altLang="en-US" sz="2000" baseline="30000" dirty="0">
                <a:latin typeface="Arial" pitchFamily="34" charset="0"/>
              </a:rPr>
              <a:t>(a</a:t>
            </a:r>
            <a:r>
              <a:rPr lang="en-US" altLang="en-US" sz="2000" baseline="30000" dirty="0" smtClean="0">
                <a:latin typeface="Arial" pitchFamily="34" charset="0"/>
              </a:rPr>
              <a:t>)</a:t>
            </a:r>
            <a:endParaRPr lang="en-US" altLang="en-US" sz="2000" baseline="30000" dirty="0">
              <a:latin typeface="Arial" pitchFamily="34" charset="0"/>
            </a:endParaRPr>
          </a:p>
        </p:txBody>
      </p:sp>
      <p:sp>
        <p:nvSpPr>
          <p:cNvPr id="11267" name="Rectangle 1"/>
          <p:cNvSpPr>
            <a:spLocks noChangeArrowheads="1"/>
          </p:cNvSpPr>
          <p:nvPr/>
        </p:nvSpPr>
        <p:spPr bwMode="auto">
          <a:xfrm>
            <a:off x="204788" y="6064250"/>
            <a:ext cx="870585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15900" indent="-215900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9pPr>
          </a:lstStyle>
          <a:p>
            <a:pPr marL="216000" lvl="0" indent="-216000" eaLnBrk="1" hangingPunct="1">
              <a:spcBef>
                <a:spcPct val="0"/>
              </a:spcBef>
              <a:buNone/>
              <a:defRPr/>
            </a:pPr>
            <a:r>
              <a:rPr lang="en-GB" sz="800" dirty="0">
                <a:solidFill>
                  <a:srgbClr val="000000"/>
                </a:solidFill>
                <a:latin typeface="Arial" pitchFamily="34" charset="0"/>
              </a:rPr>
              <a:t>Sources: </a:t>
            </a:r>
            <a:r>
              <a:rPr lang="en-GB" sz="800" dirty="0" smtClean="0">
                <a:solidFill>
                  <a:srgbClr val="000000"/>
                </a:solidFill>
                <a:latin typeface="Arial" pitchFamily="34" charset="0"/>
              </a:rPr>
              <a:t> ONS </a:t>
            </a:r>
            <a:r>
              <a:rPr lang="en-GB" sz="800" dirty="0">
                <a:solidFill>
                  <a:srgbClr val="000000"/>
                </a:solidFill>
                <a:latin typeface="Arial" pitchFamily="34" charset="0"/>
              </a:rPr>
              <a:t>and Bank calculations</a:t>
            </a:r>
            <a:r>
              <a:rPr lang="en-GB" sz="800" dirty="0" smtClean="0">
                <a:solidFill>
                  <a:srgbClr val="000000"/>
                </a:solidFill>
                <a:latin typeface="Arial" pitchFamily="34" charset="0"/>
              </a:rPr>
              <a:t>.</a:t>
            </a:r>
          </a:p>
          <a:p>
            <a:pPr marL="216000" lvl="0" indent="-216000" eaLnBrk="1" hangingPunct="1">
              <a:spcBef>
                <a:spcPct val="0"/>
              </a:spcBef>
              <a:buNone/>
              <a:defRPr/>
            </a:pPr>
            <a:endParaRPr lang="en-GB" sz="800" dirty="0">
              <a:solidFill>
                <a:srgbClr val="000000"/>
              </a:solidFill>
              <a:latin typeface="Arial" pitchFamily="34" charset="0"/>
            </a:endParaRPr>
          </a:p>
          <a:p>
            <a:pPr marL="216000" lvl="0" indent="-216000" eaLnBrk="1" hangingPunct="1">
              <a:spcBef>
                <a:spcPct val="0"/>
              </a:spcBef>
              <a:buNone/>
              <a:defRPr/>
            </a:pPr>
            <a:r>
              <a:rPr lang="en-GB" sz="800" dirty="0">
                <a:solidFill>
                  <a:srgbClr val="000000"/>
                </a:solidFill>
                <a:latin typeface="Arial" pitchFamily="34" charset="0"/>
              </a:rPr>
              <a:t>(</a:t>
            </a:r>
            <a:r>
              <a:rPr lang="en-GB" sz="800" dirty="0" smtClean="0">
                <a:solidFill>
                  <a:srgbClr val="000000"/>
                </a:solidFill>
                <a:latin typeface="Arial" pitchFamily="34" charset="0"/>
              </a:rPr>
              <a:t>a)	Calculated </a:t>
            </a:r>
            <a:r>
              <a:rPr lang="en-GB" sz="800" dirty="0">
                <a:solidFill>
                  <a:srgbClr val="000000"/>
                </a:solidFill>
                <a:latin typeface="Arial" pitchFamily="34" charset="0"/>
              </a:rPr>
              <a:t>as differences in the ratio of the CPI, seasonally adjusted by Bank staff, </a:t>
            </a:r>
            <a:r>
              <a:rPr lang="en-GB" sz="800" dirty="0" smtClean="0">
                <a:solidFill>
                  <a:srgbClr val="000000"/>
                </a:solidFill>
                <a:latin typeface="Arial" pitchFamily="34" charset="0"/>
              </a:rPr>
              <a:t>and estimated </a:t>
            </a:r>
            <a:r>
              <a:rPr lang="en-GB" sz="800" dirty="0">
                <a:solidFill>
                  <a:srgbClr val="000000"/>
                </a:solidFill>
                <a:latin typeface="Arial" pitchFamily="34" charset="0"/>
              </a:rPr>
              <a:t>costs of production and distribution for consumer goods and services. </a:t>
            </a:r>
            <a:r>
              <a:rPr lang="en-GB" sz="800" dirty="0" smtClean="0">
                <a:solidFill>
                  <a:srgbClr val="000000"/>
                </a:solidFill>
                <a:latin typeface="Arial" pitchFamily="34" charset="0"/>
              </a:rPr>
              <a:t> Costs consist </a:t>
            </a:r>
            <a:r>
              <a:rPr lang="en-GB" sz="800" dirty="0">
                <a:solidFill>
                  <a:srgbClr val="000000"/>
                </a:solidFill>
                <a:latin typeface="Arial" pitchFamily="34" charset="0"/>
              </a:rPr>
              <a:t>of imports, energy, taxes and labour, weighted to reflect their intensity in </a:t>
            </a:r>
            <a:r>
              <a:rPr lang="en-GB" sz="800" dirty="0" smtClean="0">
                <a:solidFill>
                  <a:srgbClr val="000000"/>
                </a:solidFill>
                <a:latin typeface="Arial" pitchFamily="34" charset="0"/>
              </a:rPr>
              <a:t>CPI.  The underlying </a:t>
            </a:r>
            <a:r>
              <a:rPr lang="en-GB" sz="800" dirty="0">
                <a:solidFill>
                  <a:srgbClr val="000000"/>
                </a:solidFill>
                <a:latin typeface="Arial" pitchFamily="34" charset="0"/>
              </a:rPr>
              <a:t>weights attached to each cost component are based on the </a:t>
            </a:r>
            <a:r>
              <a:rPr lang="en-GB" sz="800" i="1" dirty="0">
                <a:solidFill>
                  <a:srgbClr val="000000"/>
                </a:solidFill>
                <a:latin typeface="Arial" pitchFamily="34" charset="0"/>
              </a:rPr>
              <a:t>United </a:t>
            </a:r>
            <a:r>
              <a:rPr lang="en-GB" sz="800" i="1" dirty="0" smtClean="0">
                <a:solidFill>
                  <a:srgbClr val="000000"/>
                </a:solidFill>
                <a:latin typeface="Arial" pitchFamily="34" charset="0"/>
              </a:rPr>
              <a:t>Kingdom Input-Output </a:t>
            </a:r>
            <a:r>
              <a:rPr lang="en-GB" sz="800" i="1" dirty="0">
                <a:solidFill>
                  <a:srgbClr val="000000"/>
                </a:solidFill>
                <a:latin typeface="Arial" pitchFamily="34" charset="0"/>
              </a:rPr>
              <a:t>Analytical Tables 2010</a:t>
            </a:r>
            <a:r>
              <a:rPr lang="en-GB" sz="800" dirty="0">
                <a:solidFill>
                  <a:srgbClr val="000000"/>
                </a:solidFill>
                <a:latin typeface="Arial" pitchFamily="34" charset="0"/>
              </a:rPr>
              <a:t>, adjusted to reflect the composition of CPI. </a:t>
            </a:r>
            <a:r>
              <a:rPr lang="en-GB" sz="800" dirty="0" smtClean="0">
                <a:solidFill>
                  <a:srgbClr val="000000"/>
                </a:solidFill>
                <a:latin typeface="Arial" pitchFamily="34" charset="0"/>
              </a:rPr>
              <a:t> Where applicable</a:t>
            </a:r>
            <a:r>
              <a:rPr lang="en-GB" sz="800" dirty="0">
                <a:solidFill>
                  <a:srgbClr val="000000"/>
                </a:solidFill>
                <a:latin typeface="Arial" pitchFamily="34" charset="0"/>
              </a:rPr>
              <a:t>, the weights capture each factor’s contribution to all stages of the </a:t>
            </a:r>
            <a:r>
              <a:rPr lang="en-GB" sz="800" dirty="0" smtClean="0">
                <a:solidFill>
                  <a:srgbClr val="000000"/>
                </a:solidFill>
                <a:latin typeface="Arial" pitchFamily="34" charset="0"/>
              </a:rPr>
              <a:t>domestic production </a:t>
            </a:r>
            <a:r>
              <a:rPr lang="en-GB" sz="800" dirty="0">
                <a:solidFill>
                  <a:srgbClr val="000000"/>
                </a:solidFill>
                <a:latin typeface="Arial" pitchFamily="34" charset="0"/>
              </a:rPr>
              <a:t>process</a:t>
            </a:r>
            <a:r>
              <a:rPr lang="en-GB" sz="800" dirty="0" smtClean="0">
                <a:solidFill>
                  <a:srgbClr val="000000"/>
                </a:solidFill>
                <a:latin typeface="Arial" pitchFamily="34" charset="0"/>
              </a:rPr>
              <a:t>.</a:t>
            </a:r>
            <a:endParaRPr lang="en-GB" sz="800" dirty="0">
              <a:solidFill>
                <a:srgbClr val="000000"/>
              </a:solidFill>
              <a:latin typeface="Arial" pitchFamily="34" charset="0"/>
            </a:endParaRPr>
          </a:p>
        </p:txBody>
      </p:sp>
      <p:pic>
        <p:nvPicPr>
          <p:cNvPr id="2" name="Picture 1" descr="Chart 4.9 - IR Feb 2017 REDRAW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9274" y="1397000"/>
            <a:ext cx="5419725" cy="447008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4"/>
          <p:cNvSpPr>
            <a:spLocks noChangeArrowheads="1"/>
          </p:cNvSpPr>
          <p:nvPr/>
        </p:nvSpPr>
        <p:spPr bwMode="auto">
          <a:xfrm>
            <a:off x="687388" y="3240088"/>
            <a:ext cx="7700962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2400" b="1">
                <a:solidFill>
                  <a:srgbClr val="960000"/>
                </a:solidFill>
                <a:latin typeface="Arial" pitchFamily="34" charset="0"/>
                <a:cs typeface="Arial" pitchFamily="34" charset="0"/>
              </a:rPr>
              <a:t>Tables</a:t>
            </a:r>
            <a:endParaRPr lang="en-GB" altLang="en-US" sz="240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4"/>
          <p:cNvSpPr>
            <a:spLocks noChangeArrowheads="1"/>
          </p:cNvSpPr>
          <p:nvPr/>
        </p:nvSpPr>
        <p:spPr bwMode="auto">
          <a:xfrm>
            <a:off x="179388" y="179388"/>
            <a:ext cx="871855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 b="1" dirty="0">
                <a:solidFill>
                  <a:srgbClr val="960000"/>
                </a:solidFill>
                <a:latin typeface="Arial" pitchFamily="34" charset="0"/>
              </a:rPr>
              <a:t>Table 4.A  </a:t>
            </a:r>
            <a:r>
              <a:rPr lang="en-GB" altLang="en-US" sz="2400" dirty="0">
                <a:latin typeface="Arial" pitchFamily="34" charset="0"/>
              </a:rPr>
              <a:t>Monitoring the MPC’s key judgements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588" y="876298"/>
            <a:ext cx="8295761" cy="5781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4"/>
          <p:cNvSpPr>
            <a:spLocks noChangeArrowheads="1"/>
          </p:cNvSpPr>
          <p:nvPr/>
        </p:nvSpPr>
        <p:spPr bwMode="auto">
          <a:xfrm>
            <a:off x="687388" y="3240088"/>
            <a:ext cx="7700962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2400" b="1" dirty="0" smtClean="0">
                <a:solidFill>
                  <a:srgbClr val="960000"/>
                </a:solidFill>
                <a:latin typeface="Arial" pitchFamily="34" charset="0"/>
                <a:cs typeface="Arial" pitchFamily="34" charset="0"/>
              </a:rPr>
              <a:t>Developments in food price inflation</a:t>
            </a:r>
            <a:endParaRPr lang="en-GB" altLang="en-US" sz="24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71237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4"/>
          <p:cNvSpPr>
            <a:spLocks noChangeArrowheads="1"/>
          </p:cNvSpPr>
          <p:nvPr/>
        </p:nvSpPr>
        <p:spPr bwMode="auto">
          <a:xfrm>
            <a:off x="179388" y="179388"/>
            <a:ext cx="8964612" cy="11387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2400" b="1" dirty="0" smtClean="0">
                <a:solidFill>
                  <a:srgbClr val="960000"/>
                </a:solidFill>
                <a:latin typeface="Arial" pitchFamily="34" charset="0"/>
              </a:rPr>
              <a:t>Chart A</a:t>
            </a:r>
            <a:r>
              <a:rPr lang="en-GB" altLang="en-US" sz="2400" dirty="0" smtClean="0">
                <a:solidFill>
                  <a:srgbClr val="960000"/>
                </a:solidFill>
                <a:latin typeface="Arial" pitchFamily="34" charset="0"/>
              </a:rPr>
              <a:t>  </a:t>
            </a:r>
            <a:r>
              <a:rPr lang="en-GB" altLang="en-US" sz="2400" dirty="0">
                <a:solidFill>
                  <a:srgbClr val="960000"/>
                </a:solidFill>
                <a:latin typeface="Arial" pitchFamily="34" charset="0"/>
              </a:rPr>
              <a:t>Rising import prices have yet to be passed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2400" dirty="0">
                <a:solidFill>
                  <a:srgbClr val="960000"/>
                </a:solidFill>
                <a:latin typeface="Arial" pitchFamily="34" charset="0"/>
              </a:rPr>
              <a:t>through to food prices</a:t>
            </a:r>
            <a:r>
              <a:rPr lang="en-US" altLang="en-US" sz="2400" dirty="0" smtClean="0">
                <a:solidFill>
                  <a:srgbClr val="960000"/>
                </a:solidFill>
                <a:latin typeface="Arial" pitchFamily="34" charset="0"/>
              </a:rPr>
              <a:t/>
            </a:r>
            <a:br>
              <a:rPr lang="en-US" altLang="en-US" sz="2400" dirty="0" smtClean="0">
                <a:solidFill>
                  <a:srgbClr val="960000"/>
                </a:solidFill>
                <a:latin typeface="Arial" pitchFamily="34" charset="0"/>
              </a:rPr>
            </a:br>
            <a:r>
              <a:rPr lang="en-GB" altLang="en-US" sz="2000" dirty="0">
                <a:latin typeface="Arial" pitchFamily="34" charset="0"/>
              </a:rPr>
              <a:t>Food CPI and food import prices</a:t>
            </a:r>
            <a:endParaRPr lang="en-US" altLang="en-US" sz="2400" baseline="30000" dirty="0">
              <a:latin typeface="Arial" pitchFamily="34" charset="0"/>
            </a:endParaRPr>
          </a:p>
        </p:txBody>
      </p:sp>
      <p:sp>
        <p:nvSpPr>
          <p:cNvPr id="11267" name="Rectangle 1"/>
          <p:cNvSpPr>
            <a:spLocks noChangeArrowheads="1"/>
          </p:cNvSpPr>
          <p:nvPr/>
        </p:nvSpPr>
        <p:spPr bwMode="auto">
          <a:xfrm>
            <a:off x="204788" y="6064250"/>
            <a:ext cx="870585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15900" indent="-215900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9pPr>
          </a:lstStyle>
          <a:p>
            <a:pPr marL="216000" lvl="0" indent="-216000" eaLnBrk="1" hangingPunct="1">
              <a:spcBef>
                <a:spcPct val="0"/>
              </a:spcBef>
              <a:buNone/>
              <a:defRPr/>
            </a:pPr>
            <a:r>
              <a:rPr lang="en-GB" sz="800" dirty="0">
                <a:solidFill>
                  <a:srgbClr val="000000"/>
                </a:solidFill>
                <a:latin typeface="Arial" pitchFamily="34" charset="0"/>
              </a:rPr>
              <a:t>Sources: </a:t>
            </a:r>
            <a:r>
              <a:rPr lang="en-GB" sz="800" dirty="0" smtClean="0">
                <a:solidFill>
                  <a:srgbClr val="000000"/>
                </a:solidFill>
                <a:latin typeface="Arial" pitchFamily="34" charset="0"/>
              </a:rPr>
              <a:t> ONS </a:t>
            </a:r>
            <a:r>
              <a:rPr lang="en-GB" sz="800" dirty="0">
                <a:solidFill>
                  <a:srgbClr val="000000"/>
                </a:solidFill>
                <a:latin typeface="Arial" pitchFamily="34" charset="0"/>
              </a:rPr>
              <a:t>and Bank calculations</a:t>
            </a:r>
            <a:r>
              <a:rPr lang="en-GB" sz="800" dirty="0" smtClean="0">
                <a:solidFill>
                  <a:srgbClr val="000000"/>
                </a:solidFill>
                <a:latin typeface="Arial" pitchFamily="34" charset="0"/>
              </a:rPr>
              <a:t>.</a:t>
            </a:r>
          </a:p>
          <a:p>
            <a:pPr marL="216000" lvl="0" indent="-216000" eaLnBrk="1" hangingPunct="1">
              <a:spcBef>
                <a:spcPct val="0"/>
              </a:spcBef>
              <a:buNone/>
              <a:defRPr/>
            </a:pPr>
            <a:endParaRPr lang="en-GB" sz="800" dirty="0">
              <a:solidFill>
                <a:srgbClr val="000000"/>
              </a:solidFill>
              <a:latin typeface="Arial" pitchFamily="34" charset="0"/>
            </a:endParaRPr>
          </a:p>
          <a:p>
            <a:pPr marL="216000" lvl="0" indent="-216000" eaLnBrk="1" hangingPunct="1">
              <a:spcBef>
                <a:spcPct val="0"/>
              </a:spcBef>
              <a:buNone/>
              <a:defRPr/>
            </a:pPr>
            <a:r>
              <a:rPr lang="en-GB" sz="800" dirty="0">
                <a:solidFill>
                  <a:srgbClr val="000000"/>
                </a:solidFill>
                <a:latin typeface="Arial" pitchFamily="34" charset="0"/>
              </a:rPr>
              <a:t>(</a:t>
            </a:r>
            <a:r>
              <a:rPr lang="en-GB" sz="800" dirty="0" smtClean="0">
                <a:solidFill>
                  <a:srgbClr val="000000"/>
                </a:solidFill>
                <a:latin typeface="Arial" pitchFamily="34" charset="0"/>
              </a:rPr>
              <a:t>a)	Quarterly </a:t>
            </a:r>
            <a:r>
              <a:rPr lang="en-GB" sz="800" dirty="0">
                <a:solidFill>
                  <a:srgbClr val="000000"/>
                </a:solidFill>
                <a:latin typeface="Arial" pitchFamily="34" charset="0"/>
              </a:rPr>
              <a:t>average level of food and non-alcoholic beverages component of the CPI.</a:t>
            </a:r>
          </a:p>
          <a:p>
            <a:pPr marL="216000" lvl="0" indent="-216000" eaLnBrk="1" hangingPunct="1">
              <a:spcBef>
                <a:spcPct val="0"/>
              </a:spcBef>
              <a:buNone/>
              <a:defRPr/>
            </a:pPr>
            <a:r>
              <a:rPr lang="en-GB" sz="800" dirty="0">
                <a:solidFill>
                  <a:srgbClr val="000000"/>
                </a:solidFill>
                <a:latin typeface="Arial" pitchFamily="34" charset="0"/>
              </a:rPr>
              <a:t>(</a:t>
            </a:r>
            <a:r>
              <a:rPr lang="en-GB" sz="800" dirty="0" smtClean="0">
                <a:solidFill>
                  <a:srgbClr val="000000"/>
                </a:solidFill>
                <a:latin typeface="Arial" pitchFamily="34" charset="0"/>
              </a:rPr>
              <a:t>b)	Quarterly </a:t>
            </a:r>
            <a:r>
              <a:rPr lang="en-GB" sz="800" dirty="0">
                <a:solidFill>
                  <a:srgbClr val="000000"/>
                </a:solidFill>
                <a:latin typeface="Arial" pitchFamily="34" charset="0"/>
              </a:rPr>
              <a:t>average level of food import price deflator. </a:t>
            </a:r>
            <a:r>
              <a:rPr lang="en-GB" sz="800" dirty="0" smtClean="0">
                <a:solidFill>
                  <a:srgbClr val="000000"/>
                </a:solidFill>
                <a:latin typeface="Arial" pitchFamily="34" charset="0"/>
              </a:rPr>
              <a:t> 2016 </a:t>
            </a:r>
            <a:r>
              <a:rPr lang="en-GB" sz="800" dirty="0">
                <a:solidFill>
                  <a:srgbClr val="000000"/>
                </a:solidFill>
                <a:latin typeface="Arial" pitchFamily="34" charset="0"/>
              </a:rPr>
              <a:t>Q4 is the three-month </a:t>
            </a:r>
            <a:r>
              <a:rPr lang="en-GB" sz="800" dirty="0" smtClean="0">
                <a:solidFill>
                  <a:srgbClr val="000000"/>
                </a:solidFill>
                <a:latin typeface="Arial" pitchFamily="34" charset="0"/>
              </a:rPr>
              <a:t>average to </a:t>
            </a:r>
            <a:r>
              <a:rPr lang="en-GB" sz="800" dirty="0">
                <a:solidFill>
                  <a:srgbClr val="000000"/>
                </a:solidFill>
                <a:latin typeface="Arial" pitchFamily="34" charset="0"/>
              </a:rPr>
              <a:t>November.</a:t>
            </a:r>
          </a:p>
          <a:p>
            <a:pPr marL="216000" lvl="0" indent="-216000" eaLnBrk="1" hangingPunct="1">
              <a:spcBef>
                <a:spcPct val="0"/>
              </a:spcBef>
              <a:buNone/>
              <a:defRPr/>
            </a:pPr>
            <a:r>
              <a:rPr lang="en-GB" sz="800" dirty="0">
                <a:solidFill>
                  <a:srgbClr val="000000"/>
                </a:solidFill>
                <a:latin typeface="Arial" pitchFamily="34" charset="0"/>
              </a:rPr>
              <a:t>(</a:t>
            </a:r>
            <a:r>
              <a:rPr lang="en-GB" sz="800" dirty="0" smtClean="0">
                <a:solidFill>
                  <a:srgbClr val="000000"/>
                </a:solidFill>
                <a:latin typeface="Arial" pitchFamily="34" charset="0"/>
              </a:rPr>
              <a:t>c)	Shows </a:t>
            </a:r>
            <a:r>
              <a:rPr lang="en-GB" sz="800" dirty="0">
                <a:solidFill>
                  <a:srgbClr val="000000"/>
                </a:solidFill>
                <a:latin typeface="Arial" pitchFamily="34" charset="0"/>
              </a:rPr>
              <a:t>periods of sustained sterling ERI appreciation and depreciation, including 2007 Q3 </a:t>
            </a:r>
            <a:r>
              <a:rPr lang="en-GB" sz="800" dirty="0" smtClean="0">
                <a:solidFill>
                  <a:srgbClr val="000000"/>
                </a:solidFill>
                <a:latin typeface="Arial" pitchFamily="34" charset="0"/>
              </a:rPr>
              <a:t>to 2009 </a:t>
            </a:r>
            <a:r>
              <a:rPr lang="en-GB" sz="800" dirty="0">
                <a:solidFill>
                  <a:srgbClr val="000000"/>
                </a:solidFill>
                <a:latin typeface="Arial" pitchFamily="34" charset="0"/>
              </a:rPr>
              <a:t>Q1</a:t>
            </a:r>
            <a:r>
              <a:rPr lang="en-GB" sz="800" dirty="0" smtClean="0">
                <a:solidFill>
                  <a:srgbClr val="000000"/>
                </a:solidFill>
                <a:latin typeface="Arial" pitchFamily="34" charset="0"/>
              </a:rPr>
              <a:t>;  </a:t>
            </a:r>
            <a:r>
              <a:rPr lang="en-GB" sz="800" dirty="0">
                <a:solidFill>
                  <a:srgbClr val="000000"/>
                </a:solidFill>
                <a:latin typeface="Arial" pitchFamily="34" charset="0"/>
              </a:rPr>
              <a:t>2013 Q2 to 2015 Q3; </a:t>
            </a:r>
            <a:r>
              <a:rPr lang="en-GB" sz="800" dirty="0" smtClean="0">
                <a:solidFill>
                  <a:srgbClr val="000000"/>
                </a:solidFill>
                <a:latin typeface="Arial" pitchFamily="34" charset="0"/>
              </a:rPr>
              <a:t> and </a:t>
            </a:r>
            <a:r>
              <a:rPr lang="en-GB" sz="800" dirty="0">
                <a:solidFill>
                  <a:srgbClr val="000000"/>
                </a:solidFill>
                <a:latin typeface="Arial" pitchFamily="34" charset="0"/>
              </a:rPr>
              <a:t>2015 Q4 to 2016 </a:t>
            </a:r>
            <a:r>
              <a:rPr lang="en-GB" sz="800" dirty="0" smtClean="0">
                <a:solidFill>
                  <a:srgbClr val="000000"/>
                </a:solidFill>
                <a:latin typeface="Arial" pitchFamily="34" charset="0"/>
              </a:rPr>
              <a:t>Q4</a:t>
            </a:r>
            <a:r>
              <a:rPr lang="en-US" sz="800" dirty="0" smtClean="0">
                <a:solidFill>
                  <a:srgbClr val="000000"/>
                </a:solidFill>
                <a:latin typeface="Arial" pitchFamily="34" charset="0"/>
              </a:rPr>
              <a:t>.</a:t>
            </a:r>
            <a:endParaRPr lang="en-GB" sz="800" dirty="0">
              <a:solidFill>
                <a:srgbClr val="000000"/>
              </a:solidFill>
              <a:latin typeface="Arial" pitchFamily="34" charset="0"/>
            </a:endParaRPr>
          </a:p>
        </p:txBody>
      </p:sp>
      <p:pic>
        <p:nvPicPr>
          <p:cNvPr id="3" name="Picture 2" descr="Chart A - IR Feb 2017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9274" y="1435100"/>
            <a:ext cx="4848225" cy="44263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57622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4"/>
          <p:cNvSpPr>
            <a:spLocks noChangeArrowheads="1"/>
          </p:cNvSpPr>
          <p:nvPr/>
        </p:nvSpPr>
        <p:spPr bwMode="auto">
          <a:xfrm>
            <a:off x="687388" y="3240088"/>
            <a:ext cx="7700962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2400" b="1" dirty="0" smtClean="0">
                <a:solidFill>
                  <a:srgbClr val="960000"/>
                </a:solidFill>
                <a:latin typeface="Arial" pitchFamily="34" charset="0"/>
                <a:cs typeface="Arial" pitchFamily="34" charset="0"/>
              </a:rPr>
              <a:t>Monitoring inflation expectations</a:t>
            </a:r>
            <a:endParaRPr lang="en-GB" altLang="en-US" sz="24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900121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4"/>
          <p:cNvSpPr>
            <a:spLocks noChangeArrowheads="1"/>
          </p:cNvSpPr>
          <p:nvPr/>
        </p:nvSpPr>
        <p:spPr bwMode="auto">
          <a:xfrm>
            <a:off x="179388" y="179388"/>
            <a:ext cx="8964612" cy="11387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2400" b="1" dirty="0" smtClean="0">
                <a:solidFill>
                  <a:srgbClr val="960000"/>
                </a:solidFill>
                <a:latin typeface="Arial" pitchFamily="34" charset="0"/>
              </a:rPr>
              <a:t>Chart A</a:t>
            </a:r>
            <a:r>
              <a:rPr lang="en-GB" altLang="en-US" sz="2400" dirty="0" smtClean="0">
                <a:solidFill>
                  <a:srgbClr val="960000"/>
                </a:solidFill>
                <a:latin typeface="Arial" pitchFamily="34" charset="0"/>
              </a:rPr>
              <a:t>  </a:t>
            </a:r>
            <a:r>
              <a:rPr lang="en-GB" altLang="en-US" sz="2400" dirty="0">
                <a:solidFill>
                  <a:srgbClr val="960000"/>
                </a:solidFill>
                <a:latin typeface="Arial" pitchFamily="34" charset="0"/>
              </a:rPr>
              <a:t>Measures of inflation expectations have picked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2400" dirty="0" smtClean="0">
                <a:solidFill>
                  <a:srgbClr val="960000"/>
                </a:solidFill>
                <a:latin typeface="Arial" pitchFamily="34" charset="0"/>
              </a:rPr>
              <a:t>up to around past averages</a:t>
            </a:r>
            <a:r>
              <a:rPr lang="en-US" altLang="en-US" sz="2400" dirty="0" smtClean="0">
                <a:solidFill>
                  <a:srgbClr val="960000"/>
                </a:solidFill>
                <a:latin typeface="Arial" pitchFamily="34" charset="0"/>
              </a:rPr>
              <a:t/>
            </a:r>
            <a:br>
              <a:rPr lang="en-US" altLang="en-US" sz="2400" dirty="0" smtClean="0">
                <a:solidFill>
                  <a:srgbClr val="960000"/>
                </a:solidFill>
                <a:latin typeface="Arial" pitchFamily="34" charset="0"/>
              </a:rPr>
            </a:br>
            <a:r>
              <a:rPr lang="en-GB" altLang="en-US" sz="2000" dirty="0" smtClean="0">
                <a:latin typeface="Arial" pitchFamily="34" charset="0"/>
              </a:rPr>
              <a:t>CPI inflation and summary measures of the levels of inflation expectations</a:t>
            </a:r>
            <a:r>
              <a:rPr lang="en-US" altLang="en-US" sz="2000" baseline="30000" dirty="0" smtClean="0">
                <a:latin typeface="Arial" pitchFamily="34" charset="0"/>
              </a:rPr>
              <a:t>(a</a:t>
            </a:r>
            <a:r>
              <a:rPr lang="en-US" altLang="en-US" sz="2000" baseline="30000" dirty="0">
                <a:latin typeface="Arial" pitchFamily="34" charset="0"/>
              </a:rPr>
              <a:t>)</a:t>
            </a:r>
          </a:p>
        </p:txBody>
      </p:sp>
      <p:sp>
        <p:nvSpPr>
          <p:cNvPr id="11267" name="Rectangle 1"/>
          <p:cNvSpPr>
            <a:spLocks noChangeArrowheads="1"/>
          </p:cNvSpPr>
          <p:nvPr/>
        </p:nvSpPr>
        <p:spPr bwMode="auto">
          <a:xfrm>
            <a:off x="204788" y="6016625"/>
            <a:ext cx="8939212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215900" indent="-215900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9pPr>
          </a:lstStyle>
          <a:p>
            <a:pPr marL="216000" lvl="0" indent="-216000" eaLnBrk="1" hangingPunct="1">
              <a:spcBef>
                <a:spcPct val="0"/>
              </a:spcBef>
              <a:buNone/>
              <a:defRPr/>
            </a:pPr>
            <a:r>
              <a:rPr lang="en-GB" sz="800" dirty="0" smtClean="0">
                <a:solidFill>
                  <a:srgbClr val="000000"/>
                </a:solidFill>
                <a:latin typeface="Arial" pitchFamily="34" charset="0"/>
              </a:rPr>
              <a:t>Sources:  Bank </a:t>
            </a:r>
            <a:r>
              <a:rPr lang="en-GB" sz="800" dirty="0">
                <a:solidFill>
                  <a:srgbClr val="000000"/>
                </a:solidFill>
                <a:latin typeface="Arial" pitchFamily="34" charset="0"/>
              </a:rPr>
              <a:t>of England, Barclays Capital, Bloomberg, CBI (all rights reserved), Citigroup, </a:t>
            </a:r>
            <a:r>
              <a:rPr lang="en-GB" sz="800" dirty="0" err="1" smtClean="0">
                <a:solidFill>
                  <a:srgbClr val="000000"/>
                </a:solidFill>
                <a:latin typeface="Arial" pitchFamily="34" charset="0"/>
              </a:rPr>
              <a:t>GfK</a:t>
            </a:r>
            <a:r>
              <a:rPr lang="en-GB" sz="800" dirty="0" smtClean="0">
                <a:solidFill>
                  <a:srgbClr val="000000"/>
                </a:solidFill>
                <a:latin typeface="Arial" pitchFamily="34" charset="0"/>
              </a:rPr>
              <a:t>, HM </a:t>
            </a:r>
            <a:r>
              <a:rPr lang="en-GB" sz="800" dirty="0">
                <a:solidFill>
                  <a:srgbClr val="000000"/>
                </a:solidFill>
                <a:latin typeface="Arial" pitchFamily="34" charset="0"/>
              </a:rPr>
              <a:t>Treasury, ONS, TNS, </a:t>
            </a:r>
            <a:r>
              <a:rPr lang="en-GB" sz="800" dirty="0" err="1">
                <a:solidFill>
                  <a:srgbClr val="000000"/>
                </a:solidFill>
                <a:latin typeface="Arial" pitchFamily="34" charset="0"/>
              </a:rPr>
              <a:t>YouGov</a:t>
            </a:r>
            <a:r>
              <a:rPr lang="en-GB" sz="800" dirty="0">
                <a:solidFill>
                  <a:srgbClr val="000000"/>
                </a:solidFill>
                <a:latin typeface="Arial" pitchFamily="34" charset="0"/>
              </a:rPr>
              <a:t> and Bank calculations</a:t>
            </a:r>
            <a:r>
              <a:rPr lang="en-GB" sz="800" dirty="0" smtClean="0">
                <a:solidFill>
                  <a:srgbClr val="000000"/>
                </a:solidFill>
                <a:latin typeface="Arial" pitchFamily="34" charset="0"/>
              </a:rPr>
              <a:t>.</a:t>
            </a:r>
          </a:p>
          <a:p>
            <a:pPr marL="216000" lvl="0" indent="-216000" eaLnBrk="1" hangingPunct="1">
              <a:spcBef>
                <a:spcPct val="0"/>
              </a:spcBef>
              <a:buNone/>
              <a:defRPr/>
            </a:pPr>
            <a:endParaRPr lang="en-GB" sz="800" dirty="0">
              <a:solidFill>
                <a:srgbClr val="000000"/>
              </a:solidFill>
              <a:latin typeface="Arial" pitchFamily="34" charset="0"/>
            </a:endParaRPr>
          </a:p>
          <a:p>
            <a:pPr marL="228600" lvl="0" indent="-228600" eaLnBrk="1" hangingPunct="1">
              <a:spcBef>
                <a:spcPct val="0"/>
              </a:spcBef>
              <a:buAutoNum type="alphaLcParenBoth"/>
              <a:defRPr/>
            </a:pPr>
            <a:r>
              <a:rPr lang="en-GB" sz="800" dirty="0" smtClean="0">
                <a:solidFill>
                  <a:srgbClr val="000000"/>
                </a:solidFill>
                <a:latin typeface="Arial" pitchFamily="34" charset="0"/>
              </a:rPr>
              <a:t>Data </a:t>
            </a:r>
            <a:r>
              <a:rPr lang="en-GB" sz="800" dirty="0">
                <a:solidFill>
                  <a:srgbClr val="000000"/>
                </a:solidFill>
                <a:latin typeface="Arial" pitchFamily="34" charset="0"/>
              </a:rPr>
              <a:t>are quarterly and non seasonally adjusted. </a:t>
            </a:r>
            <a:r>
              <a:rPr lang="en-GB" sz="800" dirty="0" smtClean="0">
                <a:solidFill>
                  <a:srgbClr val="000000"/>
                </a:solidFill>
                <a:latin typeface="Arial" pitchFamily="34" charset="0"/>
              </a:rPr>
              <a:t> Data </a:t>
            </a:r>
            <a:r>
              <a:rPr lang="en-GB" sz="800" dirty="0">
                <a:solidFill>
                  <a:srgbClr val="000000"/>
                </a:solidFill>
                <a:latin typeface="Arial" pitchFamily="34" charset="0"/>
              </a:rPr>
              <a:t>for CPI inflation are quarterly </a:t>
            </a:r>
            <a:r>
              <a:rPr lang="en-GB" sz="800" dirty="0" smtClean="0">
                <a:solidFill>
                  <a:srgbClr val="000000"/>
                </a:solidFill>
                <a:latin typeface="Arial" pitchFamily="34" charset="0"/>
              </a:rPr>
              <a:t>averages of </a:t>
            </a:r>
            <a:r>
              <a:rPr lang="en-GB" sz="800" dirty="0">
                <a:solidFill>
                  <a:srgbClr val="000000"/>
                </a:solidFill>
                <a:latin typeface="Arial" pitchFamily="34" charset="0"/>
              </a:rPr>
              <a:t>monthly data. </a:t>
            </a:r>
            <a:r>
              <a:rPr lang="en-GB" sz="800" dirty="0" smtClean="0">
                <a:solidFill>
                  <a:srgbClr val="000000"/>
                </a:solidFill>
                <a:latin typeface="Arial" pitchFamily="34" charset="0"/>
              </a:rPr>
              <a:t> The </a:t>
            </a:r>
            <a:r>
              <a:rPr lang="en-GB" sz="800" dirty="0">
                <a:solidFill>
                  <a:srgbClr val="000000"/>
                </a:solidFill>
                <a:latin typeface="Arial" pitchFamily="34" charset="0"/>
              </a:rPr>
              <a:t>summary measures are estimated with a statistical term </a:t>
            </a:r>
            <a:r>
              <a:rPr lang="en-GB" sz="800" dirty="0" smtClean="0">
                <a:solidFill>
                  <a:srgbClr val="000000"/>
                </a:solidFill>
                <a:latin typeface="Arial" pitchFamily="34" charset="0"/>
              </a:rPr>
              <a:t>structure model</a:t>
            </a:r>
            <a:r>
              <a:rPr lang="en-GB" sz="800" dirty="0">
                <a:solidFill>
                  <a:srgbClr val="000000"/>
                </a:solidFill>
                <a:latin typeface="Arial" pitchFamily="34" charset="0"/>
              </a:rPr>
              <a:t>, using information from surveys of households, firms and professional forecasters, </a:t>
            </a:r>
            <a:r>
              <a:rPr lang="en-GB" sz="800" dirty="0" smtClean="0">
                <a:solidFill>
                  <a:srgbClr val="000000"/>
                </a:solidFill>
                <a:latin typeface="Arial" pitchFamily="34" charset="0"/>
              </a:rPr>
              <a:t>as well </a:t>
            </a:r>
            <a:r>
              <a:rPr lang="en-GB" sz="800" dirty="0">
                <a:solidFill>
                  <a:srgbClr val="000000"/>
                </a:solidFill>
                <a:latin typeface="Arial" pitchFamily="34" charset="0"/>
              </a:rPr>
              <a:t>as financial market inflation swaps. </a:t>
            </a:r>
            <a:r>
              <a:rPr lang="en-GB" sz="800" dirty="0" smtClean="0">
                <a:solidFill>
                  <a:srgbClr val="000000"/>
                </a:solidFill>
                <a:latin typeface="Arial" pitchFamily="34" charset="0"/>
              </a:rPr>
              <a:t> For </a:t>
            </a:r>
            <a:r>
              <a:rPr lang="en-GB" sz="800" dirty="0">
                <a:solidFill>
                  <a:srgbClr val="000000"/>
                </a:solidFill>
                <a:latin typeface="Arial" pitchFamily="34" charset="0"/>
              </a:rPr>
              <a:t>more detail see Anderson, G and </a:t>
            </a:r>
            <a:r>
              <a:rPr lang="en-GB" sz="800" dirty="0" smtClean="0">
                <a:solidFill>
                  <a:srgbClr val="000000"/>
                </a:solidFill>
                <a:latin typeface="Arial" pitchFamily="34" charset="0"/>
              </a:rPr>
              <a:t/>
            </a:r>
            <a:br>
              <a:rPr lang="en-GB" sz="800" dirty="0" smtClean="0">
                <a:solidFill>
                  <a:srgbClr val="000000"/>
                </a:solidFill>
                <a:latin typeface="Arial" pitchFamily="34" charset="0"/>
              </a:rPr>
            </a:br>
            <a:r>
              <a:rPr lang="en-GB" sz="800" dirty="0" smtClean="0">
                <a:solidFill>
                  <a:srgbClr val="000000"/>
                </a:solidFill>
                <a:latin typeface="Arial" pitchFamily="34" charset="0"/>
              </a:rPr>
              <a:t>Maule</a:t>
            </a:r>
            <a:r>
              <a:rPr lang="en-GB" sz="800" dirty="0">
                <a:solidFill>
                  <a:srgbClr val="000000"/>
                </a:solidFill>
                <a:latin typeface="Arial" pitchFamily="34" charset="0"/>
              </a:rPr>
              <a:t>, </a:t>
            </a:r>
            <a:r>
              <a:rPr lang="en-GB" sz="800" dirty="0" smtClean="0">
                <a:solidFill>
                  <a:srgbClr val="000000"/>
                </a:solidFill>
                <a:latin typeface="Arial" pitchFamily="34" charset="0"/>
              </a:rPr>
              <a:t>B (2014</a:t>
            </a:r>
            <a:r>
              <a:rPr lang="en-GB" sz="800" dirty="0">
                <a:solidFill>
                  <a:srgbClr val="000000"/>
                </a:solidFill>
                <a:latin typeface="Arial" pitchFamily="34" charset="0"/>
              </a:rPr>
              <a:t>), ‘Assessing the risk to inflation from inflation expectations’, </a:t>
            </a:r>
            <a:r>
              <a:rPr lang="en-GB" sz="800" i="1" dirty="0">
                <a:solidFill>
                  <a:srgbClr val="000000"/>
                </a:solidFill>
                <a:latin typeface="Arial" pitchFamily="34" charset="0"/>
              </a:rPr>
              <a:t>Bank of England </a:t>
            </a:r>
            <a:r>
              <a:rPr lang="en-GB" sz="800" i="1" dirty="0" smtClean="0">
                <a:solidFill>
                  <a:srgbClr val="000000"/>
                </a:solidFill>
                <a:latin typeface="Arial" pitchFamily="34" charset="0"/>
              </a:rPr>
              <a:t>Quarterly Bulletin</a:t>
            </a:r>
            <a:r>
              <a:rPr lang="en-GB" sz="800" dirty="0">
                <a:solidFill>
                  <a:srgbClr val="000000"/>
                </a:solidFill>
                <a:latin typeface="Arial" pitchFamily="34" charset="0"/>
              </a:rPr>
              <a:t>, Vol. 54, No. 2, pages </a:t>
            </a:r>
            <a:r>
              <a:rPr lang="en-GB" sz="800" dirty="0" smtClean="0">
                <a:solidFill>
                  <a:srgbClr val="000000"/>
                </a:solidFill>
                <a:latin typeface="Arial" pitchFamily="34" charset="0"/>
              </a:rPr>
              <a:t>148–62; www.bankofengland.co.uk/publications/Documents/quarterlybulletin/2014/qb14q204.pdf</a:t>
            </a:r>
            <a:r>
              <a:rPr lang="en-GB" sz="800" dirty="0">
                <a:solidFill>
                  <a:srgbClr val="000000"/>
                </a:solidFill>
                <a:latin typeface="Arial" pitchFamily="34" charset="0"/>
              </a:rPr>
              <a:t>.</a:t>
            </a:r>
          </a:p>
        </p:txBody>
      </p:sp>
      <p:pic>
        <p:nvPicPr>
          <p:cNvPr id="2" name="Picture 1" descr="Chart A Inflation - IR Feb 2017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9274" y="1463675"/>
            <a:ext cx="5343525" cy="440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17151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4"/>
          <p:cNvSpPr>
            <a:spLocks noChangeArrowheads="1"/>
          </p:cNvSpPr>
          <p:nvPr/>
        </p:nvSpPr>
        <p:spPr bwMode="auto">
          <a:xfrm>
            <a:off x="179387" y="179388"/>
            <a:ext cx="8650288" cy="18158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2400" b="1" dirty="0" smtClean="0">
                <a:solidFill>
                  <a:srgbClr val="960000"/>
                </a:solidFill>
                <a:latin typeface="Arial" pitchFamily="34" charset="0"/>
              </a:rPr>
              <a:t>Chart B</a:t>
            </a:r>
            <a:r>
              <a:rPr lang="en-GB" altLang="en-US" sz="2400" dirty="0">
                <a:solidFill>
                  <a:srgbClr val="960000"/>
                </a:solidFill>
                <a:latin typeface="Arial" pitchFamily="34" charset="0"/>
              </a:rPr>
              <a:t>  The sensitivity of financial market indicators of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2400" dirty="0">
                <a:solidFill>
                  <a:srgbClr val="960000"/>
                </a:solidFill>
                <a:latin typeface="Arial" pitchFamily="34" charset="0"/>
              </a:rPr>
              <a:t>inflation expectations increased during the period of low</a:t>
            </a:r>
          </a:p>
          <a:p>
            <a:pPr eaLnBrk="1" hangingPunct="1">
              <a:spcBef>
                <a:spcPct val="0"/>
              </a:spcBef>
              <a:buNone/>
            </a:pPr>
            <a:r>
              <a:rPr lang="en-GB" altLang="en-US" sz="2400" dirty="0">
                <a:solidFill>
                  <a:srgbClr val="960000"/>
                </a:solidFill>
                <a:latin typeface="Arial" pitchFamily="34" charset="0"/>
              </a:rPr>
              <a:t>inflation</a:t>
            </a:r>
            <a:r>
              <a:rPr lang="en-US" altLang="en-US" sz="2400" dirty="0" smtClean="0">
                <a:solidFill>
                  <a:srgbClr val="960000"/>
                </a:solidFill>
                <a:latin typeface="Arial" pitchFamily="34" charset="0"/>
              </a:rPr>
              <a:t/>
            </a:r>
            <a:br>
              <a:rPr lang="en-US" altLang="en-US" sz="2400" dirty="0" smtClean="0">
                <a:solidFill>
                  <a:srgbClr val="960000"/>
                </a:solidFill>
                <a:latin typeface="Arial" pitchFamily="34" charset="0"/>
              </a:rPr>
            </a:br>
            <a:r>
              <a:rPr lang="en-GB" altLang="en-US" sz="2000" dirty="0">
                <a:latin typeface="Arial" pitchFamily="34" charset="0"/>
              </a:rPr>
              <a:t>Changes in instantaneous forward implied inflation rates </a:t>
            </a:r>
            <a:r>
              <a:rPr lang="en-GB" altLang="en-US" sz="2000" dirty="0" smtClean="0">
                <a:latin typeface="Arial" pitchFamily="34" charset="0"/>
              </a:rPr>
              <a:t>in response </a:t>
            </a:r>
            <a:r>
              <a:rPr lang="en-GB" altLang="en-US" sz="2000" dirty="0">
                <a:latin typeface="Arial" pitchFamily="34" charset="0"/>
              </a:rPr>
              <a:t>to a </a:t>
            </a:r>
            <a:r>
              <a:rPr lang="en-GB" altLang="en-US" sz="2000" dirty="0" smtClean="0">
                <a:latin typeface="Arial" pitchFamily="34" charset="0"/>
              </a:rPr>
              <a:t/>
            </a:r>
            <a:br>
              <a:rPr lang="en-GB" altLang="en-US" sz="2000" dirty="0" smtClean="0">
                <a:latin typeface="Arial" pitchFamily="34" charset="0"/>
              </a:rPr>
            </a:br>
            <a:r>
              <a:rPr lang="en-GB" altLang="en-US" sz="2000" dirty="0" smtClean="0">
                <a:latin typeface="Arial" pitchFamily="34" charset="0"/>
              </a:rPr>
              <a:t>1 </a:t>
            </a:r>
            <a:r>
              <a:rPr lang="en-GB" altLang="en-US" sz="2000" dirty="0">
                <a:latin typeface="Arial" pitchFamily="34" charset="0"/>
              </a:rPr>
              <a:t>percentage point increase in one year </a:t>
            </a:r>
            <a:r>
              <a:rPr lang="en-GB" altLang="en-US" sz="2000" dirty="0" smtClean="0">
                <a:latin typeface="Arial" pitchFamily="34" charset="0"/>
              </a:rPr>
              <a:t>ahead implied inflation</a:t>
            </a:r>
            <a:r>
              <a:rPr lang="en-US" altLang="en-US" sz="2000" baseline="30000" dirty="0">
                <a:latin typeface="Arial" pitchFamily="34" charset="0"/>
              </a:rPr>
              <a:t>(a</a:t>
            </a:r>
            <a:r>
              <a:rPr lang="en-US" altLang="en-US" sz="2000" baseline="30000" dirty="0" smtClean="0">
                <a:latin typeface="Arial" pitchFamily="34" charset="0"/>
              </a:rPr>
              <a:t>)</a:t>
            </a:r>
            <a:endParaRPr lang="en-US" altLang="en-US" sz="2000" baseline="30000" dirty="0">
              <a:latin typeface="Arial" pitchFamily="34" charset="0"/>
            </a:endParaRPr>
          </a:p>
        </p:txBody>
      </p:sp>
      <p:sp>
        <p:nvSpPr>
          <p:cNvPr id="11267" name="Rectangle 1"/>
          <p:cNvSpPr>
            <a:spLocks noChangeArrowheads="1"/>
          </p:cNvSpPr>
          <p:nvPr/>
        </p:nvSpPr>
        <p:spPr bwMode="auto">
          <a:xfrm>
            <a:off x="204788" y="6064250"/>
            <a:ext cx="870585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15900" indent="-215900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9pPr>
          </a:lstStyle>
          <a:p>
            <a:pPr marL="216000" lvl="0" indent="-216000" eaLnBrk="1" hangingPunct="1">
              <a:spcBef>
                <a:spcPct val="0"/>
              </a:spcBef>
              <a:buNone/>
              <a:defRPr/>
            </a:pPr>
            <a:r>
              <a:rPr lang="en-GB" sz="800" dirty="0">
                <a:solidFill>
                  <a:srgbClr val="000000"/>
                </a:solidFill>
                <a:latin typeface="Arial" pitchFamily="34" charset="0"/>
              </a:rPr>
              <a:t>Sources: </a:t>
            </a:r>
            <a:r>
              <a:rPr lang="en-GB" sz="800" dirty="0" smtClean="0">
                <a:solidFill>
                  <a:srgbClr val="000000"/>
                </a:solidFill>
                <a:latin typeface="Arial" pitchFamily="34" charset="0"/>
              </a:rPr>
              <a:t> Bloomberg </a:t>
            </a:r>
            <a:r>
              <a:rPr lang="en-GB" sz="800" dirty="0">
                <a:solidFill>
                  <a:srgbClr val="000000"/>
                </a:solidFill>
                <a:latin typeface="Arial" pitchFamily="34" charset="0"/>
              </a:rPr>
              <a:t>and Bank calculations</a:t>
            </a:r>
            <a:r>
              <a:rPr lang="en-GB" sz="800" dirty="0" smtClean="0">
                <a:solidFill>
                  <a:srgbClr val="000000"/>
                </a:solidFill>
                <a:latin typeface="Arial" pitchFamily="34" charset="0"/>
              </a:rPr>
              <a:t>.</a:t>
            </a:r>
          </a:p>
          <a:p>
            <a:pPr marL="216000" lvl="0" indent="-216000" eaLnBrk="1" hangingPunct="1">
              <a:spcBef>
                <a:spcPct val="0"/>
              </a:spcBef>
              <a:buNone/>
              <a:defRPr/>
            </a:pPr>
            <a:endParaRPr lang="en-GB" sz="800" dirty="0">
              <a:solidFill>
                <a:srgbClr val="000000"/>
              </a:solidFill>
              <a:latin typeface="Arial" pitchFamily="34" charset="0"/>
            </a:endParaRPr>
          </a:p>
          <a:p>
            <a:pPr marL="216000" lvl="0" indent="-216000" eaLnBrk="1" hangingPunct="1">
              <a:spcBef>
                <a:spcPct val="0"/>
              </a:spcBef>
              <a:buNone/>
              <a:defRPr/>
            </a:pPr>
            <a:r>
              <a:rPr lang="en-GB" sz="800" dirty="0">
                <a:solidFill>
                  <a:srgbClr val="000000"/>
                </a:solidFill>
                <a:latin typeface="Arial" pitchFamily="34" charset="0"/>
              </a:rPr>
              <a:t>(</a:t>
            </a:r>
            <a:r>
              <a:rPr lang="en-GB" sz="800" dirty="0" smtClean="0">
                <a:solidFill>
                  <a:srgbClr val="000000"/>
                </a:solidFill>
                <a:latin typeface="Arial" pitchFamily="34" charset="0"/>
              </a:rPr>
              <a:t>a)	The </a:t>
            </a:r>
            <a:r>
              <a:rPr lang="en-GB" sz="800" dirty="0">
                <a:solidFill>
                  <a:srgbClr val="000000"/>
                </a:solidFill>
                <a:latin typeface="Arial" pitchFamily="34" charset="0"/>
              </a:rPr>
              <a:t>average changes are estimated using the slope coefficients from regressions of </a:t>
            </a:r>
            <a:r>
              <a:rPr lang="en-GB" sz="800" dirty="0" smtClean="0">
                <a:solidFill>
                  <a:srgbClr val="000000"/>
                </a:solidFill>
                <a:latin typeface="Arial" pitchFamily="34" charset="0"/>
              </a:rPr>
              <a:t>daily changes </a:t>
            </a:r>
            <a:r>
              <a:rPr lang="en-GB" sz="800" dirty="0">
                <a:solidFill>
                  <a:srgbClr val="000000"/>
                </a:solidFill>
                <a:latin typeface="Arial" pitchFamily="34" charset="0"/>
              </a:rPr>
              <a:t>in instantaneous RPI inflation forward rates at each horizon on the daily change </a:t>
            </a:r>
            <a:r>
              <a:rPr lang="en-GB" sz="800" dirty="0" smtClean="0">
                <a:solidFill>
                  <a:srgbClr val="000000"/>
                </a:solidFill>
                <a:latin typeface="Arial" pitchFamily="34" charset="0"/>
              </a:rPr>
              <a:t>in the </a:t>
            </a:r>
            <a:r>
              <a:rPr lang="en-GB" sz="800" dirty="0">
                <a:solidFill>
                  <a:srgbClr val="000000"/>
                </a:solidFill>
                <a:latin typeface="Arial" pitchFamily="34" charset="0"/>
              </a:rPr>
              <a:t>one year ahead instantaneous RPI inflation forward rate and a constant</a:t>
            </a:r>
            <a:r>
              <a:rPr lang="en-GB" sz="800" dirty="0" smtClean="0">
                <a:solidFill>
                  <a:srgbClr val="000000"/>
                </a:solidFill>
                <a:latin typeface="Arial" pitchFamily="34" charset="0"/>
              </a:rPr>
              <a:t>.  The instantaneous </a:t>
            </a:r>
            <a:r>
              <a:rPr lang="en-GB" sz="800" dirty="0">
                <a:solidFill>
                  <a:srgbClr val="000000"/>
                </a:solidFill>
                <a:latin typeface="Arial" pitchFamily="34" charset="0"/>
              </a:rPr>
              <a:t>forward rates are derived from inflation swaps. </a:t>
            </a:r>
            <a:r>
              <a:rPr lang="en-GB" sz="800" dirty="0" smtClean="0">
                <a:solidFill>
                  <a:srgbClr val="000000"/>
                </a:solidFill>
                <a:latin typeface="Arial" pitchFamily="34" charset="0"/>
              </a:rPr>
              <a:t> The </a:t>
            </a:r>
            <a:r>
              <a:rPr lang="en-GB" sz="800" dirty="0">
                <a:solidFill>
                  <a:srgbClr val="000000"/>
                </a:solidFill>
                <a:latin typeface="Arial" pitchFamily="34" charset="0"/>
              </a:rPr>
              <a:t>swathes cover </a:t>
            </a:r>
            <a:r>
              <a:rPr lang="en-GB" sz="800" dirty="0" smtClean="0">
                <a:solidFill>
                  <a:srgbClr val="000000"/>
                </a:solidFill>
                <a:latin typeface="Arial" pitchFamily="34" charset="0"/>
              </a:rPr>
              <a:t>two standard </a:t>
            </a:r>
            <a:r>
              <a:rPr lang="en-GB" sz="800" dirty="0">
                <a:solidFill>
                  <a:srgbClr val="000000"/>
                </a:solidFill>
                <a:latin typeface="Arial" pitchFamily="34" charset="0"/>
              </a:rPr>
              <a:t>errors either side of the estimated slope coefficients.</a:t>
            </a:r>
          </a:p>
        </p:txBody>
      </p:sp>
      <p:pic>
        <p:nvPicPr>
          <p:cNvPr id="2" name="Picture 1" descr="Chart B - IR Feb 2017.png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136"/>
          <a:stretch/>
        </p:blipFill>
        <p:spPr>
          <a:xfrm>
            <a:off x="1819274" y="2018774"/>
            <a:ext cx="4629151" cy="39468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17151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4"/>
          <p:cNvSpPr>
            <a:spLocks noChangeArrowheads="1"/>
          </p:cNvSpPr>
          <p:nvPr/>
        </p:nvSpPr>
        <p:spPr bwMode="auto">
          <a:xfrm>
            <a:off x="179388" y="179388"/>
            <a:ext cx="8964612" cy="144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2400" b="1" dirty="0" smtClean="0">
                <a:solidFill>
                  <a:srgbClr val="960000"/>
                </a:solidFill>
                <a:latin typeface="Arial" pitchFamily="34" charset="0"/>
              </a:rPr>
              <a:t>Chart C</a:t>
            </a:r>
            <a:r>
              <a:rPr lang="en-GB" altLang="en-US" sz="2400" dirty="0">
                <a:solidFill>
                  <a:srgbClr val="960000"/>
                </a:solidFill>
                <a:latin typeface="Arial" pitchFamily="34" charset="0"/>
              </a:rPr>
              <a:t>  Uncertainty around future inflation has </a:t>
            </a:r>
            <a:r>
              <a:rPr lang="en-GB" altLang="en-US" sz="2400" dirty="0" smtClean="0">
                <a:solidFill>
                  <a:srgbClr val="960000"/>
                </a:solidFill>
                <a:latin typeface="Arial" pitchFamily="34" charset="0"/>
              </a:rPr>
              <a:t>been stable </a:t>
            </a:r>
            <a:r>
              <a:rPr lang="en-GB" altLang="en-US" sz="2400" dirty="0">
                <a:solidFill>
                  <a:srgbClr val="960000"/>
                </a:solidFill>
                <a:latin typeface="Arial" pitchFamily="34" charset="0"/>
              </a:rPr>
              <a:t>recently</a:t>
            </a:r>
            <a:r>
              <a:rPr lang="en-US" altLang="en-US" sz="2400" dirty="0" smtClean="0">
                <a:solidFill>
                  <a:srgbClr val="960000"/>
                </a:solidFill>
                <a:latin typeface="Arial" pitchFamily="34" charset="0"/>
              </a:rPr>
              <a:t/>
            </a:r>
            <a:br>
              <a:rPr lang="en-US" altLang="en-US" sz="2400" dirty="0" smtClean="0">
                <a:solidFill>
                  <a:srgbClr val="960000"/>
                </a:solidFill>
                <a:latin typeface="Arial" pitchFamily="34" charset="0"/>
              </a:rPr>
            </a:br>
            <a:r>
              <a:rPr lang="en-GB" altLang="en-US" sz="2000" dirty="0">
                <a:latin typeface="Arial" pitchFamily="34" charset="0"/>
              </a:rPr>
              <a:t>Uncertainty around three year ahead inflation for </a:t>
            </a:r>
            <a:r>
              <a:rPr lang="en-GB" altLang="en-US" sz="2000" dirty="0" smtClean="0">
                <a:latin typeface="Arial" pitchFamily="34" charset="0"/>
              </a:rPr>
              <a:t>professional forecasters </a:t>
            </a:r>
            <a:br>
              <a:rPr lang="en-GB" altLang="en-US" sz="2000" dirty="0" smtClean="0">
                <a:latin typeface="Arial" pitchFamily="34" charset="0"/>
              </a:rPr>
            </a:br>
            <a:r>
              <a:rPr lang="en-GB" altLang="en-US" sz="2000" dirty="0" smtClean="0">
                <a:latin typeface="Arial" pitchFamily="34" charset="0"/>
              </a:rPr>
              <a:t>and </a:t>
            </a:r>
            <a:r>
              <a:rPr lang="en-GB" altLang="en-US" sz="2000" dirty="0">
                <a:latin typeface="Arial" pitchFamily="34" charset="0"/>
              </a:rPr>
              <a:t>implied by financial market prices</a:t>
            </a:r>
            <a:endParaRPr lang="en-US" altLang="en-US" sz="2400" baseline="30000" dirty="0">
              <a:latin typeface="Arial" pitchFamily="34" charset="0"/>
            </a:endParaRPr>
          </a:p>
        </p:txBody>
      </p:sp>
      <p:sp>
        <p:nvSpPr>
          <p:cNvPr id="11267" name="Rectangle 1"/>
          <p:cNvSpPr>
            <a:spLocks noChangeArrowheads="1"/>
          </p:cNvSpPr>
          <p:nvPr/>
        </p:nvSpPr>
        <p:spPr bwMode="auto">
          <a:xfrm>
            <a:off x="204788" y="5873750"/>
            <a:ext cx="870585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15900" indent="-215900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9pPr>
          </a:lstStyle>
          <a:p>
            <a:pPr marL="216000" lvl="0" indent="-216000" eaLnBrk="1" hangingPunct="1">
              <a:spcBef>
                <a:spcPct val="0"/>
              </a:spcBef>
              <a:buNone/>
              <a:defRPr/>
            </a:pPr>
            <a:r>
              <a:rPr lang="en-GB" sz="800" dirty="0">
                <a:solidFill>
                  <a:srgbClr val="000000"/>
                </a:solidFill>
                <a:latin typeface="Arial" pitchFamily="34" charset="0"/>
              </a:rPr>
              <a:t>Sources: </a:t>
            </a:r>
            <a:r>
              <a:rPr lang="en-GB" sz="800" dirty="0" smtClean="0">
                <a:solidFill>
                  <a:srgbClr val="000000"/>
                </a:solidFill>
                <a:latin typeface="Arial" pitchFamily="34" charset="0"/>
              </a:rPr>
              <a:t> Bank </a:t>
            </a:r>
            <a:r>
              <a:rPr lang="en-GB" sz="800" dirty="0">
                <a:solidFill>
                  <a:srgbClr val="000000"/>
                </a:solidFill>
                <a:latin typeface="Arial" pitchFamily="34" charset="0"/>
              </a:rPr>
              <a:t>of England, Bloomberg and Bank calculations</a:t>
            </a:r>
            <a:r>
              <a:rPr lang="en-GB" sz="800" dirty="0" smtClean="0">
                <a:solidFill>
                  <a:srgbClr val="000000"/>
                </a:solidFill>
                <a:latin typeface="Arial" pitchFamily="34" charset="0"/>
              </a:rPr>
              <a:t>.</a:t>
            </a:r>
          </a:p>
          <a:p>
            <a:pPr marL="216000" lvl="0" indent="-216000" eaLnBrk="1" hangingPunct="1">
              <a:spcBef>
                <a:spcPct val="0"/>
              </a:spcBef>
              <a:buNone/>
              <a:defRPr/>
            </a:pPr>
            <a:endParaRPr lang="en-GB" sz="800" dirty="0">
              <a:solidFill>
                <a:srgbClr val="000000"/>
              </a:solidFill>
              <a:latin typeface="Arial" pitchFamily="34" charset="0"/>
            </a:endParaRPr>
          </a:p>
          <a:p>
            <a:pPr marL="216000" lvl="0" indent="-216000" eaLnBrk="1" hangingPunct="1">
              <a:spcBef>
                <a:spcPct val="0"/>
              </a:spcBef>
              <a:buNone/>
              <a:defRPr/>
            </a:pPr>
            <a:r>
              <a:rPr lang="en-GB" sz="800" dirty="0">
                <a:solidFill>
                  <a:srgbClr val="000000"/>
                </a:solidFill>
                <a:latin typeface="Arial" pitchFamily="34" charset="0"/>
              </a:rPr>
              <a:t>(</a:t>
            </a:r>
            <a:r>
              <a:rPr lang="en-GB" sz="800" dirty="0" smtClean="0">
                <a:solidFill>
                  <a:srgbClr val="000000"/>
                </a:solidFill>
                <a:latin typeface="Arial" pitchFamily="34" charset="0"/>
              </a:rPr>
              <a:t>a)	Average </a:t>
            </a:r>
            <a:r>
              <a:rPr lang="en-GB" sz="800" dirty="0">
                <a:solidFill>
                  <a:srgbClr val="000000"/>
                </a:solidFill>
                <a:latin typeface="Arial" pitchFamily="34" charset="0"/>
              </a:rPr>
              <a:t>probability that inflation will be more than 1 percentage point away from the </a:t>
            </a:r>
            <a:r>
              <a:rPr lang="en-GB" sz="800" dirty="0" smtClean="0">
                <a:solidFill>
                  <a:srgbClr val="000000"/>
                </a:solidFill>
                <a:latin typeface="Arial" pitchFamily="34" charset="0"/>
              </a:rPr>
              <a:t>target, calculated </a:t>
            </a:r>
            <a:r>
              <a:rPr lang="en-GB" sz="800" dirty="0">
                <a:solidFill>
                  <a:srgbClr val="000000"/>
                </a:solidFill>
                <a:latin typeface="Arial" pitchFamily="34" charset="0"/>
              </a:rPr>
              <a:t>from the probability distributions for inflation reported by forecasters </a:t>
            </a:r>
            <a:r>
              <a:rPr lang="en-GB" sz="800" dirty="0" smtClean="0">
                <a:solidFill>
                  <a:srgbClr val="000000"/>
                </a:solidFill>
                <a:latin typeface="Arial" pitchFamily="34" charset="0"/>
              </a:rPr>
              <a:t>responding to </a:t>
            </a:r>
            <a:r>
              <a:rPr lang="en-GB" sz="800" dirty="0">
                <a:solidFill>
                  <a:srgbClr val="000000"/>
                </a:solidFill>
                <a:latin typeface="Arial" pitchFamily="34" charset="0"/>
              </a:rPr>
              <a:t>the Bank’s survey. </a:t>
            </a:r>
            <a:r>
              <a:rPr lang="en-GB" sz="800" dirty="0" smtClean="0">
                <a:solidFill>
                  <a:srgbClr val="000000"/>
                </a:solidFill>
                <a:latin typeface="Arial" pitchFamily="34" charset="0"/>
              </a:rPr>
              <a:t> Forecasters</a:t>
            </a:r>
            <a:r>
              <a:rPr lang="en-GB" sz="800" dirty="0">
                <a:solidFill>
                  <a:srgbClr val="000000"/>
                </a:solidFill>
                <a:latin typeface="Arial" pitchFamily="34" charset="0"/>
              </a:rPr>
              <a:t>’ reported probability distributions for CPI inflation </a:t>
            </a:r>
            <a:r>
              <a:rPr lang="en-GB" sz="800" dirty="0" smtClean="0">
                <a:solidFill>
                  <a:srgbClr val="000000"/>
                </a:solidFill>
                <a:latin typeface="Arial" pitchFamily="34" charset="0"/>
              </a:rPr>
              <a:t>two years </a:t>
            </a:r>
            <a:r>
              <a:rPr lang="en-GB" sz="800" dirty="0">
                <a:solidFill>
                  <a:srgbClr val="000000"/>
                </a:solidFill>
                <a:latin typeface="Arial" pitchFamily="34" charset="0"/>
              </a:rPr>
              <a:t>ahead between February 2004 and February 2006</a:t>
            </a:r>
            <a:r>
              <a:rPr lang="en-GB" sz="800" dirty="0" smtClean="0">
                <a:solidFill>
                  <a:srgbClr val="000000"/>
                </a:solidFill>
                <a:latin typeface="Arial" pitchFamily="34" charset="0"/>
              </a:rPr>
              <a:t>;  </a:t>
            </a:r>
            <a:r>
              <a:rPr lang="en-GB" sz="800" dirty="0">
                <a:solidFill>
                  <a:srgbClr val="000000"/>
                </a:solidFill>
                <a:latin typeface="Arial" pitchFamily="34" charset="0"/>
              </a:rPr>
              <a:t>and for CPI inflation three </a:t>
            </a:r>
            <a:r>
              <a:rPr lang="en-GB" sz="800" dirty="0" smtClean="0">
                <a:solidFill>
                  <a:srgbClr val="000000"/>
                </a:solidFill>
                <a:latin typeface="Arial" pitchFamily="34" charset="0"/>
              </a:rPr>
              <a:t>years ahead </a:t>
            </a:r>
            <a:r>
              <a:rPr lang="en-GB" sz="800" dirty="0">
                <a:solidFill>
                  <a:srgbClr val="000000"/>
                </a:solidFill>
                <a:latin typeface="Arial" pitchFamily="34" charset="0"/>
              </a:rPr>
              <a:t>from May 2006 onwards.</a:t>
            </a:r>
          </a:p>
          <a:p>
            <a:pPr marL="216000" lvl="0" indent="-216000" eaLnBrk="1" hangingPunct="1">
              <a:spcBef>
                <a:spcPct val="0"/>
              </a:spcBef>
              <a:buNone/>
              <a:defRPr/>
            </a:pPr>
            <a:r>
              <a:rPr lang="en-GB" sz="800" dirty="0">
                <a:solidFill>
                  <a:srgbClr val="000000"/>
                </a:solidFill>
                <a:latin typeface="Arial" pitchFamily="34" charset="0"/>
              </a:rPr>
              <a:t>(</a:t>
            </a:r>
            <a:r>
              <a:rPr lang="en-GB" sz="800" dirty="0" smtClean="0">
                <a:solidFill>
                  <a:srgbClr val="000000"/>
                </a:solidFill>
                <a:latin typeface="Arial" pitchFamily="34" charset="0"/>
              </a:rPr>
              <a:t>b)	Standard </a:t>
            </a:r>
            <a:r>
              <a:rPr lang="en-GB" sz="800" dirty="0">
                <a:solidFill>
                  <a:srgbClr val="000000"/>
                </a:solidFill>
                <a:latin typeface="Arial" pitchFamily="34" charset="0"/>
              </a:rPr>
              <a:t>deviation of the probability distribution of annual RPI inflation outturns three </a:t>
            </a:r>
            <a:r>
              <a:rPr lang="en-GB" sz="800" dirty="0" smtClean="0">
                <a:solidFill>
                  <a:srgbClr val="000000"/>
                </a:solidFill>
                <a:latin typeface="Arial" pitchFamily="34" charset="0"/>
              </a:rPr>
              <a:t>years ahead </a:t>
            </a:r>
            <a:r>
              <a:rPr lang="en-GB" sz="800" dirty="0">
                <a:solidFill>
                  <a:srgbClr val="000000"/>
                </a:solidFill>
                <a:latin typeface="Arial" pitchFamily="34" charset="0"/>
              </a:rPr>
              <a:t>implied by options. </a:t>
            </a:r>
            <a:r>
              <a:rPr lang="en-GB" sz="800" dirty="0" smtClean="0">
                <a:solidFill>
                  <a:srgbClr val="000000"/>
                </a:solidFill>
                <a:latin typeface="Arial" pitchFamily="34" charset="0"/>
              </a:rPr>
              <a:t> Data </a:t>
            </a:r>
            <a:r>
              <a:rPr lang="en-GB" sz="800" dirty="0">
                <a:solidFill>
                  <a:srgbClr val="000000"/>
                </a:solidFill>
                <a:latin typeface="Arial" pitchFamily="34" charset="0"/>
              </a:rPr>
              <a:t>are from 2 January 2008 to 25 January 2017</a:t>
            </a:r>
            <a:r>
              <a:rPr lang="en-GB" sz="800" dirty="0" smtClean="0">
                <a:solidFill>
                  <a:srgbClr val="000000"/>
                </a:solidFill>
                <a:latin typeface="Arial" pitchFamily="34" charset="0"/>
              </a:rPr>
              <a:t>.  </a:t>
            </a:r>
            <a:r>
              <a:rPr lang="en-GB" sz="800" dirty="0">
                <a:solidFill>
                  <a:srgbClr val="000000"/>
                </a:solidFill>
                <a:latin typeface="Arial" pitchFamily="34" charset="0"/>
              </a:rPr>
              <a:t>It is </a:t>
            </a:r>
            <a:r>
              <a:rPr lang="en-GB" sz="800" dirty="0" smtClean="0">
                <a:solidFill>
                  <a:srgbClr val="000000"/>
                </a:solidFill>
                <a:latin typeface="Arial" pitchFamily="34" charset="0"/>
              </a:rPr>
              <a:t>not possible </a:t>
            </a:r>
            <a:r>
              <a:rPr lang="en-GB" sz="800" dirty="0">
                <a:solidFill>
                  <a:srgbClr val="000000"/>
                </a:solidFill>
                <a:latin typeface="Arial" pitchFamily="34" charset="0"/>
              </a:rPr>
              <a:t>to construct this measure for some days due to a lack of available option </a:t>
            </a:r>
            <a:r>
              <a:rPr lang="en-GB" sz="800" dirty="0" smtClean="0">
                <a:solidFill>
                  <a:srgbClr val="000000"/>
                </a:solidFill>
                <a:latin typeface="Arial" pitchFamily="34" charset="0"/>
              </a:rPr>
              <a:t>price quotes</a:t>
            </a:r>
            <a:r>
              <a:rPr lang="en-GB" sz="800" dirty="0">
                <a:solidFill>
                  <a:srgbClr val="000000"/>
                </a:solidFill>
                <a:latin typeface="Arial" pitchFamily="34" charset="0"/>
              </a:rPr>
              <a:t>.</a:t>
            </a:r>
          </a:p>
        </p:txBody>
      </p:sp>
      <p:pic>
        <p:nvPicPr>
          <p:cNvPr id="2" name="Picture 1" descr="Chart C - IR Feb 2017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9274" y="1765964"/>
            <a:ext cx="5182949" cy="39776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17151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4"/>
          <p:cNvSpPr>
            <a:spLocks noChangeArrowheads="1"/>
          </p:cNvSpPr>
          <p:nvPr/>
        </p:nvSpPr>
        <p:spPr bwMode="auto">
          <a:xfrm>
            <a:off x="179388" y="179388"/>
            <a:ext cx="8734425" cy="8925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None/>
            </a:pPr>
            <a:r>
              <a:rPr lang="en-US" altLang="en-US" sz="2400" b="1" dirty="0">
                <a:solidFill>
                  <a:srgbClr val="960000"/>
                </a:solidFill>
                <a:latin typeface="Arial" pitchFamily="34" charset="0"/>
              </a:rPr>
              <a:t>Table </a:t>
            </a:r>
            <a:r>
              <a:rPr lang="en-US" altLang="en-US" sz="2400" b="1" dirty="0" smtClean="0">
                <a:solidFill>
                  <a:srgbClr val="960000"/>
                </a:solidFill>
                <a:latin typeface="Arial" pitchFamily="34" charset="0"/>
              </a:rPr>
              <a:t>1  </a:t>
            </a:r>
            <a:r>
              <a:rPr lang="en-GB" altLang="en-US" sz="2400" dirty="0">
                <a:latin typeface="Arial" pitchFamily="34" charset="0"/>
              </a:rPr>
              <a:t>Indicators of inflation </a:t>
            </a:r>
            <a:r>
              <a:rPr lang="en-GB" altLang="en-US" sz="2400" dirty="0" smtClean="0">
                <a:latin typeface="Arial" pitchFamily="34" charset="0"/>
              </a:rPr>
              <a:t>expectations</a:t>
            </a:r>
            <a:r>
              <a:rPr lang="en-US" altLang="en-US" sz="2400" baseline="30000" dirty="0">
                <a:latin typeface="Arial" pitchFamily="34" charset="0"/>
              </a:rPr>
              <a:t>(a</a:t>
            </a:r>
            <a:r>
              <a:rPr lang="en-US" altLang="en-US" sz="2400" baseline="30000" dirty="0" smtClean="0">
                <a:latin typeface="Arial" pitchFamily="34" charset="0"/>
              </a:rPr>
              <a:t>)</a:t>
            </a:r>
            <a:r>
              <a:rPr lang="en-GB" altLang="en-US" sz="2400" dirty="0" smtClean="0">
                <a:solidFill>
                  <a:srgbClr val="960000"/>
                </a:solidFill>
                <a:latin typeface="Arial" pitchFamily="34" charset="0"/>
              </a:rPr>
              <a:t/>
            </a:r>
            <a:br>
              <a:rPr lang="en-GB" altLang="en-US" sz="2400" dirty="0" smtClean="0">
                <a:solidFill>
                  <a:srgbClr val="960000"/>
                </a:solidFill>
                <a:latin typeface="Arial" pitchFamily="34" charset="0"/>
              </a:rPr>
            </a:br>
            <a:endParaRPr lang="en-US" altLang="en-US" sz="2800" dirty="0">
              <a:latin typeface="Arial" pitchFamily="34" charset="0"/>
            </a:endParaRPr>
          </a:p>
        </p:txBody>
      </p:sp>
      <p:sp>
        <p:nvSpPr>
          <p:cNvPr id="15363" name="Rectangle 1"/>
          <p:cNvSpPr>
            <a:spLocks noChangeArrowheads="1"/>
          </p:cNvSpPr>
          <p:nvPr/>
        </p:nvSpPr>
        <p:spPr bwMode="auto">
          <a:xfrm>
            <a:off x="211138" y="5019675"/>
            <a:ext cx="8828087" cy="18158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216000" lvl="0" indent="-216000">
              <a:defRPr/>
            </a:pPr>
            <a:r>
              <a:rPr lang="en-GB" sz="800" dirty="0">
                <a:solidFill>
                  <a:srgbClr val="000000"/>
                </a:solidFill>
              </a:rPr>
              <a:t>Sources: </a:t>
            </a:r>
            <a:r>
              <a:rPr lang="en-GB" sz="800" dirty="0" smtClean="0">
                <a:solidFill>
                  <a:srgbClr val="000000"/>
                </a:solidFill>
              </a:rPr>
              <a:t> Bank </a:t>
            </a:r>
            <a:r>
              <a:rPr lang="en-GB" sz="800" dirty="0">
                <a:solidFill>
                  <a:srgbClr val="000000"/>
                </a:solidFill>
              </a:rPr>
              <a:t>of England, Barclays Capital, Bloomberg, CBI (all rights reserved), Citigroup, </a:t>
            </a:r>
            <a:r>
              <a:rPr lang="en-GB" sz="800" dirty="0" err="1">
                <a:solidFill>
                  <a:srgbClr val="000000"/>
                </a:solidFill>
              </a:rPr>
              <a:t>GfK</a:t>
            </a:r>
            <a:r>
              <a:rPr lang="en-GB" sz="800" dirty="0">
                <a:solidFill>
                  <a:srgbClr val="000000"/>
                </a:solidFill>
              </a:rPr>
              <a:t>, ONS, </a:t>
            </a:r>
            <a:r>
              <a:rPr lang="en-GB" sz="800" dirty="0" smtClean="0">
                <a:solidFill>
                  <a:srgbClr val="000000"/>
                </a:solidFill>
              </a:rPr>
              <a:t>TNS, </a:t>
            </a:r>
            <a:r>
              <a:rPr lang="en-GB" sz="800" dirty="0" err="1" smtClean="0">
                <a:solidFill>
                  <a:srgbClr val="000000"/>
                </a:solidFill>
              </a:rPr>
              <a:t>YouGov</a:t>
            </a:r>
            <a:r>
              <a:rPr lang="en-GB" sz="800" dirty="0" smtClean="0">
                <a:solidFill>
                  <a:srgbClr val="000000"/>
                </a:solidFill>
              </a:rPr>
              <a:t> </a:t>
            </a:r>
            <a:r>
              <a:rPr lang="en-GB" sz="800" dirty="0">
                <a:solidFill>
                  <a:srgbClr val="000000"/>
                </a:solidFill>
              </a:rPr>
              <a:t>and Bank calculations</a:t>
            </a:r>
            <a:r>
              <a:rPr lang="en-GB" sz="800" dirty="0" smtClean="0">
                <a:solidFill>
                  <a:srgbClr val="000000"/>
                </a:solidFill>
              </a:rPr>
              <a:t>.</a:t>
            </a:r>
          </a:p>
          <a:p>
            <a:pPr marL="216000" lvl="0" indent="-216000">
              <a:defRPr/>
            </a:pPr>
            <a:endParaRPr lang="en-GB" sz="800" dirty="0">
              <a:solidFill>
                <a:srgbClr val="000000"/>
              </a:solidFill>
            </a:endParaRPr>
          </a:p>
          <a:p>
            <a:pPr marL="216000" lvl="0" indent="-216000">
              <a:defRPr/>
            </a:pPr>
            <a:r>
              <a:rPr lang="en-GB" sz="800" dirty="0">
                <a:solidFill>
                  <a:srgbClr val="000000"/>
                </a:solidFill>
              </a:rPr>
              <a:t>(</a:t>
            </a:r>
            <a:r>
              <a:rPr lang="en-GB" sz="800" dirty="0" smtClean="0">
                <a:solidFill>
                  <a:srgbClr val="000000"/>
                </a:solidFill>
              </a:rPr>
              <a:t>a)	Data </a:t>
            </a:r>
            <a:r>
              <a:rPr lang="en-GB" sz="800" dirty="0">
                <a:solidFill>
                  <a:srgbClr val="000000"/>
                </a:solidFill>
              </a:rPr>
              <a:t>are non seasonally adjusted.</a:t>
            </a:r>
          </a:p>
          <a:p>
            <a:pPr marL="216000" lvl="0" indent="-216000">
              <a:defRPr/>
            </a:pPr>
            <a:r>
              <a:rPr lang="en-GB" sz="800" dirty="0">
                <a:solidFill>
                  <a:srgbClr val="000000"/>
                </a:solidFill>
              </a:rPr>
              <a:t>(</a:t>
            </a:r>
            <a:r>
              <a:rPr lang="en-GB" sz="800" dirty="0" smtClean="0">
                <a:solidFill>
                  <a:srgbClr val="000000"/>
                </a:solidFill>
              </a:rPr>
              <a:t>b)	Dates </a:t>
            </a:r>
            <a:r>
              <a:rPr lang="en-GB" sz="800" dirty="0">
                <a:solidFill>
                  <a:srgbClr val="000000"/>
                </a:solidFill>
              </a:rPr>
              <a:t>in parentheses indicate start date of the data series.</a:t>
            </a:r>
          </a:p>
          <a:p>
            <a:pPr marL="216000" lvl="0" indent="-216000">
              <a:defRPr/>
            </a:pPr>
            <a:r>
              <a:rPr lang="en-GB" sz="800" dirty="0">
                <a:solidFill>
                  <a:srgbClr val="000000"/>
                </a:solidFill>
              </a:rPr>
              <a:t>(</a:t>
            </a:r>
            <a:r>
              <a:rPr lang="en-GB" sz="800" dirty="0" smtClean="0">
                <a:solidFill>
                  <a:srgbClr val="000000"/>
                </a:solidFill>
              </a:rPr>
              <a:t>c)	Financial </a:t>
            </a:r>
            <a:r>
              <a:rPr lang="en-GB" sz="800" dirty="0">
                <a:solidFill>
                  <a:srgbClr val="000000"/>
                </a:solidFill>
              </a:rPr>
              <a:t>markets data are averages from 3 January to 25 January 2017. </a:t>
            </a:r>
            <a:r>
              <a:rPr lang="en-GB" sz="800" dirty="0" smtClean="0">
                <a:solidFill>
                  <a:srgbClr val="000000"/>
                </a:solidFill>
              </a:rPr>
              <a:t> </a:t>
            </a:r>
            <a:r>
              <a:rPr lang="en-GB" sz="800" dirty="0" err="1" smtClean="0">
                <a:solidFill>
                  <a:srgbClr val="000000"/>
                </a:solidFill>
              </a:rPr>
              <a:t>YouGov</a:t>
            </a:r>
            <a:r>
              <a:rPr lang="en-GB" sz="800" dirty="0" smtClean="0">
                <a:solidFill>
                  <a:srgbClr val="000000"/>
                </a:solidFill>
              </a:rPr>
              <a:t>/Citigroup </a:t>
            </a:r>
            <a:r>
              <a:rPr lang="en-GB" sz="800" dirty="0">
                <a:solidFill>
                  <a:srgbClr val="000000"/>
                </a:solidFill>
              </a:rPr>
              <a:t>data are </a:t>
            </a:r>
            <a:r>
              <a:rPr lang="en-GB" sz="800" dirty="0" smtClean="0">
                <a:solidFill>
                  <a:srgbClr val="000000"/>
                </a:solidFill>
              </a:rPr>
              <a:t>for January</a:t>
            </a:r>
            <a:r>
              <a:rPr lang="en-GB" sz="800" dirty="0">
                <a:solidFill>
                  <a:srgbClr val="000000"/>
                </a:solidFill>
              </a:rPr>
              <a:t>.</a:t>
            </a:r>
          </a:p>
          <a:p>
            <a:pPr marL="216000" lvl="0" indent="-216000">
              <a:defRPr/>
            </a:pPr>
            <a:r>
              <a:rPr lang="en-GB" sz="800" dirty="0">
                <a:solidFill>
                  <a:srgbClr val="000000"/>
                </a:solidFill>
              </a:rPr>
              <a:t>(d) </a:t>
            </a:r>
            <a:r>
              <a:rPr lang="en-GB" sz="800" dirty="0" smtClean="0">
                <a:solidFill>
                  <a:srgbClr val="000000"/>
                </a:solidFill>
              </a:rPr>
              <a:t>	The </a:t>
            </a:r>
            <a:r>
              <a:rPr lang="en-GB" sz="800" dirty="0">
                <a:solidFill>
                  <a:srgbClr val="000000"/>
                </a:solidFill>
              </a:rPr>
              <a:t>household surveys ask about expected changes in prices but do not reference a specific price index, </a:t>
            </a:r>
            <a:r>
              <a:rPr lang="en-GB" sz="800" dirty="0" smtClean="0">
                <a:solidFill>
                  <a:srgbClr val="000000"/>
                </a:solidFill>
              </a:rPr>
              <a:t>and the </a:t>
            </a:r>
            <a:r>
              <a:rPr lang="en-GB" sz="800" dirty="0">
                <a:solidFill>
                  <a:srgbClr val="000000"/>
                </a:solidFill>
              </a:rPr>
              <a:t>measures are based on the median estimated price change.</a:t>
            </a:r>
          </a:p>
          <a:p>
            <a:pPr marL="216000" lvl="0" indent="-216000">
              <a:defRPr/>
            </a:pPr>
            <a:r>
              <a:rPr lang="en-GB" sz="800" dirty="0">
                <a:solidFill>
                  <a:srgbClr val="000000"/>
                </a:solidFill>
              </a:rPr>
              <a:t>(</a:t>
            </a:r>
            <a:r>
              <a:rPr lang="en-GB" sz="800" dirty="0" smtClean="0">
                <a:solidFill>
                  <a:srgbClr val="000000"/>
                </a:solidFill>
              </a:rPr>
              <a:t>e)	In </a:t>
            </a:r>
            <a:r>
              <a:rPr lang="en-GB" sz="800" dirty="0">
                <a:solidFill>
                  <a:srgbClr val="000000"/>
                </a:solidFill>
              </a:rPr>
              <a:t>2016 Q1, the survey provider changed from </a:t>
            </a:r>
            <a:r>
              <a:rPr lang="en-GB" sz="800" dirty="0" err="1">
                <a:solidFill>
                  <a:srgbClr val="000000"/>
                </a:solidFill>
              </a:rPr>
              <a:t>GfK</a:t>
            </a:r>
            <a:r>
              <a:rPr lang="en-GB" sz="800" dirty="0">
                <a:solidFill>
                  <a:srgbClr val="000000"/>
                </a:solidFill>
              </a:rPr>
              <a:t> to TNS.</a:t>
            </a:r>
          </a:p>
          <a:p>
            <a:pPr marL="216000" lvl="0" indent="-216000">
              <a:defRPr/>
            </a:pPr>
            <a:r>
              <a:rPr lang="en-GB" sz="800" dirty="0">
                <a:solidFill>
                  <a:srgbClr val="000000"/>
                </a:solidFill>
              </a:rPr>
              <a:t>(</a:t>
            </a:r>
            <a:r>
              <a:rPr lang="en-GB" sz="800" dirty="0" smtClean="0">
                <a:solidFill>
                  <a:srgbClr val="000000"/>
                </a:solidFill>
              </a:rPr>
              <a:t>f)	No </a:t>
            </a:r>
            <a:r>
              <a:rPr lang="en-GB" sz="800" dirty="0">
                <a:solidFill>
                  <a:srgbClr val="000000"/>
                </a:solidFill>
              </a:rPr>
              <a:t>data available for 2016 Q1.</a:t>
            </a:r>
          </a:p>
          <a:p>
            <a:pPr marL="216000" lvl="0" indent="-216000">
              <a:defRPr/>
            </a:pPr>
            <a:r>
              <a:rPr lang="en-GB" sz="800" dirty="0">
                <a:solidFill>
                  <a:srgbClr val="000000"/>
                </a:solidFill>
              </a:rPr>
              <a:t>(</a:t>
            </a:r>
            <a:r>
              <a:rPr lang="en-GB" sz="800" dirty="0" smtClean="0">
                <a:solidFill>
                  <a:srgbClr val="000000"/>
                </a:solidFill>
              </a:rPr>
              <a:t>g)	CBI </a:t>
            </a:r>
            <a:r>
              <a:rPr lang="en-GB" sz="800" dirty="0">
                <a:solidFill>
                  <a:srgbClr val="000000"/>
                </a:solidFill>
              </a:rPr>
              <a:t>data for the manufacturing, business/consumer services and distribution sectors, weighted </a:t>
            </a:r>
            <a:r>
              <a:rPr lang="en-GB" sz="800" dirty="0" smtClean="0">
                <a:solidFill>
                  <a:srgbClr val="000000"/>
                </a:solidFill>
              </a:rPr>
              <a:t>together using </a:t>
            </a:r>
            <a:r>
              <a:rPr lang="en-GB" sz="800" dirty="0">
                <a:solidFill>
                  <a:srgbClr val="000000"/>
                </a:solidFill>
              </a:rPr>
              <a:t>nominal shares in value added. </a:t>
            </a:r>
            <a:r>
              <a:rPr lang="en-GB" sz="800" dirty="0" smtClean="0">
                <a:solidFill>
                  <a:srgbClr val="000000"/>
                </a:solidFill>
              </a:rPr>
              <a:t> Companies </a:t>
            </a:r>
            <a:r>
              <a:rPr lang="en-GB" sz="800" dirty="0">
                <a:solidFill>
                  <a:srgbClr val="000000"/>
                </a:solidFill>
              </a:rPr>
              <a:t>are asked about the expected percentage price </a:t>
            </a:r>
            <a:r>
              <a:rPr lang="en-GB" sz="800" dirty="0" smtClean="0">
                <a:solidFill>
                  <a:srgbClr val="000000"/>
                </a:solidFill>
              </a:rPr>
              <a:t>change over </a:t>
            </a:r>
            <a:r>
              <a:rPr lang="en-GB" sz="800" dirty="0">
                <a:solidFill>
                  <a:srgbClr val="000000"/>
                </a:solidFill>
              </a:rPr>
              <a:t>the coming twelve months in the markets in which they compete.</a:t>
            </a:r>
          </a:p>
          <a:p>
            <a:pPr marL="216000" lvl="0" indent="-216000">
              <a:defRPr/>
            </a:pPr>
            <a:r>
              <a:rPr lang="en-GB" sz="800" dirty="0">
                <a:solidFill>
                  <a:srgbClr val="000000"/>
                </a:solidFill>
              </a:rPr>
              <a:t>(</a:t>
            </a:r>
            <a:r>
              <a:rPr lang="en-GB" sz="800" dirty="0" smtClean="0">
                <a:solidFill>
                  <a:srgbClr val="000000"/>
                </a:solidFill>
              </a:rPr>
              <a:t>h)	Instantaneous </a:t>
            </a:r>
            <a:r>
              <a:rPr lang="en-GB" sz="800" dirty="0">
                <a:solidFill>
                  <a:srgbClr val="000000"/>
                </a:solidFill>
              </a:rPr>
              <a:t>RPI inflation one year ahead implied from swaps.</a:t>
            </a:r>
          </a:p>
          <a:p>
            <a:pPr marL="216000" lvl="0" indent="-216000">
              <a:defRPr/>
            </a:pPr>
            <a:r>
              <a:rPr lang="en-GB" sz="800" dirty="0">
                <a:solidFill>
                  <a:srgbClr val="000000"/>
                </a:solidFill>
              </a:rPr>
              <a:t>(</a:t>
            </a:r>
            <a:r>
              <a:rPr lang="en-GB" sz="800" dirty="0" err="1" smtClean="0">
                <a:solidFill>
                  <a:srgbClr val="000000"/>
                </a:solidFill>
              </a:rPr>
              <a:t>i</a:t>
            </a:r>
            <a:r>
              <a:rPr lang="en-GB" sz="800" dirty="0" smtClean="0">
                <a:solidFill>
                  <a:srgbClr val="000000"/>
                </a:solidFill>
              </a:rPr>
              <a:t>)	Bank’s </a:t>
            </a:r>
            <a:r>
              <a:rPr lang="en-GB" sz="800" dirty="0">
                <a:solidFill>
                  <a:srgbClr val="000000"/>
                </a:solidFill>
              </a:rPr>
              <a:t>survey of external forecasters, inflation rate three years ahead.</a:t>
            </a:r>
          </a:p>
          <a:p>
            <a:pPr marL="216000" lvl="0" indent="-216000">
              <a:defRPr/>
            </a:pPr>
            <a:r>
              <a:rPr lang="en-GB" sz="800" dirty="0">
                <a:solidFill>
                  <a:srgbClr val="000000"/>
                </a:solidFill>
              </a:rPr>
              <a:t>(</a:t>
            </a:r>
            <a:r>
              <a:rPr lang="en-GB" sz="800" dirty="0" smtClean="0">
                <a:solidFill>
                  <a:srgbClr val="000000"/>
                </a:solidFill>
              </a:rPr>
              <a:t>j)	Instantaneous </a:t>
            </a:r>
            <a:r>
              <a:rPr lang="en-GB" sz="800" dirty="0">
                <a:solidFill>
                  <a:srgbClr val="000000"/>
                </a:solidFill>
              </a:rPr>
              <a:t>RPI inflation three years ahead implied from swaps.</a:t>
            </a:r>
          </a:p>
          <a:p>
            <a:pPr marL="216000" lvl="0" indent="-216000">
              <a:defRPr/>
            </a:pPr>
            <a:r>
              <a:rPr lang="en-GB" sz="800" dirty="0">
                <a:solidFill>
                  <a:srgbClr val="000000"/>
                </a:solidFill>
              </a:rPr>
              <a:t>(</a:t>
            </a:r>
            <a:r>
              <a:rPr lang="en-GB" sz="800" dirty="0" smtClean="0">
                <a:solidFill>
                  <a:srgbClr val="000000"/>
                </a:solidFill>
              </a:rPr>
              <a:t>k)	Five-year</a:t>
            </a:r>
            <a:r>
              <a:rPr lang="en-GB" sz="800" dirty="0">
                <a:solidFill>
                  <a:srgbClr val="000000"/>
                </a:solidFill>
              </a:rPr>
              <a:t>, five-year forward RPI inflation implied from swaps.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1700" y="686309"/>
            <a:ext cx="3790950" cy="430503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4"/>
          <p:cNvSpPr>
            <a:spLocks noChangeArrowheads="1"/>
          </p:cNvSpPr>
          <p:nvPr/>
        </p:nvSpPr>
        <p:spPr bwMode="auto">
          <a:xfrm>
            <a:off x="179387" y="179388"/>
            <a:ext cx="8468337" cy="8710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9pPr>
          </a:lstStyle>
          <a:p>
            <a:pPr>
              <a:lnSpc>
                <a:spcPct val="115000"/>
              </a:lnSpc>
              <a:spcAft>
                <a:spcPts val="0"/>
              </a:spcAft>
              <a:buNone/>
            </a:pPr>
            <a:r>
              <a:rPr lang="en-GB" altLang="en-US" sz="2400" b="1" dirty="0" smtClean="0">
                <a:solidFill>
                  <a:srgbClr val="960000"/>
                </a:solidFill>
                <a:latin typeface="Arial" pitchFamily="34" charset="0"/>
              </a:rPr>
              <a:t>Chart 4.1</a:t>
            </a:r>
            <a:r>
              <a:rPr lang="en-GB" altLang="en-US" sz="2400" dirty="0" smtClean="0">
                <a:solidFill>
                  <a:srgbClr val="960000"/>
                </a:solidFill>
                <a:latin typeface="Arial" pitchFamily="34" charset="0"/>
              </a:rPr>
              <a:t>  </a:t>
            </a:r>
            <a:r>
              <a:rPr lang="en-GB" sz="2400" dirty="0">
                <a:solidFill>
                  <a:srgbClr val="A4002E"/>
                </a:solidFill>
                <a:latin typeface="Arial"/>
                <a:ea typeface="Calibri"/>
                <a:cs typeface="Times New Roman"/>
              </a:rPr>
              <a:t>CPI inflation is projected to continue to </a:t>
            </a:r>
            <a:r>
              <a:rPr lang="en-GB" sz="2400" dirty="0" smtClean="0">
                <a:solidFill>
                  <a:srgbClr val="A4002E"/>
                </a:solidFill>
                <a:latin typeface="Arial"/>
                <a:ea typeface="Calibri"/>
                <a:cs typeface="Times New Roman"/>
              </a:rPr>
              <a:t>rise</a:t>
            </a:r>
            <a:br>
              <a:rPr lang="en-GB" sz="2400" dirty="0" smtClean="0">
                <a:solidFill>
                  <a:srgbClr val="A4002E"/>
                </a:solidFill>
                <a:latin typeface="Arial"/>
                <a:ea typeface="Calibri"/>
                <a:cs typeface="Times New Roman"/>
              </a:rPr>
            </a:br>
            <a:r>
              <a:rPr lang="en-GB" altLang="en-US" sz="2000" dirty="0">
                <a:latin typeface="Arial" pitchFamily="34" charset="0"/>
              </a:rPr>
              <a:t>CPI inflation and Bank staff’s near-term projection</a:t>
            </a:r>
            <a:r>
              <a:rPr lang="en-US" altLang="en-US" sz="2000" baseline="30000" dirty="0" smtClean="0">
                <a:latin typeface="Arial" pitchFamily="34" charset="0"/>
              </a:rPr>
              <a:t>(a)</a:t>
            </a:r>
            <a:endParaRPr lang="en-US" altLang="en-US" sz="2000" baseline="30000" dirty="0">
              <a:latin typeface="Arial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80000" y="6272400"/>
            <a:ext cx="846772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16000" indent="-216000"/>
            <a:r>
              <a:rPr lang="en-US" sz="800" dirty="0">
                <a:latin typeface="Bliss2-Light"/>
              </a:rPr>
              <a:t>(a</a:t>
            </a:r>
            <a:r>
              <a:rPr lang="en-US" sz="800" dirty="0" smtClean="0">
                <a:latin typeface="Bliss2-Light"/>
              </a:rPr>
              <a:t>) 	</a:t>
            </a:r>
            <a:r>
              <a:rPr lang="en-GB" sz="800" dirty="0">
                <a:latin typeface="Bliss2-Light"/>
              </a:rPr>
              <a:t>The green diamonds show Bank staff’s central projection for CPI inflation in </a:t>
            </a:r>
            <a:r>
              <a:rPr lang="en-GB" sz="800" dirty="0" smtClean="0">
                <a:latin typeface="Bliss2-Light"/>
              </a:rPr>
              <a:t>October, November </a:t>
            </a:r>
            <a:r>
              <a:rPr lang="en-GB" sz="800" dirty="0">
                <a:latin typeface="Bliss2-Light"/>
              </a:rPr>
              <a:t>and December 2016 at the time of the November </a:t>
            </a:r>
            <a:r>
              <a:rPr lang="en-GB" sz="800" i="1" dirty="0">
                <a:latin typeface="Bliss2-Light"/>
              </a:rPr>
              <a:t>Inflation </a:t>
            </a:r>
            <a:r>
              <a:rPr lang="en-GB" sz="800" i="1" dirty="0" smtClean="0">
                <a:latin typeface="Bliss2-Light"/>
              </a:rPr>
              <a:t>Report</a:t>
            </a:r>
            <a:r>
              <a:rPr lang="en-GB" sz="800" dirty="0" smtClean="0">
                <a:latin typeface="Bliss2-Light"/>
              </a:rPr>
              <a:t>.  The blue diamonds </a:t>
            </a:r>
            <a:r>
              <a:rPr lang="en-GB" sz="800" dirty="0">
                <a:latin typeface="Bliss2-Light"/>
              </a:rPr>
              <a:t>show the current staff projection for January, February and March 2017. </a:t>
            </a:r>
            <a:r>
              <a:rPr lang="en-GB" sz="800" dirty="0" smtClean="0">
                <a:latin typeface="Bliss2-Light"/>
              </a:rPr>
              <a:t> The bands </a:t>
            </a:r>
            <a:r>
              <a:rPr lang="en-GB" sz="800" dirty="0">
                <a:latin typeface="Bliss2-Light"/>
              </a:rPr>
              <a:t>on each side of the green and blue diamonds show the root mean squared error of </a:t>
            </a:r>
            <a:r>
              <a:rPr lang="en-GB" sz="800" dirty="0" smtClean="0">
                <a:latin typeface="Bliss2-Light"/>
              </a:rPr>
              <a:t>the projections </a:t>
            </a:r>
            <a:r>
              <a:rPr lang="en-GB" sz="800" dirty="0">
                <a:latin typeface="Bliss2-Light"/>
              </a:rPr>
              <a:t>for CPI inflation one, two and three months ahead made since 2004.</a:t>
            </a:r>
            <a:endParaRPr lang="en-GB" dirty="0"/>
          </a:p>
        </p:txBody>
      </p:sp>
      <p:pic>
        <p:nvPicPr>
          <p:cNvPr id="3" name="Picture 2" descr="Chart 4.1 - IR Feb 2017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9274" y="1282700"/>
            <a:ext cx="5955242" cy="46105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4"/>
          <p:cNvSpPr>
            <a:spLocks noChangeArrowheads="1"/>
          </p:cNvSpPr>
          <p:nvPr/>
        </p:nvSpPr>
        <p:spPr bwMode="auto">
          <a:xfrm>
            <a:off x="179388" y="179388"/>
            <a:ext cx="8631237" cy="11387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2400" b="1" dirty="0" smtClean="0">
                <a:solidFill>
                  <a:srgbClr val="960000"/>
                </a:solidFill>
                <a:latin typeface="Arial" pitchFamily="34" charset="0"/>
              </a:rPr>
              <a:t>Chart 4.2</a:t>
            </a:r>
            <a:r>
              <a:rPr lang="en-GB" altLang="en-US" sz="2400" dirty="0">
                <a:solidFill>
                  <a:srgbClr val="960000"/>
                </a:solidFill>
                <a:latin typeface="Arial" pitchFamily="34" charset="0"/>
              </a:rPr>
              <a:t>  Fuel has begun to push up inflation while the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2400" dirty="0">
                <a:solidFill>
                  <a:srgbClr val="960000"/>
                </a:solidFill>
                <a:latin typeface="Arial" pitchFamily="34" charset="0"/>
              </a:rPr>
              <a:t>drag from food has faded</a:t>
            </a:r>
            <a:r>
              <a:rPr lang="en-US" altLang="en-US" sz="2400" dirty="0" smtClean="0">
                <a:solidFill>
                  <a:srgbClr val="960000"/>
                </a:solidFill>
                <a:latin typeface="Arial" pitchFamily="34" charset="0"/>
              </a:rPr>
              <a:t/>
            </a:r>
            <a:br>
              <a:rPr lang="en-US" altLang="en-US" sz="2400" dirty="0" smtClean="0">
                <a:solidFill>
                  <a:srgbClr val="960000"/>
                </a:solidFill>
                <a:latin typeface="Arial" pitchFamily="34" charset="0"/>
              </a:rPr>
            </a:br>
            <a:r>
              <a:rPr lang="en-US" altLang="en-US" sz="2000" dirty="0">
                <a:latin typeface="Arial" pitchFamily="34" charset="0"/>
              </a:rPr>
              <a:t>Contributions to CPI </a:t>
            </a:r>
            <a:r>
              <a:rPr lang="en-US" altLang="en-US" sz="2000" dirty="0" smtClean="0">
                <a:latin typeface="Arial" pitchFamily="34" charset="0"/>
              </a:rPr>
              <a:t>inflation</a:t>
            </a:r>
            <a:r>
              <a:rPr lang="en-US" altLang="en-US" sz="2000" baseline="30000" dirty="0">
                <a:latin typeface="Arial" pitchFamily="34" charset="0"/>
              </a:rPr>
              <a:t>(a)</a:t>
            </a:r>
          </a:p>
        </p:txBody>
      </p:sp>
      <p:sp>
        <p:nvSpPr>
          <p:cNvPr id="4099" name="Rectangle 1"/>
          <p:cNvSpPr>
            <a:spLocks noChangeArrowheads="1"/>
          </p:cNvSpPr>
          <p:nvPr/>
        </p:nvSpPr>
        <p:spPr bwMode="auto">
          <a:xfrm>
            <a:off x="204788" y="5947616"/>
            <a:ext cx="870585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216000" indent="-216000"/>
            <a:r>
              <a:rPr lang="en-GB" sz="800" dirty="0"/>
              <a:t>Sources: </a:t>
            </a:r>
            <a:r>
              <a:rPr lang="en-GB" sz="800" dirty="0" smtClean="0"/>
              <a:t> Bloomberg</a:t>
            </a:r>
            <a:r>
              <a:rPr lang="en-GB" sz="800" dirty="0"/>
              <a:t>, Department for Business, Energy and Industrial Strategy, ONS </a:t>
            </a:r>
            <a:r>
              <a:rPr lang="en-GB" sz="800" dirty="0" smtClean="0"/>
              <a:t>and Bank </a:t>
            </a:r>
            <a:r>
              <a:rPr lang="en-GB" sz="800" dirty="0"/>
              <a:t>calculations</a:t>
            </a:r>
            <a:r>
              <a:rPr lang="en-GB" sz="800" dirty="0" smtClean="0"/>
              <a:t>.</a:t>
            </a:r>
          </a:p>
          <a:p>
            <a:pPr marL="216000" indent="-216000"/>
            <a:endParaRPr lang="en-GB" sz="800" dirty="0"/>
          </a:p>
          <a:p>
            <a:pPr marL="216000" indent="-216000"/>
            <a:r>
              <a:rPr lang="en-GB" sz="800" dirty="0"/>
              <a:t>(</a:t>
            </a:r>
            <a:r>
              <a:rPr lang="en-GB" sz="800" dirty="0" smtClean="0"/>
              <a:t>a)	Contributions </a:t>
            </a:r>
            <a:r>
              <a:rPr lang="en-GB" sz="800" dirty="0"/>
              <a:t>to annual CPI </a:t>
            </a:r>
            <a:r>
              <a:rPr lang="en-GB" sz="800" dirty="0" smtClean="0"/>
              <a:t>inflation.  Figures </a:t>
            </a:r>
            <a:r>
              <a:rPr lang="en-GB" sz="800" dirty="0"/>
              <a:t>in parentheses are 2016 CPI basket weights.</a:t>
            </a:r>
          </a:p>
          <a:p>
            <a:pPr marL="216000" indent="-216000"/>
            <a:r>
              <a:rPr lang="en-GB" sz="800" dirty="0"/>
              <a:t>(</a:t>
            </a:r>
            <a:r>
              <a:rPr lang="en-GB" sz="800" dirty="0" smtClean="0"/>
              <a:t>b)	Difference </a:t>
            </a:r>
            <a:r>
              <a:rPr lang="en-GB" sz="800" dirty="0"/>
              <a:t>between CPI inflation and the other contributions identified in the chart.</a:t>
            </a:r>
          </a:p>
          <a:p>
            <a:pPr marL="216000" indent="-216000"/>
            <a:r>
              <a:rPr lang="en-GB" sz="800" dirty="0"/>
              <a:t>(</a:t>
            </a:r>
            <a:r>
              <a:rPr lang="en-GB" sz="800" dirty="0" smtClean="0"/>
              <a:t>c)	Bank </a:t>
            </a:r>
            <a:r>
              <a:rPr lang="en-GB" sz="800" dirty="0"/>
              <a:t>staff projection. </a:t>
            </a:r>
            <a:r>
              <a:rPr lang="en-GB" sz="800" dirty="0" smtClean="0"/>
              <a:t> Electricity </a:t>
            </a:r>
            <a:r>
              <a:rPr lang="en-GB" sz="800" dirty="0"/>
              <a:t>and gas prices projections assume that overall </a:t>
            </a:r>
            <a:r>
              <a:rPr lang="en-GB" sz="800" dirty="0" smtClean="0"/>
              <a:t>prices increase </a:t>
            </a:r>
            <a:r>
              <a:rPr lang="en-GB" sz="800" dirty="0"/>
              <a:t>slightly in 2017 H1</a:t>
            </a:r>
            <a:r>
              <a:rPr lang="en-GB" sz="800" dirty="0" smtClean="0"/>
              <a:t>.  </a:t>
            </a:r>
            <a:r>
              <a:rPr lang="en-GB" sz="800" dirty="0"/>
              <a:t>Fuels and lubricants estimates use Department for </a:t>
            </a:r>
            <a:r>
              <a:rPr lang="en-GB" sz="800" dirty="0" smtClean="0"/>
              <a:t>Business, Energy </a:t>
            </a:r>
            <a:r>
              <a:rPr lang="en-GB" sz="800" dirty="0"/>
              <a:t>and Industrial Strategy petrol price data for January 2017 and are then based on </a:t>
            </a:r>
            <a:r>
              <a:rPr lang="en-GB" sz="800" dirty="0" smtClean="0"/>
              <a:t>the February </a:t>
            </a:r>
            <a:r>
              <a:rPr lang="en-GB" sz="800" dirty="0"/>
              <a:t>2017 sterling oil futures curve shown in </a:t>
            </a:r>
            <a:r>
              <a:rPr lang="en-GB" sz="800" b="1" dirty="0"/>
              <a:t>Chart 4.4</a:t>
            </a:r>
            <a:r>
              <a:rPr lang="en-GB" sz="800" dirty="0"/>
              <a:t>.</a:t>
            </a:r>
          </a:p>
        </p:txBody>
      </p:sp>
      <p:pic>
        <p:nvPicPr>
          <p:cNvPr id="3" name="Picture 2" descr="Chart 4.2 REDRAW - IR Feb 2017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9274" y="1365249"/>
            <a:ext cx="4457701" cy="445770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4"/>
          <p:cNvSpPr>
            <a:spLocks noChangeArrowheads="1"/>
          </p:cNvSpPr>
          <p:nvPr/>
        </p:nvSpPr>
        <p:spPr bwMode="auto">
          <a:xfrm>
            <a:off x="179388" y="179388"/>
            <a:ext cx="8574087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2400" b="1" dirty="0" smtClean="0">
                <a:solidFill>
                  <a:srgbClr val="960000"/>
                </a:solidFill>
                <a:latin typeface="Arial" pitchFamily="34" charset="0"/>
              </a:rPr>
              <a:t>Chart 4.3</a:t>
            </a:r>
            <a:r>
              <a:rPr lang="en-GB" altLang="en-US" sz="2400" dirty="0" smtClean="0">
                <a:solidFill>
                  <a:srgbClr val="960000"/>
                </a:solidFill>
                <a:latin typeface="Arial" pitchFamily="34" charset="0"/>
              </a:rPr>
              <a:t>  </a:t>
            </a:r>
            <a:r>
              <a:rPr lang="en-GB" altLang="en-US" sz="2400" dirty="0">
                <a:solidFill>
                  <a:srgbClr val="960000"/>
                </a:solidFill>
                <a:latin typeface="Arial" pitchFamily="34" charset="0"/>
              </a:rPr>
              <a:t>External cost pressures have increased sharply</a:t>
            </a:r>
            <a:r>
              <a:rPr lang="en-US" altLang="en-US" sz="2400" dirty="0" smtClean="0">
                <a:solidFill>
                  <a:srgbClr val="960000"/>
                </a:solidFill>
                <a:latin typeface="Arial" pitchFamily="34" charset="0"/>
              </a:rPr>
              <a:t/>
            </a:r>
            <a:br>
              <a:rPr lang="en-US" altLang="en-US" sz="2400" dirty="0" smtClean="0">
                <a:solidFill>
                  <a:srgbClr val="960000"/>
                </a:solidFill>
                <a:latin typeface="Arial" pitchFamily="34" charset="0"/>
              </a:rPr>
            </a:br>
            <a:r>
              <a:rPr lang="en-GB" altLang="en-US" sz="2000" dirty="0">
                <a:latin typeface="Arial" pitchFamily="34" charset="0"/>
              </a:rPr>
              <a:t>Quarterly growth in import prices including fuel and </a:t>
            </a:r>
            <a:r>
              <a:rPr lang="en-GB" altLang="en-US" sz="2000" dirty="0" smtClean="0">
                <a:latin typeface="Arial" pitchFamily="34" charset="0"/>
              </a:rPr>
              <a:t>other measures </a:t>
            </a:r>
            <a:r>
              <a:rPr lang="en-GB" altLang="en-US" sz="2000" dirty="0">
                <a:latin typeface="Arial" pitchFamily="34" charset="0"/>
              </a:rPr>
              <a:t>of input cost pressures</a:t>
            </a:r>
            <a:endParaRPr lang="en-US" altLang="en-US" sz="2400" baseline="30000" dirty="0">
              <a:latin typeface="Arial" pitchFamily="34" charset="0"/>
            </a:endParaRPr>
          </a:p>
        </p:txBody>
      </p:sp>
      <p:sp>
        <p:nvSpPr>
          <p:cNvPr id="5123" name="Rectangle 1"/>
          <p:cNvSpPr>
            <a:spLocks noChangeArrowheads="1"/>
          </p:cNvSpPr>
          <p:nvPr/>
        </p:nvSpPr>
        <p:spPr bwMode="auto">
          <a:xfrm>
            <a:off x="204788" y="6075363"/>
            <a:ext cx="870585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15900" indent="-215900" eaLnBrk="0" hangingPunct="0">
              <a:defRPr sz="1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r>
              <a:rPr lang="en-US" sz="800" dirty="0">
                <a:cs typeface="Arial" panose="020B0604020202020204" pitchFamily="34" charset="0"/>
              </a:rPr>
              <a:t>Sources: </a:t>
            </a:r>
            <a:r>
              <a:rPr lang="en-US" sz="800" dirty="0" smtClean="0">
                <a:cs typeface="Arial" panose="020B0604020202020204" pitchFamily="34" charset="0"/>
              </a:rPr>
              <a:t> </a:t>
            </a:r>
            <a:r>
              <a:rPr lang="en-GB" sz="800" dirty="0">
                <a:cs typeface="Arial" panose="020B0604020202020204" pitchFamily="34" charset="0"/>
              </a:rPr>
              <a:t>Bank of England, BCC, CBI, IHS </a:t>
            </a:r>
            <a:r>
              <a:rPr lang="en-GB" sz="800" dirty="0" err="1">
                <a:cs typeface="Arial" panose="020B0604020202020204" pitchFamily="34" charset="0"/>
              </a:rPr>
              <a:t>Markit</a:t>
            </a:r>
            <a:r>
              <a:rPr lang="en-GB" sz="800" dirty="0">
                <a:cs typeface="Arial" panose="020B0604020202020204" pitchFamily="34" charset="0"/>
              </a:rPr>
              <a:t>, ONS and Bank calculations.</a:t>
            </a:r>
            <a:r>
              <a:rPr lang="en-US" sz="800" dirty="0" smtClean="0">
                <a:cs typeface="Arial" panose="020B0604020202020204" pitchFamily="34" charset="0"/>
              </a:rPr>
              <a:t>.</a:t>
            </a:r>
          </a:p>
          <a:p>
            <a:endParaRPr lang="en-US" sz="800" dirty="0">
              <a:cs typeface="Arial" panose="020B0604020202020204" pitchFamily="34" charset="0"/>
            </a:endParaRPr>
          </a:p>
          <a:p>
            <a:r>
              <a:rPr lang="en-US" sz="800" dirty="0">
                <a:cs typeface="Arial" panose="020B0604020202020204" pitchFamily="34" charset="0"/>
              </a:rPr>
              <a:t>(</a:t>
            </a:r>
            <a:r>
              <a:rPr lang="en-US" sz="800" dirty="0" smtClean="0">
                <a:cs typeface="Arial" panose="020B0604020202020204" pitchFamily="34" charset="0"/>
              </a:rPr>
              <a:t>a)	</a:t>
            </a:r>
            <a:r>
              <a:rPr lang="en-GB" sz="800" dirty="0" smtClean="0">
                <a:cs typeface="Arial" panose="020B0604020202020204" pitchFamily="34" charset="0"/>
              </a:rPr>
              <a:t>Includes </a:t>
            </a:r>
            <a:r>
              <a:rPr lang="en-GB" sz="800" dirty="0">
                <a:cs typeface="Arial" panose="020B0604020202020204" pitchFamily="34" charset="0"/>
              </a:rPr>
              <a:t>producer price index manufacturing input prices; </a:t>
            </a:r>
            <a:r>
              <a:rPr lang="en-GB" sz="800" dirty="0" smtClean="0">
                <a:cs typeface="Arial" panose="020B0604020202020204" pitchFamily="34" charset="0"/>
              </a:rPr>
              <a:t> </a:t>
            </a:r>
            <a:r>
              <a:rPr lang="en-GB" sz="800" dirty="0" err="1" smtClean="0">
                <a:cs typeface="Arial" panose="020B0604020202020204" pitchFamily="34" charset="0"/>
              </a:rPr>
              <a:t>Markit</a:t>
            </a:r>
            <a:r>
              <a:rPr lang="en-GB" sz="800" dirty="0" smtClean="0">
                <a:cs typeface="Arial" panose="020B0604020202020204" pitchFamily="34" charset="0"/>
              </a:rPr>
              <a:t>/CIPS manufacturing input prices</a:t>
            </a:r>
            <a:r>
              <a:rPr lang="en-GB" sz="800" dirty="0">
                <a:cs typeface="Arial" panose="020B0604020202020204" pitchFamily="34" charset="0"/>
              </a:rPr>
              <a:t>; </a:t>
            </a:r>
            <a:r>
              <a:rPr lang="en-GB" sz="800" dirty="0" smtClean="0">
                <a:cs typeface="Arial" panose="020B0604020202020204" pitchFamily="34" charset="0"/>
              </a:rPr>
              <a:t> BCC </a:t>
            </a:r>
            <a:r>
              <a:rPr lang="en-GB" sz="800" dirty="0">
                <a:cs typeface="Arial" panose="020B0604020202020204" pitchFamily="34" charset="0"/>
              </a:rPr>
              <a:t>manufacturing raw materials prices; </a:t>
            </a:r>
            <a:r>
              <a:rPr lang="en-GB" sz="800" dirty="0" smtClean="0">
                <a:cs typeface="Arial" panose="020B0604020202020204" pitchFamily="34" charset="0"/>
              </a:rPr>
              <a:t> CBI </a:t>
            </a:r>
            <a:r>
              <a:rPr lang="en-GB" sz="800" dirty="0">
                <a:cs typeface="Arial" panose="020B0604020202020204" pitchFamily="34" charset="0"/>
              </a:rPr>
              <a:t>manufacturing expected average </a:t>
            </a:r>
            <a:r>
              <a:rPr lang="en-GB" sz="800" dirty="0" smtClean="0">
                <a:cs typeface="Arial" panose="020B0604020202020204" pitchFamily="34" charset="0"/>
              </a:rPr>
              <a:t>costs;  and </a:t>
            </a:r>
            <a:r>
              <a:rPr lang="en-GB" sz="800" dirty="0">
                <a:cs typeface="Arial" panose="020B0604020202020204" pitchFamily="34" charset="0"/>
              </a:rPr>
              <a:t>Bank Agents’ material costs scores.</a:t>
            </a:r>
          </a:p>
          <a:p>
            <a:r>
              <a:rPr lang="en-GB" sz="800" dirty="0">
                <a:cs typeface="Arial" panose="020B0604020202020204" pitchFamily="34" charset="0"/>
              </a:rPr>
              <a:t>(</a:t>
            </a:r>
            <a:r>
              <a:rPr lang="en-GB" sz="800" dirty="0" smtClean="0">
                <a:cs typeface="Arial" panose="020B0604020202020204" pitchFamily="34" charset="0"/>
              </a:rPr>
              <a:t>b)	Diamond </a:t>
            </a:r>
            <a:r>
              <a:rPr lang="en-GB" sz="800" dirty="0">
                <a:cs typeface="Arial" panose="020B0604020202020204" pitchFamily="34" charset="0"/>
              </a:rPr>
              <a:t>shows Bank staff’s projection for 2016 Q4.</a:t>
            </a:r>
            <a:endParaRPr lang="en-GB" sz="800" dirty="0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pic>
        <p:nvPicPr>
          <p:cNvPr id="3" name="Picture 2" descr="Chart 4.3 - IR Feb 2017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9275" y="1482458"/>
            <a:ext cx="5238750" cy="434049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4"/>
          <p:cNvSpPr>
            <a:spLocks noChangeArrowheads="1"/>
          </p:cNvSpPr>
          <p:nvPr/>
        </p:nvSpPr>
        <p:spPr bwMode="auto">
          <a:xfrm>
            <a:off x="179388" y="179388"/>
            <a:ext cx="7616188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2400" b="1" dirty="0">
                <a:solidFill>
                  <a:srgbClr val="960000"/>
                </a:solidFill>
                <a:latin typeface="Arial" pitchFamily="34" charset="0"/>
              </a:rPr>
              <a:t>Chart 4.4</a:t>
            </a:r>
            <a:r>
              <a:rPr lang="en-GB" altLang="en-US" sz="2400" dirty="0">
                <a:solidFill>
                  <a:srgbClr val="960000"/>
                </a:solidFill>
                <a:latin typeface="Arial" pitchFamily="34" charset="0"/>
              </a:rPr>
              <a:t>  Sterling wholesale energy prices have risen</a:t>
            </a:r>
            <a:endParaRPr lang="en-GB" altLang="en-US" sz="2400" dirty="0" smtClean="0">
              <a:solidFill>
                <a:srgbClr val="960000"/>
              </a:solidFill>
              <a:latin typeface="Arial" pitchFamily="34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2000" dirty="0">
                <a:latin typeface="Arial" pitchFamily="34" charset="0"/>
              </a:rPr>
              <a:t>Sterling oil and wholesale gas prices</a:t>
            </a:r>
            <a:endParaRPr lang="en-US" altLang="en-US" sz="2400" baseline="30000" dirty="0">
              <a:latin typeface="Arial" pitchFamily="34" charset="0"/>
            </a:endParaRPr>
          </a:p>
        </p:txBody>
      </p:sp>
      <p:sp>
        <p:nvSpPr>
          <p:cNvPr id="6147" name="Rectangle 1"/>
          <p:cNvSpPr>
            <a:spLocks noChangeArrowheads="1"/>
          </p:cNvSpPr>
          <p:nvPr/>
        </p:nvSpPr>
        <p:spPr bwMode="auto">
          <a:xfrm>
            <a:off x="204788" y="6062663"/>
            <a:ext cx="870585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15900" indent="-215900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9pPr>
          </a:lstStyle>
          <a:p>
            <a:pPr marL="216000" lvl="0" indent="-216000" eaLnBrk="1" hangingPunct="1">
              <a:spcBef>
                <a:spcPct val="0"/>
              </a:spcBef>
              <a:buNone/>
              <a:defRPr/>
            </a:pPr>
            <a:r>
              <a:rPr lang="en-US" sz="800" dirty="0">
                <a:solidFill>
                  <a:srgbClr val="000000"/>
                </a:solidFill>
                <a:latin typeface="Arial" pitchFamily="34" charset="0"/>
              </a:rPr>
              <a:t>Sources: </a:t>
            </a:r>
            <a:r>
              <a:rPr lang="en-US" sz="800" dirty="0" smtClean="0">
                <a:solidFill>
                  <a:srgbClr val="000000"/>
                </a:solidFill>
                <a:latin typeface="Arial" pitchFamily="34" charset="0"/>
              </a:rPr>
              <a:t> </a:t>
            </a:r>
            <a:r>
              <a:rPr lang="en-GB" sz="800" dirty="0">
                <a:solidFill>
                  <a:srgbClr val="000000"/>
                </a:solidFill>
                <a:latin typeface="Arial" pitchFamily="34" charset="0"/>
              </a:rPr>
              <a:t>Bank of England, Bloomberg, Thomson Reuters </a:t>
            </a:r>
            <a:r>
              <a:rPr lang="en-GB" sz="800" dirty="0" err="1">
                <a:solidFill>
                  <a:srgbClr val="000000"/>
                </a:solidFill>
                <a:latin typeface="Arial" pitchFamily="34" charset="0"/>
              </a:rPr>
              <a:t>Datastream</a:t>
            </a:r>
            <a:r>
              <a:rPr lang="en-GB" sz="800" dirty="0">
                <a:solidFill>
                  <a:srgbClr val="000000"/>
                </a:solidFill>
                <a:latin typeface="Arial" pitchFamily="34" charset="0"/>
              </a:rPr>
              <a:t> and Bank calculations</a:t>
            </a:r>
            <a:r>
              <a:rPr lang="en-GB" sz="800" dirty="0" smtClean="0">
                <a:solidFill>
                  <a:srgbClr val="000000"/>
                </a:solidFill>
                <a:latin typeface="Arial" pitchFamily="34" charset="0"/>
              </a:rPr>
              <a:t>.</a:t>
            </a:r>
          </a:p>
          <a:p>
            <a:pPr marL="216000" lvl="0" indent="-216000" eaLnBrk="1" hangingPunct="1">
              <a:spcBef>
                <a:spcPct val="0"/>
              </a:spcBef>
              <a:buNone/>
              <a:defRPr/>
            </a:pPr>
            <a:endParaRPr lang="en-US" sz="800" dirty="0">
              <a:solidFill>
                <a:srgbClr val="000000"/>
              </a:solidFill>
              <a:latin typeface="Arial" pitchFamily="34" charset="0"/>
            </a:endParaRPr>
          </a:p>
          <a:p>
            <a:pPr marL="216000" lvl="0" indent="-216000" eaLnBrk="1" hangingPunct="1">
              <a:spcBef>
                <a:spcPct val="0"/>
              </a:spcBef>
              <a:buNone/>
              <a:defRPr/>
            </a:pPr>
            <a:r>
              <a:rPr lang="en-US" sz="800" dirty="0">
                <a:solidFill>
                  <a:srgbClr val="000000"/>
                </a:solidFill>
                <a:latin typeface="Arial" pitchFamily="34" charset="0"/>
              </a:rPr>
              <a:t>(</a:t>
            </a:r>
            <a:r>
              <a:rPr lang="en-US" sz="800" dirty="0" smtClean="0">
                <a:solidFill>
                  <a:srgbClr val="000000"/>
                </a:solidFill>
                <a:latin typeface="Arial" pitchFamily="34" charset="0"/>
              </a:rPr>
              <a:t>a)	</a:t>
            </a:r>
            <a:r>
              <a:rPr lang="en-GB" sz="800" dirty="0" smtClean="0">
                <a:solidFill>
                  <a:srgbClr val="000000"/>
                </a:solidFill>
                <a:latin typeface="Arial" pitchFamily="34" charset="0"/>
              </a:rPr>
              <a:t>US </a:t>
            </a:r>
            <a:r>
              <a:rPr lang="en-GB" sz="800" dirty="0">
                <a:solidFill>
                  <a:srgbClr val="000000"/>
                </a:solidFill>
                <a:latin typeface="Arial" pitchFamily="34" charset="0"/>
              </a:rPr>
              <a:t>dollar Brent forward prices for delivery in 10–25 days’ time converted into sterling.</a:t>
            </a:r>
          </a:p>
          <a:p>
            <a:pPr marL="216000" lvl="0" indent="-216000" eaLnBrk="1" hangingPunct="1">
              <a:spcBef>
                <a:spcPct val="0"/>
              </a:spcBef>
              <a:buNone/>
              <a:defRPr/>
            </a:pPr>
            <a:r>
              <a:rPr lang="en-GB" sz="800" dirty="0">
                <a:solidFill>
                  <a:srgbClr val="000000"/>
                </a:solidFill>
                <a:latin typeface="Arial" pitchFamily="34" charset="0"/>
              </a:rPr>
              <a:t>(</a:t>
            </a:r>
            <a:r>
              <a:rPr lang="en-GB" sz="800" dirty="0" smtClean="0">
                <a:solidFill>
                  <a:srgbClr val="000000"/>
                </a:solidFill>
                <a:latin typeface="Arial" pitchFamily="34" charset="0"/>
              </a:rPr>
              <a:t>b)	One-day </a:t>
            </a:r>
            <a:r>
              <a:rPr lang="en-GB" sz="800" dirty="0">
                <a:solidFill>
                  <a:srgbClr val="000000"/>
                </a:solidFill>
                <a:latin typeface="Arial" pitchFamily="34" charset="0"/>
              </a:rPr>
              <a:t>forward price of UK natural gas.</a:t>
            </a:r>
          </a:p>
          <a:p>
            <a:pPr marL="216000" lvl="0" indent="-216000" eaLnBrk="1" hangingPunct="1">
              <a:spcBef>
                <a:spcPct val="0"/>
              </a:spcBef>
              <a:buNone/>
              <a:defRPr/>
            </a:pPr>
            <a:r>
              <a:rPr lang="en-GB" sz="800" dirty="0">
                <a:solidFill>
                  <a:srgbClr val="000000"/>
                </a:solidFill>
                <a:latin typeface="Arial" pitchFamily="34" charset="0"/>
              </a:rPr>
              <a:t>(</a:t>
            </a:r>
            <a:r>
              <a:rPr lang="en-GB" sz="800" dirty="0" smtClean="0">
                <a:solidFill>
                  <a:srgbClr val="000000"/>
                </a:solidFill>
                <a:latin typeface="Arial" pitchFamily="34" charset="0"/>
              </a:rPr>
              <a:t>c)	Fifteen </a:t>
            </a:r>
            <a:r>
              <a:rPr lang="en-GB" sz="800" dirty="0">
                <a:solidFill>
                  <a:srgbClr val="000000"/>
                </a:solidFill>
                <a:latin typeface="Arial" pitchFamily="34" charset="0"/>
              </a:rPr>
              <a:t>working day average to 25 January 2017 and 26 October 2016 respectively.</a:t>
            </a:r>
            <a:endParaRPr lang="en-US" sz="800" dirty="0" smtClean="0">
              <a:solidFill>
                <a:srgbClr val="000000"/>
              </a:solidFill>
              <a:latin typeface="Arial" pitchFamily="34" charset="0"/>
            </a:endParaRPr>
          </a:p>
        </p:txBody>
      </p:sp>
      <p:pic>
        <p:nvPicPr>
          <p:cNvPr id="3" name="Picture 2" descr="Chart 4.4 - IR Feb 2017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9274" y="1371600"/>
            <a:ext cx="5751063" cy="4451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4"/>
          <p:cNvSpPr>
            <a:spLocks noChangeArrowheads="1"/>
          </p:cNvSpPr>
          <p:nvPr/>
        </p:nvSpPr>
        <p:spPr bwMode="auto">
          <a:xfrm>
            <a:off x="179388" y="179388"/>
            <a:ext cx="7117654" cy="11387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2400" b="1" dirty="0">
                <a:solidFill>
                  <a:srgbClr val="960000"/>
                </a:solidFill>
                <a:latin typeface="Arial" pitchFamily="34" charset="0"/>
              </a:rPr>
              <a:t>Chart 4.5</a:t>
            </a:r>
            <a:r>
              <a:rPr lang="en-GB" altLang="en-US" sz="2400" dirty="0">
                <a:solidFill>
                  <a:srgbClr val="960000"/>
                </a:solidFill>
                <a:latin typeface="Arial" pitchFamily="34" charset="0"/>
              </a:rPr>
              <a:t>  Commodity prices have increased since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2400" dirty="0">
                <a:solidFill>
                  <a:srgbClr val="960000"/>
                </a:solidFill>
                <a:latin typeface="Arial" pitchFamily="34" charset="0"/>
              </a:rPr>
              <a:t>November</a:t>
            </a:r>
            <a:r>
              <a:rPr lang="en-US" altLang="en-US" sz="2400" dirty="0" smtClean="0">
                <a:solidFill>
                  <a:srgbClr val="960000"/>
                </a:solidFill>
                <a:latin typeface="Arial" pitchFamily="34" charset="0"/>
              </a:rPr>
              <a:t/>
            </a:r>
            <a:br>
              <a:rPr lang="en-US" altLang="en-US" sz="2400" dirty="0" smtClean="0">
                <a:solidFill>
                  <a:srgbClr val="960000"/>
                </a:solidFill>
                <a:latin typeface="Arial" pitchFamily="34" charset="0"/>
              </a:rPr>
            </a:br>
            <a:r>
              <a:rPr lang="en-GB" altLang="en-US" sz="2000" dirty="0">
                <a:latin typeface="Arial" pitchFamily="34" charset="0"/>
              </a:rPr>
              <a:t>US dollar oil and commodity prices</a:t>
            </a:r>
            <a:endParaRPr lang="en-US" altLang="en-US" sz="2400" baseline="30000" dirty="0">
              <a:latin typeface="Arial" pitchFamily="34" charset="0"/>
            </a:endParaRPr>
          </a:p>
        </p:txBody>
      </p:sp>
      <p:sp>
        <p:nvSpPr>
          <p:cNvPr id="7171" name="Rectangle 1"/>
          <p:cNvSpPr>
            <a:spLocks noChangeArrowheads="1"/>
          </p:cNvSpPr>
          <p:nvPr/>
        </p:nvSpPr>
        <p:spPr bwMode="auto">
          <a:xfrm>
            <a:off x="204788" y="5982990"/>
            <a:ext cx="870585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marL="216000" indent="-216000">
              <a:defRPr/>
            </a:pPr>
            <a:r>
              <a:rPr lang="en-GB" sz="800" dirty="0"/>
              <a:t>Sources: </a:t>
            </a:r>
            <a:r>
              <a:rPr lang="en-GB" sz="800" dirty="0" smtClean="0"/>
              <a:t> Bloomberg</a:t>
            </a:r>
            <a:r>
              <a:rPr lang="en-GB" sz="800" dirty="0"/>
              <a:t>, S&amp;P indices, Thomson Reuters </a:t>
            </a:r>
            <a:r>
              <a:rPr lang="en-GB" sz="800" dirty="0" err="1"/>
              <a:t>Datastream</a:t>
            </a:r>
            <a:r>
              <a:rPr lang="en-GB" sz="800" dirty="0"/>
              <a:t> and Bank calculations</a:t>
            </a:r>
            <a:r>
              <a:rPr lang="en-GB" sz="800" dirty="0" smtClean="0"/>
              <a:t>.</a:t>
            </a:r>
          </a:p>
          <a:p>
            <a:pPr marL="216000" indent="-216000">
              <a:defRPr/>
            </a:pPr>
            <a:endParaRPr lang="en-GB" sz="800" dirty="0"/>
          </a:p>
          <a:p>
            <a:pPr marL="216000" indent="-216000">
              <a:defRPr/>
            </a:pPr>
            <a:r>
              <a:rPr lang="en-GB" sz="800" dirty="0"/>
              <a:t>(</a:t>
            </a:r>
            <a:r>
              <a:rPr lang="en-GB" sz="800" dirty="0" smtClean="0"/>
              <a:t>a)	Calculated </a:t>
            </a:r>
            <a:r>
              <a:rPr lang="en-GB" sz="800" dirty="0"/>
              <a:t>using S&amp;P GSCI US dollar commodity price indices.</a:t>
            </a:r>
          </a:p>
          <a:p>
            <a:pPr marL="216000" indent="-216000">
              <a:defRPr/>
            </a:pPr>
            <a:r>
              <a:rPr lang="en-GB" sz="800" dirty="0"/>
              <a:t>(</a:t>
            </a:r>
            <a:r>
              <a:rPr lang="en-GB" sz="800" dirty="0" smtClean="0"/>
              <a:t>b)	Total </a:t>
            </a:r>
            <a:r>
              <a:rPr lang="en-GB" sz="800" dirty="0"/>
              <a:t>agricultural and livestock S&amp;P commodity index.</a:t>
            </a:r>
          </a:p>
          <a:p>
            <a:pPr marL="216000" indent="-216000">
              <a:defRPr/>
            </a:pPr>
            <a:r>
              <a:rPr lang="en-GB" sz="800" dirty="0"/>
              <a:t>(</a:t>
            </a:r>
            <a:r>
              <a:rPr lang="en-GB" sz="800" dirty="0" smtClean="0"/>
              <a:t>c)	US </a:t>
            </a:r>
            <a:r>
              <a:rPr lang="en-GB" sz="800" dirty="0"/>
              <a:t>dollar Brent forward prices for delivery in 10–25 days’ time.</a:t>
            </a:r>
          </a:p>
        </p:txBody>
      </p:sp>
      <p:pic>
        <p:nvPicPr>
          <p:cNvPr id="2" name="Picture 1" descr="Chart 4.5 - IR Feb 2017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9275" y="1422400"/>
            <a:ext cx="5077410" cy="4413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4"/>
          <p:cNvSpPr>
            <a:spLocks noChangeArrowheads="1"/>
          </p:cNvSpPr>
          <p:nvPr/>
        </p:nvSpPr>
        <p:spPr bwMode="auto">
          <a:xfrm>
            <a:off x="179388" y="179388"/>
            <a:ext cx="8507412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2400" b="1" dirty="0">
                <a:solidFill>
                  <a:srgbClr val="960000"/>
                </a:solidFill>
                <a:latin typeface="Arial" pitchFamily="34" charset="0"/>
              </a:rPr>
              <a:t>Chart 4.6</a:t>
            </a:r>
            <a:r>
              <a:rPr lang="en-GB" altLang="en-US" sz="2400" dirty="0">
                <a:solidFill>
                  <a:srgbClr val="960000"/>
                </a:solidFill>
                <a:latin typeface="Arial" pitchFamily="34" charset="0"/>
              </a:rPr>
              <a:t>  The fall in sterling has pushed up UK import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2400" dirty="0">
                <a:solidFill>
                  <a:srgbClr val="960000"/>
                </a:solidFill>
                <a:latin typeface="Arial" pitchFamily="34" charset="0"/>
              </a:rPr>
              <a:t>price </a:t>
            </a:r>
            <a:r>
              <a:rPr lang="en-GB" altLang="en-US" sz="2400" dirty="0" smtClean="0">
                <a:solidFill>
                  <a:srgbClr val="960000"/>
                </a:solidFill>
                <a:latin typeface="Arial" pitchFamily="34" charset="0"/>
              </a:rPr>
              <a:t>inflation</a:t>
            </a:r>
          </a:p>
          <a:p>
            <a:pPr eaLnBrk="1" hangingPunct="1">
              <a:spcBef>
                <a:spcPct val="0"/>
              </a:spcBef>
              <a:buNone/>
            </a:pPr>
            <a:r>
              <a:rPr lang="en-GB" altLang="en-US" sz="2000" dirty="0">
                <a:latin typeface="Arial" pitchFamily="34" charset="0"/>
              </a:rPr>
              <a:t>UK import and foreign export prices excluding </a:t>
            </a:r>
            <a:r>
              <a:rPr lang="en-GB" altLang="en-US" sz="2000" dirty="0" smtClean="0">
                <a:latin typeface="Arial" pitchFamily="34" charset="0"/>
              </a:rPr>
              <a:t>fuel</a:t>
            </a:r>
            <a:r>
              <a:rPr lang="en-US" altLang="en-US" sz="2000" baseline="30000" dirty="0">
                <a:latin typeface="Arial" pitchFamily="34" charset="0"/>
              </a:rPr>
              <a:t>(a)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 baseline="30000" dirty="0">
              <a:latin typeface="Arial" pitchFamily="34" charset="0"/>
            </a:endParaRPr>
          </a:p>
        </p:txBody>
      </p:sp>
      <p:sp>
        <p:nvSpPr>
          <p:cNvPr id="8195" name="Rectangle 1"/>
          <p:cNvSpPr>
            <a:spLocks noChangeArrowheads="1"/>
          </p:cNvSpPr>
          <p:nvPr/>
        </p:nvSpPr>
        <p:spPr bwMode="auto">
          <a:xfrm>
            <a:off x="204788" y="5992882"/>
            <a:ext cx="870585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216000" indent="-216000">
              <a:defRPr/>
            </a:pPr>
            <a:r>
              <a:rPr lang="en-GB" sz="800" dirty="0"/>
              <a:t>Sources: </a:t>
            </a:r>
            <a:r>
              <a:rPr lang="en-GB" sz="800" dirty="0" smtClean="0"/>
              <a:t> Bank </a:t>
            </a:r>
            <a:r>
              <a:rPr lang="en-GB" sz="800" dirty="0"/>
              <a:t>of England, CEIC, Eurostat, ONS, Thomson Reuters </a:t>
            </a:r>
            <a:r>
              <a:rPr lang="en-GB" sz="800" dirty="0" err="1"/>
              <a:t>Datastream</a:t>
            </a:r>
            <a:r>
              <a:rPr lang="en-GB" sz="800" dirty="0"/>
              <a:t> </a:t>
            </a:r>
            <a:r>
              <a:rPr lang="en-GB" sz="800" dirty="0" smtClean="0"/>
              <a:t>and Bank </a:t>
            </a:r>
            <a:r>
              <a:rPr lang="en-GB" sz="800" dirty="0"/>
              <a:t>calculations</a:t>
            </a:r>
            <a:r>
              <a:rPr lang="en-GB" sz="800" dirty="0" smtClean="0"/>
              <a:t>.</a:t>
            </a:r>
          </a:p>
          <a:p>
            <a:pPr marL="216000" indent="-216000">
              <a:defRPr/>
            </a:pPr>
            <a:endParaRPr lang="en-GB" sz="800" dirty="0"/>
          </a:p>
          <a:p>
            <a:pPr marL="216000" indent="-216000">
              <a:defRPr/>
            </a:pPr>
            <a:r>
              <a:rPr lang="en-GB" sz="800" dirty="0"/>
              <a:t>(</a:t>
            </a:r>
            <a:r>
              <a:rPr lang="en-GB" sz="800" dirty="0" smtClean="0"/>
              <a:t>a)	The </a:t>
            </a:r>
            <a:r>
              <a:rPr lang="en-GB" sz="800" dirty="0"/>
              <a:t>diamonds show Bank staff’s projections for 2016 Q4.</a:t>
            </a:r>
          </a:p>
          <a:p>
            <a:pPr marL="216000" indent="-216000">
              <a:defRPr/>
            </a:pPr>
            <a:r>
              <a:rPr lang="en-GB" sz="800" dirty="0"/>
              <a:t>(</a:t>
            </a:r>
            <a:r>
              <a:rPr lang="en-GB" sz="800" dirty="0" smtClean="0"/>
              <a:t>b)	Domestic </a:t>
            </a:r>
            <a:r>
              <a:rPr lang="en-GB" sz="800" dirty="0"/>
              <a:t>currency non-oil export prices as defined in footnote (d), divided by the </a:t>
            </a:r>
            <a:r>
              <a:rPr lang="en-GB" sz="800" dirty="0" smtClean="0"/>
              <a:t>sterling effective </a:t>
            </a:r>
            <a:r>
              <a:rPr lang="en-GB" sz="800" dirty="0"/>
              <a:t>exchange rate.</a:t>
            </a:r>
          </a:p>
          <a:p>
            <a:pPr marL="216000" indent="-216000">
              <a:defRPr/>
            </a:pPr>
            <a:r>
              <a:rPr lang="en-GB" sz="800" dirty="0"/>
              <a:t>(</a:t>
            </a:r>
            <a:r>
              <a:rPr lang="en-GB" sz="800" dirty="0" smtClean="0"/>
              <a:t>c)	UK </a:t>
            </a:r>
            <a:r>
              <a:rPr lang="en-GB" sz="800" dirty="0"/>
              <a:t>goods and services import deflator excluding fuels and the impact of </a:t>
            </a:r>
            <a:r>
              <a:rPr lang="en-GB" sz="800" dirty="0" smtClean="0"/>
              <a:t>MTIC fraud</a:t>
            </a:r>
            <a:r>
              <a:rPr lang="en-GB" sz="800" dirty="0"/>
              <a:t>.</a:t>
            </a:r>
          </a:p>
          <a:p>
            <a:pPr marL="216000" indent="-216000">
              <a:defRPr/>
            </a:pPr>
            <a:r>
              <a:rPr lang="en-GB" sz="800" dirty="0"/>
              <a:t>(</a:t>
            </a:r>
            <a:r>
              <a:rPr lang="en-GB" sz="800" dirty="0" smtClean="0"/>
              <a:t>d)	Domestic </a:t>
            </a:r>
            <a:r>
              <a:rPr lang="en-GB" sz="800" dirty="0"/>
              <a:t>currency non-oil export prices of goods and services of 51 countries </a:t>
            </a:r>
            <a:r>
              <a:rPr lang="en-GB" sz="800" dirty="0" smtClean="0"/>
              <a:t>weighted according </a:t>
            </a:r>
            <a:r>
              <a:rPr lang="en-GB" sz="800" dirty="0"/>
              <a:t>to their shares in UK imports. </a:t>
            </a:r>
            <a:r>
              <a:rPr lang="en-GB" sz="800" dirty="0" smtClean="0"/>
              <a:t> The </a:t>
            </a:r>
            <a:r>
              <a:rPr lang="en-GB" sz="800" dirty="0"/>
              <a:t>sample excludes major oil exporters.</a:t>
            </a:r>
          </a:p>
        </p:txBody>
      </p:sp>
      <p:pic>
        <p:nvPicPr>
          <p:cNvPr id="2" name="Picture 1" descr="Chart 4.6 - IR Feb 2017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9274" y="1397000"/>
            <a:ext cx="5420533" cy="4438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4"/>
          <p:cNvSpPr>
            <a:spLocks noChangeArrowheads="1"/>
          </p:cNvSpPr>
          <p:nvPr/>
        </p:nvSpPr>
        <p:spPr bwMode="auto">
          <a:xfrm>
            <a:off x="179388" y="179388"/>
            <a:ext cx="8534306" cy="11387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2400" b="1" dirty="0" smtClean="0">
                <a:solidFill>
                  <a:srgbClr val="960000"/>
                </a:solidFill>
                <a:latin typeface="Arial" pitchFamily="34" charset="0"/>
              </a:rPr>
              <a:t>Chart 4.7</a:t>
            </a:r>
            <a:r>
              <a:rPr lang="en-GB" altLang="en-US" sz="2400" dirty="0" smtClean="0">
                <a:solidFill>
                  <a:srgbClr val="960000"/>
                </a:solidFill>
                <a:latin typeface="Arial" pitchFamily="34" charset="0"/>
              </a:rPr>
              <a:t>  </a:t>
            </a:r>
            <a:r>
              <a:rPr lang="en-GB" altLang="en-US" sz="2400" dirty="0">
                <a:solidFill>
                  <a:srgbClr val="960000"/>
                </a:solidFill>
                <a:latin typeface="Arial" pitchFamily="34" charset="0"/>
              </a:rPr>
              <a:t>Measures of DGI have risen but remain below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2400" dirty="0">
                <a:solidFill>
                  <a:srgbClr val="960000"/>
                </a:solidFill>
                <a:latin typeface="Arial" pitchFamily="34" charset="0"/>
              </a:rPr>
              <a:t>past </a:t>
            </a:r>
            <a:r>
              <a:rPr lang="en-GB" altLang="en-US" sz="2400" dirty="0" smtClean="0">
                <a:solidFill>
                  <a:srgbClr val="960000"/>
                </a:solidFill>
                <a:latin typeface="Arial" pitchFamily="34" charset="0"/>
              </a:rPr>
              <a:t>averages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2000" dirty="0">
                <a:latin typeface="Arial" pitchFamily="34" charset="0"/>
              </a:rPr>
              <a:t>Measures of domestically generated inflation (DGI)</a:t>
            </a:r>
            <a:endParaRPr lang="en-US" altLang="en-US" sz="2400" baseline="30000" dirty="0">
              <a:latin typeface="Arial" pitchFamily="34" charset="0"/>
            </a:endParaRPr>
          </a:p>
        </p:txBody>
      </p:sp>
      <p:sp>
        <p:nvSpPr>
          <p:cNvPr id="9219" name="Rectangle 1"/>
          <p:cNvSpPr>
            <a:spLocks noChangeArrowheads="1"/>
          </p:cNvSpPr>
          <p:nvPr/>
        </p:nvSpPr>
        <p:spPr bwMode="auto">
          <a:xfrm>
            <a:off x="204788" y="6159500"/>
            <a:ext cx="8705850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216000" indent="-216000">
              <a:defRPr/>
            </a:pPr>
            <a:r>
              <a:rPr lang="en-US" sz="800" dirty="0" smtClean="0"/>
              <a:t>(a)	</a:t>
            </a:r>
            <a:r>
              <a:rPr lang="en-GB" sz="800" dirty="0"/>
              <a:t>Includes: </a:t>
            </a:r>
            <a:r>
              <a:rPr lang="en-GB" sz="800" dirty="0" smtClean="0"/>
              <a:t> whole-economy </a:t>
            </a:r>
            <a:r>
              <a:rPr lang="en-GB" sz="800" dirty="0"/>
              <a:t>labour costs divided by GDP, based on the </a:t>
            </a:r>
            <a:r>
              <a:rPr lang="en-GB" sz="800" dirty="0" err="1"/>
              <a:t>backcast</a:t>
            </a:r>
            <a:r>
              <a:rPr lang="en-GB" sz="800" dirty="0"/>
              <a:t> of the </a:t>
            </a:r>
            <a:r>
              <a:rPr lang="en-GB" sz="800" dirty="0" smtClean="0"/>
              <a:t>final estimate </a:t>
            </a:r>
            <a:r>
              <a:rPr lang="en-GB" sz="800" dirty="0"/>
              <a:t>of GDP</a:t>
            </a:r>
            <a:r>
              <a:rPr lang="en-GB" sz="800" dirty="0" smtClean="0"/>
              <a:t>;  </a:t>
            </a:r>
            <a:r>
              <a:rPr lang="en-GB" sz="800" dirty="0"/>
              <a:t>private sector AWE total pay divided by private sector productivity, </a:t>
            </a:r>
            <a:r>
              <a:rPr lang="en-GB" sz="800" dirty="0" smtClean="0"/>
              <a:t>based on </a:t>
            </a:r>
            <a:r>
              <a:rPr lang="en-GB" sz="800" dirty="0"/>
              <a:t>the </a:t>
            </a:r>
            <a:r>
              <a:rPr lang="en-GB" sz="800" dirty="0" err="1"/>
              <a:t>backcast</a:t>
            </a:r>
            <a:r>
              <a:rPr lang="en-GB" sz="800" dirty="0"/>
              <a:t> of the final estimate of </a:t>
            </a:r>
            <a:r>
              <a:rPr lang="en-GB" sz="800" dirty="0" smtClean="0"/>
              <a:t>GDP;  the </a:t>
            </a:r>
            <a:r>
              <a:rPr lang="en-GB" sz="800" dirty="0"/>
              <a:t>GDP deflator; </a:t>
            </a:r>
            <a:r>
              <a:rPr lang="en-GB" sz="800" dirty="0" smtClean="0"/>
              <a:t> the </a:t>
            </a:r>
            <a:r>
              <a:rPr lang="en-GB" sz="800" dirty="0"/>
              <a:t>GVA deflator </a:t>
            </a:r>
            <a:r>
              <a:rPr lang="en-GB" sz="800" dirty="0" smtClean="0"/>
              <a:t>excluding government</a:t>
            </a:r>
            <a:r>
              <a:rPr lang="en-GB" sz="800" dirty="0"/>
              <a:t>; </a:t>
            </a:r>
            <a:r>
              <a:rPr lang="en-GB" sz="800" dirty="0" smtClean="0"/>
              <a:t> and </a:t>
            </a:r>
            <a:r>
              <a:rPr lang="en-GB" sz="800" dirty="0"/>
              <a:t>the services producer prices index.</a:t>
            </a:r>
          </a:p>
        </p:txBody>
      </p:sp>
      <p:pic>
        <p:nvPicPr>
          <p:cNvPr id="2" name="Picture 1" descr="Chart 4.7 - IR Feb 2017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9275" y="1473200"/>
            <a:ext cx="5289222" cy="4362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4"/>
          <p:cNvSpPr>
            <a:spLocks noChangeArrowheads="1"/>
          </p:cNvSpPr>
          <p:nvPr/>
        </p:nvSpPr>
        <p:spPr bwMode="auto">
          <a:xfrm>
            <a:off x="179387" y="179388"/>
            <a:ext cx="9126537" cy="11387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pitchFamily="-84" charset="0"/>
                <a:ea typeface="ＭＳ Ｐゴシック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2400" b="1" dirty="0" smtClean="0">
                <a:solidFill>
                  <a:srgbClr val="960000"/>
                </a:solidFill>
                <a:latin typeface="Arial" pitchFamily="34" charset="0"/>
              </a:rPr>
              <a:t>Chart 4.8</a:t>
            </a:r>
            <a:r>
              <a:rPr lang="en-GB" altLang="en-US" sz="2400" dirty="0" smtClean="0">
                <a:solidFill>
                  <a:srgbClr val="960000"/>
                </a:solidFill>
                <a:latin typeface="Arial" pitchFamily="34" charset="0"/>
              </a:rPr>
              <a:t>  </a:t>
            </a:r>
            <a:r>
              <a:rPr lang="en-GB" altLang="en-US" sz="2400" dirty="0">
                <a:solidFill>
                  <a:srgbClr val="960000"/>
                </a:solidFill>
                <a:latin typeface="Arial" pitchFamily="34" charset="0"/>
              </a:rPr>
              <a:t>Unit labour cost growth has increased in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2400" dirty="0">
                <a:solidFill>
                  <a:srgbClr val="960000"/>
                </a:solidFill>
                <a:latin typeface="Arial" pitchFamily="34" charset="0"/>
              </a:rPr>
              <a:t>recent </a:t>
            </a:r>
            <a:r>
              <a:rPr lang="en-GB" altLang="en-US" sz="2400" dirty="0" smtClean="0">
                <a:solidFill>
                  <a:srgbClr val="960000"/>
                </a:solidFill>
                <a:latin typeface="Arial" pitchFamily="34" charset="0"/>
              </a:rPr>
              <a:t>quarters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2000" dirty="0">
                <a:latin typeface="Arial" pitchFamily="34" charset="0"/>
              </a:rPr>
              <a:t>Decomposition of four-quarter whole-economy unit labour </a:t>
            </a:r>
            <a:r>
              <a:rPr lang="en-GB" altLang="en-US" sz="2000" dirty="0" smtClean="0">
                <a:latin typeface="Arial" pitchFamily="34" charset="0"/>
              </a:rPr>
              <a:t>cost growth</a:t>
            </a:r>
            <a:r>
              <a:rPr lang="en-US" altLang="en-US" sz="2000" baseline="30000" dirty="0" smtClean="0">
                <a:latin typeface="Arial" pitchFamily="34" charset="0"/>
              </a:rPr>
              <a:t>(a</a:t>
            </a:r>
            <a:r>
              <a:rPr lang="en-US" altLang="en-US" sz="2000" baseline="30000" dirty="0">
                <a:latin typeface="Arial" pitchFamily="34" charset="0"/>
              </a:rPr>
              <a:t>)</a:t>
            </a:r>
            <a:endParaRPr lang="en-US" altLang="en-US" sz="2400" baseline="30000" dirty="0">
              <a:latin typeface="Arial" pitchFamily="34" charset="0"/>
            </a:endParaRPr>
          </a:p>
        </p:txBody>
      </p:sp>
      <p:sp>
        <p:nvSpPr>
          <p:cNvPr id="10243" name="Rectangle 1"/>
          <p:cNvSpPr>
            <a:spLocks noChangeArrowheads="1"/>
          </p:cNvSpPr>
          <p:nvPr/>
        </p:nvSpPr>
        <p:spPr bwMode="auto">
          <a:xfrm>
            <a:off x="204788" y="6118225"/>
            <a:ext cx="870585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216000" indent="-216000">
              <a:defRPr/>
            </a:pPr>
            <a:r>
              <a:rPr lang="en-US" sz="800" dirty="0"/>
              <a:t>Sources</a:t>
            </a:r>
            <a:r>
              <a:rPr lang="en-US" sz="800" dirty="0" smtClean="0"/>
              <a:t>:  </a:t>
            </a:r>
            <a:r>
              <a:rPr lang="en-US" sz="800" dirty="0"/>
              <a:t>ONS and Bank calculations</a:t>
            </a:r>
            <a:r>
              <a:rPr lang="en-US" sz="800" dirty="0" smtClean="0"/>
              <a:t>.</a:t>
            </a:r>
          </a:p>
          <a:p>
            <a:pPr marL="216000" indent="-216000">
              <a:defRPr/>
            </a:pPr>
            <a:endParaRPr lang="en-US" sz="800" dirty="0"/>
          </a:p>
          <a:p>
            <a:pPr marL="216000" indent="-216000">
              <a:defRPr/>
            </a:pPr>
            <a:r>
              <a:rPr lang="en-US" sz="800" dirty="0"/>
              <a:t>(</a:t>
            </a:r>
            <a:r>
              <a:rPr lang="en-US" sz="800" dirty="0" smtClean="0"/>
              <a:t>a)	</a:t>
            </a:r>
            <a:r>
              <a:rPr lang="en-GB" sz="800" dirty="0" smtClean="0"/>
              <a:t>Whole-economy </a:t>
            </a:r>
            <a:r>
              <a:rPr lang="en-GB" sz="800" dirty="0"/>
              <a:t>labour costs divided by GDP, based on the </a:t>
            </a:r>
            <a:r>
              <a:rPr lang="en-GB" sz="800" dirty="0" err="1"/>
              <a:t>backcast</a:t>
            </a:r>
            <a:r>
              <a:rPr lang="en-GB" sz="800" dirty="0"/>
              <a:t> of the final estimate </a:t>
            </a:r>
            <a:r>
              <a:rPr lang="en-GB" sz="800" dirty="0" smtClean="0"/>
              <a:t>of GDP.  The </a:t>
            </a:r>
            <a:r>
              <a:rPr lang="en-GB" sz="800" dirty="0"/>
              <a:t>diamond shows Bank staff’s projection for 2016 Q4.</a:t>
            </a:r>
          </a:p>
          <a:p>
            <a:pPr marL="216000" indent="-216000">
              <a:defRPr/>
            </a:pPr>
            <a:r>
              <a:rPr lang="en-GB" sz="800" dirty="0"/>
              <a:t>(</a:t>
            </a:r>
            <a:r>
              <a:rPr lang="en-GB" sz="800" dirty="0" smtClean="0"/>
              <a:t>b)	Self-employment </a:t>
            </a:r>
            <a:r>
              <a:rPr lang="en-GB" sz="800" dirty="0"/>
              <a:t>income is calculated from mixed income</a:t>
            </a:r>
            <a:r>
              <a:rPr lang="en-GB" sz="800" dirty="0" smtClean="0"/>
              <a:t>, </a:t>
            </a:r>
            <a:r>
              <a:rPr lang="en-GB" sz="800" dirty="0" smtClean="0"/>
              <a:t>assuming </a:t>
            </a:r>
            <a:r>
              <a:rPr lang="en-GB" sz="800" dirty="0"/>
              <a:t>that the share </a:t>
            </a:r>
            <a:r>
              <a:rPr lang="en-GB" sz="800" dirty="0" smtClean="0"/>
              <a:t>of employment </a:t>
            </a:r>
            <a:r>
              <a:rPr lang="en-GB" sz="800" dirty="0"/>
              <a:t>income in that is the same as the share of employee compensation in </a:t>
            </a:r>
            <a:r>
              <a:rPr lang="en-GB" sz="800" dirty="0" smtClean="0"/>
              <a:t>nominal GDP </a:t>
            </a:r>
            <a:r>
              <a:rPr lang="en-GB" sz="800" dirty="0"/>
              <a:t>less mixed income.</a:t>
            </a:r>
          </a:p>
        </p:txBody>
      </p:sp>
      <p:pic>
        <p:nvPicPr>
          <p:cNvPr id="3" name="Picture 2" descr="Chart 4.8 - IR Feb 2017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9274" y="1447800"/>
            <a:ext cx="4683125" cy="4454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lank">
  <a:themeElements>
    <a:clrScheme name="Blank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Blank">
      <a:majorFont>
        <a:latin typeface="Times"/>
        <a:ea typeface=""/>
        <a:cs typeface=""/>
      </a:majorFont>
      <a:minorFont>
        <a:latin typeface="Time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" pitchFamily="18" charset="0"/>
          </a:defRPr>
        </a:defPPr>
      </a:lstStyle>
    </a:lnDef>
  </a:objectDefaults>
  <a:extraClrSchemeLst>
    <a:extraClrScheme>
      <a:clrScheme name="Blank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BOEReplicationFlag xmlns="http://schemas.microsoft.com/sharepoint/v3">0</BOEReplicationFlag>
    <BOETaxonomyFieldTaxHTField0 xmlns="b67fa5cd-9f58-4c91-ae17-33c31eed239f">
      <Terms xmlns="http://schemas.microsoft.com/office/infopath/2007/PartnerControls">
        <TermInfo xmlns="http://schemas.microsoft.com/office/infopath/2007/PartnerControls">
          <TermName xmlns="http://schemas.microsoft.com/office/infopath/2007/PartnerControls">Inflation Report</TermName>
          <TermId xmlns="http://schemas.microsoft.com/office/infopath/2007/PartnerControls">85ffdf28-8245-4936-b838-77bb3e9b17d0</TermId>
        </TermInfo>
      </Terms>
    </BOETaxonomyFieldTaxHTField0>
    <BOEReplicateBackwardLinksOnDeployFlag xmlns="http://schemas.microsoft.com/sharepoint/v3">false</BOEReplicateBackwardLinksOnDeployFlag>
    <PublishDate xmlns="http://schemas.microsoft.com/sharepoint/v3">2017-02-02T00:00:00+00:00</PublishDate>
    <PublishingExpirationDate xmlns="http://schemas.microsoft.com/sharepoint/v3" xsi:nil="true"/>
    <IncludeContentsInIndex xmlns="http://schemas.microsoft.com/sharepoint/v3">true</IncludeContentsInIndex>
    <PublishingStartDate xmlns="http://schemas.microsoft.com/sharepoint/v3">2017-02-02T12:00:00+00:00</PublishingStartDate>
    <BOEKeywords xmlns="http://schemas.microsoft.com/sharepoint/v3/fields" xsi:nil="true"/>
    <OwnerGroup xmlns="http://schemas.microsoft.com/sharepoint/v3">
      <UserInfo>
        <DisplayName/>
        <AccountId>177</AccountId>
        <AccountType/>
      </UserInfo>
    </OwnerGroup>
    <BOEApprovalStatus xmlns="http://schemas.microsoft.com/sharepoint/v3">Pending Approval</BOEApprovalStatus>
    <BOESummaryText xmlns="http://schemas.microsoft.com/sharepoint/v3" xsi:nil="true"/>
    <ArchivalChoice xmlns="http://schemas.microsoft.com/sharepoint/v3">5 Years</ArchivalChoice>
    <ArchivalDate xmlns="http://schemas.microsoft.com/sharepoint/v3" xsi:nil="true"/>
    <ContentReviewDate xmlns="http://schemas.microsoft.com/sharepoint/v3">1900-01-01T00:00:00+00:00</ContentReviewDate>
    <TaxCatchAll xmlns="94fc26e6-6271-400d-888b-6bc5b0598690">
      <Value>51</Value>
    </TaxCatchAll>
    <BOETwoLevelApprovalUnapprovedUrls xmlns="CEE65117-4BBE-4C9C-8465-20A300C4D3E5" xsi:nil="true"/>
  </documentManagement>
</p:properties>
</file>

<file path=customXml/item2.xml><?xml version="1.0" encoding="utf-8"?>
<LongProperties xmlns="http://schemas.microsoft.com/office/2006/metadata/longProperties"/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4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C4B7A2743FA39468C07943C26AE453C" ma:contentTypeVersion="1077" ma:contentTypeDescription="Create a new document." ma:contentTypeScope="" ma:versionID="9819b03dd5116c63d2a27c8c9b045816">
  <xsd:schema xmlns:xsd="http://www.w3.org/2001/XMLSchema" xmlns:xs="http://www.w3.org/2001/XMLSchema" xmlns:p="http://schemas.microsoft.com/office/2006/metadata/properties" xmlns:ns1="http://schemas.microsoft.com/sharepoint/v3" xmlns:ns2="b67fa5cd-9f58-4c91-ae17-33c31eed239f" xmlns:ns3="94fc26e6-6271-400d-888b-6bc5b0598690" xmlns:ns4="94FC26E6-6271-400D-888B-6BC5B0598690" xmlns:ns5="http://schemas.microsoft.com/sharepoint/v3/fields" xmlns:ns6="CEE65117-4BBE-4C9C-8465-20A300C4D3E5" targetNamespace="http://schemas.microsoft.com/office/2006/metadata/properties" ma:root="true" ma:fieldsID="e7c1edf619b3eee50116984578190360" ns1:_="" ns2:_="" ns3:_="" ns4:_="" ns5:_="" ns6:_="">
    <xsd:import namespace="http://schemas.microsoft.com/sharepoint/v3"/>
    <xsd:import namespace="b67fa5cd-9f58-4c91-ae17-33c31eed239f"/>
    <xsd:import namespace="94fc26e6-6271-400d-888b-6bc5b0598690"/>
    <xsd:import namespace="94FC26E6-6271-400D-888B-6BC5B0598690"/>
    <xsd:import namespace="http://schemas.microsoft.com/sharepoint/v3/fields"/>
    <xsd:import namespace="CEE65117-4BBE-4C9C-8465-20A300C4D3E5"/>
    <xsd:element name="properties">
      <xsd:complexType>
        <xsd:sequence>
          <xsd:element name="documentManagement">
            <xsd:complexType>
              <xsd:all>
                <xsd:element ref="ns1:PublishingStartDate" minOccurs="0"/>
                <xsd:element ref="ns1:PublishingExpirationDate" minOccurs="0"/>
                <xsd:element ref="ns1:PublishDate" minOccurs="0"/>
                <xsd:element ref="ns1:OwnerGroup"/>
                <xsd:element ref="ns2:BOETaxonomyFieldTaxHTField0" minOccurs="0"/>
                <xsd:element ref="ns3:TaxCatchAll" minOccurs="0"/>
                <xsd:element ref="ns4:TaxCatchAllLabel" minOccurs="0"/>
                <xsd:element ref="ns5:BOEKeywords" minOccurs="0"/>
                <xsd:element ref="ns1:BOESummaryText" minOccurs="0"/>
                <xsd:element ref="ns1:IncludeContentsInIndex" minOccurs="0"/>
                <xsd:element ref="ns1:BOEApprovalStatus" minOccurs="0"/>
                <xsd:element ref="ns6:BOETwoLevelApprovalUnapprovedUrls" minOccurs="0"/>
                <xsd:element ref="ns1:ApprovedBy" minOccurs="0"/>
                <xsd:element ref="ns1:PublishedBy" minOccurs="0"/>
                <xsd:element ref="ns1:ArchivalDate" minOccurs="0"/>
                <xsd:element ref="ns1:ArchivalChoice"/>
                <xsd:element ref="ns1:BOEReplicationFlag" minOccurs="0"/>
                <xsd:element ref="ns1:BOEReplicateBackwardLinksOnDeployFlag" minOccurs="0"/>
                <xsd:element ref="ns1:ContentReviewDate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PublishingStartDate" ma:index="8" nillable="true" ma:displayName="Scheduling Start Date" ma:internalName="PublishingStartDate">
      <xsd:simpleType>
        <xsd:restriction base="dms:Unknown"/>
      </xsd:simpleType>
    </xsd:element>
    <xsd:element name="PublishingExpirationDate" ma:index="9" nillable="true" ma:displayName="Scheduling End Date" ma:internalName="PublishingExpirationDate">
      <xsd:simpleType>
        <xsd:restriction base="dms:Unknown"/>
      </xsd:simpleType>
    </xsd:element>
    <xsd:element name="PublishDate" ma:index="10" nillable="true" ma:displayName="Publication Date" ma:format="DateOnly" ma:internalName="PublishDate" ma:readOnly="false">
      <xsd:simpleType>
        <xsd:restriction base="dms:DateTime"/>
      </xsd:simpleType>
    </xsd:element>
    <xsd:element name="OwnerGroup" ma:index="11" ma:displayName="Owner Group" ma:list="UserInfo" ma:SearchPeopleOnly="false" ma:internalName="OwnerGroup" ma:readOnly="fals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BOESummaryText" ma:index="17" nillable="true" ma:displayName="Summary Text" ma:internalName="BOESummaryText" ma:readOnly="false">
      <xsd:simpleType>
        <xsd:restriction base="dms:Note">
          <xsd:maxLength value="255"/>
        </xsd:restriction>
      </xsd:simpleType>
    </xsd:element>
    <xsd:element name="IncludeContentsInIndex" ma:index="18" nillable="true" ma:displayName="Make Content Searchable" ma:default="1" ma:description="" ma:internalName="IncludeContentsInIndex" ma:readOnly="false">
      <xsd:simpleType>
        <xsd:restriction base="dms:Boolean"/>
      </xsd:simpleType>
    </xsd:element>
    <xsd:element name="BOEApprovalStatus" ma:index="19" nillable="true" ma:displayName="2 Stage Approval Status" ma:default="Pending Approval" ma:internalName="BOEApprovalStatus" ma:readOnly="false">
      <xsd:simpleType>
        <xsd:restriction base="dms:Choice">
          <xsd:enumeration value="Pending Approval"/>
          <xsd:enumeration value="Level 1 Approved"/>
          <xsd:enumeration value="Level 1 Rejected"/>
          <xsd:enumeration value="Level 2 Approved"/>
          <xsd:enumeration value="Level 2 Rejected"/>
        </xsd:restriction>
      </xsd:simpleType>
    </xsd:element>
    <xsd:element name="ApprovedBy" ma:index="21" nillable="true" ma:displayName="Approved By" ma:list="UserInfo" ma:internalName="ApprovedBy" ma:readOnly="tru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PublishedBy" ma:index="22" nillable="true" ma:displayName="Published By" ma:list="UserInfo" ma:internalName="PublishedBy" ma:readOnly="tru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ArchivalDate" ma:index="23" nillable="true" ma:displayName="Archival Date" ma:format="DateOnly" ma:internalName="ArchivalDate" ma:readOnly="false">
      <xsd:simpleType>
        <xsd:restriction base="dms:DateTime"/>
      </xsd:simpleType>
    </xsd:element>
    <xsd:element name="ArchivalChoice" ma:index="24" ma:displayName="Archive In" ma:default="3 Years" ma:internalName="ArchivalChoice" ma:readOnly="false">
      <xsd:simpleType>
        <xsd:restriction base="dms:Choice">
          <xsd:enumeration value="3 Months"/>
          <xsd:enumeration value="6 Months"/>
          <xsd:enumeration value="1 Year"/>
          <xsd:enumeration value="2 Years"/>
          <xsd:enumeration value="3 Years"/>
          <xsd:enumeration value="4 Years"/>
          <xsd:enumeration value="5 Years"/>
        </xsd:restriction>
      </xsd:simpleType>
    </xsd:element>
    <xsd:element name="BOEReplicationFlag" ma:index="25" nillable="true" ma:displayName="Replicated" ma:default="1" ma:internalName="Replicated" ma:readOnly="false">
      <xsd:simpleType>
        <xsd:restriction base="dms:Text"/>
      </xsd:simpleType>
    </xsd:element>
    <xsd:element name="BOEReplicateBackwardLinksOnDeployFlag" ma:index="26" nillable="true" ma:displayName="Replicate Backward Links On Deploy" ma:default="0" ma:internalName="Replicate_x0020_Backward_x0020_Links_x0020_On_x0020_Deploy" ma:readOnly="false">
      <xsd:simpleType>
        <xsd:restriction base="dms:Boolean"/>
      </xsd:simpleType>
    </xsd:element>
    <xsd:element name="ContentReviewDate" ma:index="27" ma:displayName="Content Review Date" ma:internalName="ContentReviewDat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67fa5cd-9f58-4c91-ae17-33c31eed239f" elementFormDefault="qualified">
    <xsd:import namespace="http://schemas.microsoft.com/office/2006/documentManagement/types"/>
    <xsd:import namespace="http://schemas.microsoft.com/office/infopath/2007/PartnerControls"/>
    <xsd:element name="BOETaxonomyFieldTaxHTField0" ma:index="13" ma:taxonomy="true" ma:internalName="BOETaxonomyFieldTaxHTField0" ma:taxonomyFieldName="BOETaxonomyField" ma:displayName="Taxonomy" ma:default="" ma:fieldId="{8d0458c1-0fb7-4981-bee1-52d0df01895c}" ma:taxonomyMulti="true" ma:sspId="e7d7e58a-7b41-4cba-85bd-a9b5ca8cc10b" ma:termSetId="cfc9b131-5595-44bb-b00d-4993470fbbfd" ma:anchorId="00000000-0000-0000-0000-000000000000" ma:open="fals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4fc26e6-6271-400d-888b-6bc5b0598690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description="" ma:hidden="true" ma:list="{1ce4d6b7-b018-4549-b7d2-069325a334df}" ma:internalName="TaxCatchAll" ma:showField="CatchAllData" ma:web="94fc26e6-6271-400d-888b-6bc5b0598690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4FC26E6-6271-400D-888B-6BC5B0598690" elementFormDefault="qualified">
    <xsd:import namespace="http://schemas.microsoft.com/office/2006/documentManagement/types"/>
    <xsd:import namespace="http://schemas.microsoft.com/office/infopath/2007/PartnerControls"/>
    <xsd:element name="TaxCatchAllLabel" ma:index="15" nillable="true" ma:displayName="Taxonomy Catch All Column1" ma:hidden="true" ma:list="{1ce4d6b7-b018-4549-b7d2-069325a334df}" ma:internalName="TaxCatchAllLabel" ma:readOnly="true" ma:showField="CatchAllDataLabel" ma:web="94fc26e6-6271-400d-888b-6bc5b0598690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/fields" elementFormDefault="qualified">
    <xsd:import namespace="http://schemas.microsoft.com/office/2006/documentManagement/types"/>
    <xsd:import namespace="http://schemas.microsoft.com/office/infopath/2007/PartnerControls"/>
    <xsd:element name="BOEKeywords" ma:index="16" nillable="true" ma:displayName="Keywords" ma:hidden="true" ma:internalName="BOEKeywords" ma:readOnly="fals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EE65117-4BBE-4C9C-8465-20A300C4D3E5" elementFormDefault="qualified">
    <xsd:import namespace="http://schemas.microsoft.com/office/2006/documentManagement/types"/>
    <xsd:import namespace="http://schemas.microsoft.com/office/infopath/2007/PartnerControls"/>
    <xsd:element name="BOETwoLevelApprovalUnapprovedUrls" ma:index="20" nillable="true" ma:displayName="Unapproved Urls" ma:internalName="BOETwoLevelApprovalUnapprovedUrls" ma:readOnly="fals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82DE8B52-5336-46F0-8893-7262AEE9D279}"/>
</file>

<file path=customXml/itemProps2.xml><?xml version="1.0" encoding="utf-8"?>
<ds:datastoreItem xmlns:ds="http://schemas.openxmlformats.org/officeDocument/2006/customXml" ds:itemID="{C2B8820E-B9D6-47ED-B50F-732ED2D70ADC}"/>
</file>

<file path=customXml/itemProps3.xml><?xml version="1.0" encoding="utf-8"?>
<ds:datastoreItem xmlns:ds="http://schemas.openxmlformats.org/officeDocument/2006/customXml" ds:itemID="{ED7C85E6-B3E2-42FB-A6D8-C48752782BAF}"/>
</file>

<file path=customXml/itemProps4.xml><?xml version="1.0" encoding="utf-8"?>
<ds:datastoreItem xmlns:ds="http://schemas.openxmlformats.org/officeDocument/2006/customXml" ds:itemID="{C28BC36D-726E-43BB-9C08-D1F9A9A40491}"/>
</file>

<file path=docProps/app.xml><?xml version="1.0" encoding="utf-8"?>
<Properties xmlns="http://schemas.openxmlformats.org/officeDocument/2006/extended-properties" xmlns:vt="http://schemas.openxmlformats.org/officeDocument/2006/docPropsVTypes">
  <TotalTime>4201</TotalTime>
  <Words>512</Words>
  <Application>Microsoft Office PowerPoint</Application>
  <PresentationFormat>On-screen Show (4:3)</PresentationFormat>
  <Paragraphs>110</Paragraphs>
  <Slides>19</Slides>
  <Notes>15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0" baseType="lpstr">
      <vt:lpstr>Blank</vt:lpstr>
      <vt:lpstr>Inflation Report  February 2017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Section 4: Costs and prices</dc:title>
  <dc:subject>Costs and prices</dc:subject>
  <dc:creator>Bank of England</dc:creator>
  <cp:keywords/>
  <dc:description/>
  <cp:lastModifiedBy>George, Helen</cp:lastModifiedBy>
  <cp:revision>793</cp:revision>
  <cp:lastPrinted>2016-08-03T12:23:57Z</cp:lastPrinted>
  <dcterms:created xsi:type="dcterms:W3CDTF">2012-02-14T09:54:25Z</dcterms:created>
  <dcterms:modified xsi:type="dcterms:W3CDTF">2017-02-01T11:37:39Z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display_urn:schemas-microsoft-com:office:office#OwnerGroup">
    <vt:lpwstr/>
  </property>
  <property fmtid="{D5CDD505-2E9C-101B-9397-08002B2CF9AE}" pid="3" name="BOETaxonomyField">
    <vt:lpwstr>51;#Inflation Report|85ffdf28-8245-4936-b838-77bb3e9b17d0</vt:lpwstr>
  </property>
  <property fmtid="{D5CDD505-2E9C-101B-9397-08002B2CF9AE}" pid="4" name="TemplateUrl">
    <vt:lpwstr/>
  </property>
  <property fmtid="{D5CDD505-2E9C-101B-9397-08002B2CF9AE}" pid="5" name="Order">
    <vt:r8>546800</vt:r8>
  </property>
  <property fmtid="{D5CDD505-2E9C-101B-9397-08002B2CF9AE}" pid="6" name="xd_ProgID">
    <vt:lpwstr/>
  </property>
  <property fmtid="{D5CDD505-2E9C-101B-9397-08002B2CF9AE}" pid="7" name="ContentTypeId">
    <vt:lpwstr>0x010100EC4B7A2743FA39468C07943C26AE453C</vt:lpwstr>
  </property>
  <property fmtid="{D5CDD505-2E9C-101B-9397-08002B2CF9AE}" pid="8" name="_SourceUrl">
    <vt:lpwstr/>
  </property>
  <property fmtid="{D5CDD505-2E9C-101B-9397-08002B2CF9AE}" pid="9" name="_SharedFileIndex">
    <vt:lpwstr/>
  </property>
</Properties>
</file>