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6" r:id="rId5"/>
  </p:sldMasterIdLst>
  <p:notesMasterIdLst>
    <p:notesMasterId r:id="rId28"/>
  </p:notesMasterIdLst>
  <p:sldIdLst>
    <p:sldId id="314" r:id="rId6"/>
    <p:sldId id="31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54" r:id="rId20"/>
    <p:sldId id="355" r:id="rId21"/>
    <p:sldId id="356" r:id="rId22"/>
    <p:sldId id="309" r:id="rId23"/>
    <p:sldId id="350" r:id="rId24"/>
    <p:sldId id="332" r:id="rId25"/>
    <p:sldId id="349" r:id="rId26"/>
    <p:sldId id="351" r:id="rId27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  <a:srgbClr val="96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1944" y="-354"/>
      </p:cViewPr>
      <p:guideLst>
        <p:guide orient="horz" pos="332"/>
        <p:guide orient="horz" pos="528"/>
        <p:guide orient="horz" pos="3660"/>
        <p:guide orient="horz" pos="864"/>
        <p:guide pos="4610"/>
        <p:guide pos="1122"/>
        <p:guide pos="190"/>
      </p:guideLst>
    </p:cSldViewPr>
  </p:slideViewPr>
  <p:outlineViewPr>
    <p:cViewPr>
      <p:scale>
        <a:sx n="100" d="100"/>
        <a:sy n="100" d="100"/>
      </p:scale>
      <p:origin x="0" y="10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49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1700" y="763588"/>
            <a:ext cx="4986338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732338"/>
            <a:ext cx="4957762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4675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4675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68" tIns="45784" rIns="91568" bIns="4578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/>
            </a:lvl1pPr>
          </a:lstStyle>
          <a:p>
            <a:pPr>
              <a:defRPr/>
            </a:pPr>
            <a:fld id="{D9C3E3EA-DFF6-4FED-A327-0B330CCF1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5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 pitchFamily="-105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MS PGothic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C3E3EA-DFF6-4FED-A327-0B330CCF1613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609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519391" cy="882143"/>
          </a:xfrm>
          <a:prstGeom prst="rect">
            <a:avLst/>
          </a:prstGeom>
        </p:spPr>
        <p:txBody>
          <a:bodyPr>
            <a:noAutofit/>
          </a:bodyPr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 bIns="180000" anchor="b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0813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9032 BoE logo-R&amp;P 300dpi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2000" y="2318400"/>
            <a:ext cx="2932712" cy="777138"/>
          </a:xfrm>
        </p:spPr>
        <p:txBody>
          <a:bodyPr lIns="0" tIns="0" rIns="0" bIns="0" anchor="t"/>
          <a:lstStyle>
            <a:lvl1pPr algn="l">
              <a:defRPr sz="2400" b="1">
                <a:solidFill>
                  <a:srgbClr val="96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792000" y="3427200"/>
            <a:ext cx="5335151" cy="4736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0884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ECD48F-9AD5-4984-978B-467AA0B5B77C}" type="datetimeFigureOut">
              <a:rPr lang="en-GB"/>
              <a:pPr>
                <a:defRPr/>
              </a:pPr>
              <a:t>01/02/2017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BD0C0CD-4C4E-4B65-B52B-9DB2682BF7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216000" indent="-21600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400" kern="1200" dirty="0">
          <a:solidFill>
            <a:srgbClr val="96000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20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lang="en-US" sz="8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rtl="0" eaLnBrk="1" fontAlgn="base" hangingPunct="1">
        <a:spcBef>
          <a:spcPct val="0"/>
        </a:spcBef>
        <a:spcAft>
          <a:spcPct val="0"/>
        </a:spcAft>
        <a:buFont typeface="Arial" pitchFamily="34" charset="0"/>
        <a:defRPr sz="2000" kern="1200" baseline="300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92163" y="2317750"/>
            <a:ext cx="2932112" cy="777875"/>
          </a:xfrm>
        </p:spPr>
        <p:txBody>
          <a:bodyPr/>
          <a:lstStyle/>
          <a:p>
            <a:r>
              <a:rPr lang="en-GB" dirty="0" smtClean="0"/>
              <a:t>Inflation Report</a:t>
            </a:r>
            <a:br>
              <a:rPr lang="en-GB" dirty="0" smtClean="0"/>
            </a:br>
            <a:r>
              <a:rPr lang="en-GB" dirty="0" smtClean="0"/>
              <a:t>February 2017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92163" y="3427413"/>
            <a:ext cx="7361237" cy="473075"/>
          </a:xfrm>
        </p:spPr>
        <p:txBody>
          <a:bodyPr/>
          <a:lstStyle/>
          <a:p>
            <a:pPr lvl="2"/>
            <a:r>
              <a:rPr lang="en-US" sz="2400" dirty="0"/>
              <a:t>Financial markets and global economic developments</a:t>
            </a:r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1.9  </a:t>
            </a:r>
            <a:r>
              <a:rPr lang="en-US" dirty="0"/>
              <a:t>Long-term interest rates have risen by more in</a:t>
            </a:r>
          </a:p>
          <a:p>
            <a:pPr lvl="1"/>
            <a:r>
              <a:rPr lang="en-US" dirty="0"/>
              <a:t>some euro-area countries than others</a:t>
            </a:r>
            <a:endParaRPr lang="en-GB" dirty="0"/>
          </a:p>
          <a:p>
            <a:r>
              <a:rPr lang="en-US" sz="2000" dirty="0"/>
              <a:t>Selected euro-area ten-year government bond spreads over German</a:t>
            </a:r>
          </a:p>
          <a:p>
            <a:r>
              <a:rPr lang="en-GB" sz="2000" dirty="0"/>
              <a:t>yields</a:t>
            </a:r>
            <a:r>
              <a:rPr lang="en-GB" sz="2000" baseline="30000" dirty="0"/>
              <a:t>(a</a:t>
            </a:r>
            <a:r>
              <a:rPr lang="en-GB" sz="2000" baseline="30000" dirty="0" smtClean="0"/>
              <a:t>)</a:t>
            </a:r>
            <a:endParaRPr lang="en-GB" sz="2000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57875"/>
            <a:ext cx="8491538" cy="1047751"/>
          </a:xfrm>
        </p:spPr>
        <p:txBody>
          <a:bodyPr/>
          <a:lstStyle/>
          <a:p>
            <a:r>
              <a:rPr lang="en-US" dirty="0"/>
              <a:t>Source: </a:t>
            </a:r>
            <a:r>
              <a:rPr lang="en-US" dirty="0" smtClean="0"/>
              <a:t> Bloomberg.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Yields </a:t>
            </a:r>
            <a:r>
              <a:rPr lang="en-US" dirty="0"/>
              <a:t>to maturity on ten-year benchmark government bonds, less German yields.</a:t>
            </a:r>
          </a:p>
          <a:p>
            <a:r>
              <a:rPr lang="en-US" dirty="0"/>
              <a:t>(</a:t>
            </a:r>
            <a:r>
              <a:rPr lang="en-US" dirty="0" smtClean="0"/>
              <a:t>b)	Bloomberg </a:t>
            </a:r>
            <a:r>
              <a:rPr lang="en-US" dirty="0"/>
              <a:t>data on Irish yields are not available between early October 2011 </a:t>
            </a:r>
            <a:r>
              <a:rPr lang="en-US" dirty="0" smtClean="0"/>
              <a:t>and mid-March </a:t>
            </a:r>
            <a:r>
              <a:rPr lang="en-US" dirty="0"/>
              <a:t>2013.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618725"/>
            <a:ext cx="5666243" cy="442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1.10  </a:t>
            </a:r>
            <a:r>
              <a:rPr lang="en-US" dirty="0"/>
              <a:t>Euro-area employment growth has recovered</a:t>
            </a:r>
          </a:p>
          <a:p>
            <a:pPr lvl="1"/>
            <a:r>
              <a:rPr lang="en-US" dirty="0" smtClean="0"/>
              <a:t>but wage growth remains weak</a:t>
            </a:r>
            <a:endParaRPr lang="en-US" baseline="30000" dirty="0" smtClean="0"/>
          </a:p>
          <a:p>
            <a:pPr lvl="1"/>
            <a:r>
              <a:rPr lang="en-US" sz="2000" dirty="0">
                <a:solidFill>
                  <a:schemeClr val="tx1"/>
                </a:solidFill>
              </a:rPr>
              <a:t>Euro-area GDP, employment and wages</a:t>
            </a:r>
            <a:endParaRPr lang="en-US" sz="2000" baseline="30000" dirty="0" smtClean="0">
              <a:solidFill>
                <a:schemeClr val="tx1"/>
              </a:solidFill>
            </a:endParaRPr>
          </a:p>
          <a:p>
            <a:pPr lvl="1"/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/>
          <a:lstStyle/>
          <a:p>
            <a:r>
              <a:rPr lang="en-GB" dirty="0"/>
              <a:t>Source: </a:t>
            </a:r>
            <a:r>
              <a:rPr lang="en-GB" dirty="0" smtClean="0"/>
              <a:t> Eurostat.</a:t>
            </a:r>
          </a:p>
          <a:p>
            <a:endParaRPr lang="en-GB" dirty="0"/>
          </a:p>
          <a:p>
            <a:r>
              <a:rPr lang="en-GB" dirty="0"/>
              <a:t>(a</a:t>
            </a:r>
            <a:r>
              <a:rPr lang="en-GB" dirty="0" smtClean="0"/>
              <a:t>)	 </a:t>
            </a:r>
            <a:r>
              <a:rPr lang="en-GB" dirty="0"/>
              <a:t>Compensation per employee.</a:t>
            </a:r>
          </a:p>
          <a:p>
            <a:r>
              <a:rPr lang="en-US" dirty="0"/>
              <a:t>(b</a:t>
            </a:r>
            <a:r>
              <a:rPr lang="en-US" dirty="0" smtClean="0"/>
              <a:t>)	 </a:t>
            </a:r>
            <a:r>
              <a:rPr lang="en-US" dirty="0"/>
              <a:t>Last data point is the flash estimate for 2016 Q4.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513950"/>
            <a:ext cx="5337669" cy="442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1.11  </a:t>
            </a:r>
            <a:r>
              <a:rPr lang="en-US" dirty="0" smtClean="0"/>
              <a:t>Net capital outflows from China have increased</a:t>
            </a:r>
          </a:p>
          <a:p>
            <a:pPr lvl="1"/>
            <a:r>
              <a:rPr lang="en-US" dirty="0" smtClean="0"/>
              <a:t>again</a:t>
            </a:r>
            <a:endParaRPr lang="en-GB" dirty="0" smtClean="0"/>
          </a:p>
          <a:p>
            <a:pPr lvl="2"/>
            <a:r>
              <a:rPr lang="en-US" dirty="0" smtClean="0"/>
              <a:t>Net </a:t>
            </a:r>
            <a:r>
              <a:rPr lang="en-US" dirty="0"/>
              <a:t>private sector capital flows into China and other major </a:t>
            </a:r>
            <a:r>
              <a:rPr lang="en-US" dirty="0" smtClean="0"/>
              <a:t>EMEs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Institute </a:t>
            </a:r>
            <a:r>
              <a:rPr lang="en-US" dirty="0"/>
              <a:t>of International Finance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Three-month </a:t>
            </a:r>
            <a:r>
              <a:rPr lang="en-US" dirty="0"/>
              <a:t>moving sum</a:t>
            </a:r>
            <a:r>
              <a:rPr lang="en-US" dirty="0" smtClean="0"/>
              <a:t>.  </a:t>
            </a:r>
            <a:r>
              <a:rPr lang="en-US" dirty="0"/>
              <a:t>Private sector capital inflows less capital outflows, </a:t>
            </a:r>
            <a:r>
              <a:rPr lang="en-US" dirty="0" smtClean="0"/>
              <a:t>excluding changes </a:t>
            </a:r>
            <a:r>
              <a:rPr lang="en-US" dirty="0"/>
              <a:t>in reserves and including errors and omissions. </a:t>
            </a:r>
            <a:r>
              <a:rPr lang="en-US" dirty="0" smtClean="0"/>
              <a:t> Data </a:t>
            </a:r>
            <a:r>
              <a:rPr lang="en-US" dirty="0"/>
              <a:t>to November 2016.</a:t>
            </a:r>
          </a:p>
          <a:p>
            <a:r>
              <a:rPr lang="en-GB" dirty="0"/>
              <a:t>(</a:t>
            </a:r>
            <a:r>
              <a:rPr lang="en-GB" dirty="0" smtClean="0"/>
              <a:t>b)	Includes </a:t>
            </a:r>
            <a:r>
              <a:rPr lang="en-GB" dirty="0"/>
              <a:t>Brazil, Chile, India, Indonesia, Mexico, Poland, Russia, South Africa and Turkey.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456800"/>
            <a:ext cx="5491897" cy="442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1.12  </a:t>
            </a:r>
            <a:r>
              <a:rPr lang="en-US" dirty="0" smtClean="0"/>
              <a:t>The additional cost of financing for riskier</a:t>
            </a:r>
          </a:p>
          <a:p>
            <a:pPr lvl="1"/>
            <a:r>
              <a:rPr lang="en-US" dirty="0" smtClean="0"/>
              <a:t>‘high-yield’ companies has continued to fall</a:t>
            </a:r>
            <a:endParaRPr lang="en-GB" dirty="0" smtClean="0"/>
          </a:p>
          <a:p>
            <a:pPr lvl="2"/>
            <a:r>
              <a:rPr lang="en-US" dirty="0" smtClean="0"/>
              <a:t>International </a:t>
            </a:r>
            <a:r>
              <a:rPr lang="en-US" dirty="0"/>
              <a:t>non-financial corporate bond spreads</a:t>
            </a:r>
            <a:r>
              <a:rPr lang="en-US" baseline="30000" dirty="0"/>
              <a:t>(a)</a:t>
            </a:r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Bank </a:t>
            </a:r>
            <a:r>
              <a:rPr lang="en-US" dirty="0"/>
              <a:t>of America Merrill Lynch Global Research, Thomson Reuters </a:t>
            </a:r>
            <a:r>
              <a:rPr lang="en-US" dirty="0" err="1"/>
              <a:t>Datastream</a:t>
            </a:r>
            <a:r>
              <a:rPr lang="en-US" dirty="0"/>
              <a:t> </a:t>
            </a:r>
            <a:r>
              <a:rPr lang="en-US" dirty="0" smtClean="0"/>
              <a:t>and </a:t>
            </a:r>
            <a:r>
              <a:rPr lang="en-GB" dirty="0" smtClean="0"/>
              <a:t>Bank </a:t>
            </a:r>
            <a:r>
              <a:rPr lang="en-GB" dirty="0"/>
              <a:t>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US" dirty="0"/>
              <a:t>(</a:t>
            </a:r>
            <a:r>
              <a:rPr lang="en-US" dirty="0" smtClean="0"/>
              <a:t>a)	Option-adjusted </a:t>
            </a:r>
            <a:r>
              <a:rPr lang="en-US" dirty="0"/>
              <a:t>spreads on government bond yields</a:t>
            </a:r>
            <a:r>
              <a:rPr lang="en-US" dirty="0" smtClean="0"/>
              <a:t>.  </a:t>
            </a:r>
            <a:r>
              <a:rPr lang="en-US" dirty="0"/>
              <a:t>Investment-grade bond yields </a:t>
            </a:r>
            <a:r>
              <a:rPr lang="en-US" dirty="0" smtClean="0"/>
              <a:t>are calculated </a:t>
            </a:r>
            <a:r>
              <a:rPr lang="en-US" dirty="0"/>
              <a:t>using an index of bonds with a rating of BBB3 or above</a:t>
            </a:r>
            <a:r>
              <a:rPr lang="en-US" dirty="0" smtClean="0"/>
              <a:t>.  </a:t>
            </a:r>
            <a:r>
              <a:rPr lang="en-US" dirty="0"/>
              <a:t>High-yield </a:t>
            </a:r>
            <a:r>
              <a:rPr lang="en-US" dirty="0" smtClean="0"/>
              <a:t>corporate bond </a:t>
            </a:r>
            <a:r>
              <a:rPr lang="en-US" dirty="0"/>
              <a:t>yields are calculated using aggregate indices of bonds rated lower than BBB3</a:t>
            </a:r>
            <a:r>
              <a:rPr lang="en-US" dirty="0" smtClean="0"/>
              <a:t>.  </a:t>
            </a:r>
            <a:r>
              <a:rPr lang="en-US" dirty="0"/>
              <a:t>Due </a:t>
            </a:r>
            <a:r>
              <a:rPr lang="en-US" dirty="0" smtClean="0"/>
              <a:t>to monthly </a:t>
            </a:r>
            <a:r>
              <a:rPr lang="en-US" dirty="0"/>
              <a:t>index rebalancing, movements in yields at the end of each month might </a:t>
            </a:r>
            <a:r>
              <a:rPr lang="en-US" dirty="0" smtClean="0"/>
              <a:t>reflect changes </a:t>
            </a:r>
            <a:r>
              <a:rPr lang="en-US" dirty="0"/>
              <a:t>in the population of securities within the indices.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409175"/>
            <a:ext cx="4959716" cy="4504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1.13  </a:t>
            </a:r>
            <a:r>
              <a:rPr lang="en-US" dirty="0" smtClean="0"/>
              <a:t>UK </a:t>
            </a:r>
            <a:r>
              <a:rPr lang="en-US" dirty="0"/>
              <a:t>bank funding spreads have fallen slightly</a:t>
            </a:r>
            <a:endParaRPr lang="en-GB" dirty="0" smtClean="0"/>
          </a:p>
          <a:p>
            <a:pPr lvl="2"/>
            <a:r>
              <a:rPr lang="en-US" dirty="0" smtClean="0"/>
              <a:t>UK banks’ indicative longer-term funding spreads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099" y="5895975"/>
            <a:ext cx="8670925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Bank </a:t>
            </a:r>
            <a:r>
              <a:rPr lang="en-US" dirty="0"/>
              <a:t>of England, Bloomberg, IHS </a:t>
            </a:r>
            <a:r>
              <a:rPr lang="en-US" dirty="0" err="1"/>
              <a:t>Markit</a:t>
            </a:r>
            <a:r>
              <a:rPr lang="en-US" dirty="0"/>
              <a:t>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Constant-maturity </a:t>
            </a:r>
            <a:r>
              <a:rPr lang="en-US" dirty="0" err="1"/>
              <a:t>unweighted</a:t>
            </a:r>
            <a:r>
              <a:rPr lang="en-US" dirty="0"/>
              <a:t> average of secondary market spreads to mid-swaps for </a:t>
            </a:r>
            <a:r>
              <a:rPr lang="en-US" dirty="0" smtClean="0"/>
              <a:t>the major </a:t>
            </a:r>
            <a:r>
              <a:rPr lang="en-US" dirty="0"/>
              <a:t>UK lenders’ five-year euro-denominated senior unsecured bonds or a suitable </a:t>
            </a:r>
            <a:r>
              <a:rPr lang="en-US" dirty="0" smtClean="0"/>
              <a:t>proxy </a:t>
            </a:r>
            <a:r>
              <a:rPr lang="en-GB" dirty="0" smtClean="0"/>
              <a:t>when </a:t>
            </a:r>
            <a:r>
              <a:rPr lang="en-GB" dirty="0"/>
              <a:t>unavailable.</a:t>
            </a:r>
          </a:p>
          <a:p>
            <a:r>
              <a:rPr lang="en-US" dirty="0"/>
              <a:t>(</a:t>
            </a:r>
            <a:r>
              <a:rPr lang="en-US" dirty="0" smtClean="0"/>
              <a:t>b)	</a:t>
            </a:r>
            <a:r>
              <a:rPr lang="en-US" dirty="0" err="1" smtClean="0"/>
              <a:t>Unweighted</a:t>
            </a:r>
            <a:r>
              <a:rPr lang="en-US" dirty="0" smtClean="0"/>
              <a:t> </a:t>
            </a:r>
            <a:r>
              <a:rPr lang="en-US" dirty="0"/>
              <a:t>average of spreads for two-year and three-year sterling fixed-rate retail </a:t>
            </a:r>
            <a:r>
              <a:rPr lang="en-US" dirty="0" smtClean="0"/>
              <a:t>bonds over </a:t>
            </a:r>
            <a:r>
              <a:rPr lang="en-US" dirty="0"/>
              <a:t>equivalent-maturity swaps. </a:t>
            </a:r>
            <a:r>
              <a:rPr lang="en-US" dirty="0" smtClean="0"/>
              <a:t> Bond </a:t>
            </a:r>
            <a:r>
              <a:rPr lang="en-US" dirty="0"/>
              <a:t>rates are end-month rates and swap rates </a:t>
            </a:r>
            <a:r>
              <a:rPr lang="en-US" dirty="0" smtClean="0"/>
              <a:t>are monthly </a:t>
            </a:r>
            <a:r>
              <a:rPr lang="en-US" dirty="0"/>
              <a:t>averages of daily rates.</a:t>
            </a:r>
          </a:p>
          <a:p>
            <a:r>
              <a:rPr lang="en-US" dirty="0"/>
              <a:t>(</a:t>
            </a:r>
            <a:r>
              <a:rPr lang="en-US" dirty="0" smtClean="0"/>
              <a:t>c)	</a:t>
            </a:r>
            <a:r>
              <a:rPr lang="en-US" dirty="0" err="1" smtClean="0"/>
              <a:t>Unweighted</a:t>
            </a:r>
            <a:r>
              <a:rPr lang="en-US" dirty="0" smtClean="0"/>
              <a:t> </a:t>
            </a:r>
            <a:r>
              <a:rPr lang="en-US" dirty="0"/>
              <a:t>average of five-year euro-denominated senior CDS </a:t>
            </a:r>
            <a:r>
              <a:rPr lang="en-US" dirty="0" err="1"/>
              <a:t>premia</a:t>
            </a:r>
            <a:r>
              <a:rPr lang="en-US" dirty="0"/>
              <a:t> for the major </a:t>
            </a:r>
            <a:r>
              <a:rPr lang="en-US" dirty="0" smtClean="0"/>
              <a:t>UK </a:t>
            </a:r>
            <a:r>
              <a:rPr lang="en-GB" dirty="0" smtClean="0"/>
              <a:t>lenders</a:t>
            </a:r>
            <a:r>
              <a:rPr lang="en-GB" dirty="0"/>
              <a:t>.</a:t>
            </a:r>
          </a:p>
          <a:p>
            <a:r>
              <a:rPr lang="en-US" dirty="0"/>
              <a:t>(</a:t>
            </a:r>
            <a:r>
              <a:rPr lang="en-US" dirty="0" smtClean="0"/>
              <a:t>d)	Constant-maturity </a:t>
            </a:r>
            <a:r>
              <a:rPr lang="en-US" dirty="0" err="1"/>
              <a:t>unweighted</a:t>
            </a:r>
            <a:r>
              <a:rPr lang="en-US" dirty="0"/>
              <a:t> average of secondary market spreads to swaps for the </a:t>
            </a:r>
            <a:r>
              <a:rPr lang="en-US" dirty="0" smtClean="0"/>
              <a:t>major UK </a:t>
            </a:r>
            <a:r>
              <a:rPr lang="en-US" dirty="0"/>
              <a:t>lenders’ five-year euro-denominated covered bonds or a suitable proxy </a:t>
            </a:r>
            <a:r>
              <a:rPr lang="en-US" dirty="0" smtClean="0"/>
              <a:t>when unavailable</a:t>
            </a:r>
            <a:r>
              <a:rPr lang="en-US" dirty="0"/>
              <a:t>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190100"/>
            <a:ext cx="5444958" cy="439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1.14  </a:t>
            </a:r>
            <a:r>
              <a:rPr lang="en-US" dirty="0" smtClean="0"/>
              <a:t>Borrowing </a:t>
            </a:r>
            <a:r>
              <a:rPr lang="en-US" dirty="0"/>
              <a:t>and deposit rates </a:t>
            </a:r>
            <a:r>
              <a:rPr lang="en-US" dirty="0" smtClean="0"/>
              <a:t>facing households </a:t>
            </a:r>
            <a:r>
              <a:rPr lang="en-US" dirty="0"/>
              <a:t>and companies have fallen further</a:t>
            </a:r>
            <a:endParaRPr lang="en-GB" dirty="0" smtClean="0"/>
          </a:p>
          <a:p>
            <a:pPr lvl="2"/>
            <a:r>
              <a:rPr lang="en-US" dirty="0" smtClean="0"/>
              <a:t>Average </a:t>
            </a:r>
            <a:r>
              <a:rPr lang="en-US" dirty="0"/>
              <a:t>interest rates on new lending and deposits</a:t>
            </a:r>
            <a:r>
              <a:rPr lang="en-US" baseline="30000" dirty="0"/>
              <a:t>(a)</a:t>
            </a:r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099" y="5895975"/>
            <a:ext cx="8670925" cy="1047751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The </a:t>
            </a:r>
            <a:r>
              <a:rPr lang="en-US" dirty="0"/>
              <a:t>Bank’s quoted and effective interest rate series are currently compiled using data </a:t>
            </a:r>
            <a:r>
              <a:rPr lang="en-US" dirty="0" smtClean="0"/>
              <a:t>from up </a:t>
            </a:r>
            <a:r>
              <a:rPr lang="en-US" dirty="0"/>
              <a:t>to 19 UK monetary financial institutions</a:t>
            </a:r>
            <a:r>
              <a:rPr lang="en-US" dirty="0" smtClean="0"/>
              <a:t>.  </a:t>
            </a:r>
            <a:r>
              <a:rPr lang="en-US" dirty="0"/>
              <a:t>Data are non seasonally adjusted.</a:t>
            </a:r>
          </a:p>
          <a:p>
            <a:r>
              <a:rPr lang="en-US" dirty="0"/>
              <a:t>(</a:t>
            </a:r>
            <a:r>
              <a:rPr lang="en-US" dirty="0" smtClean="0"/>
              <a:t>b)	Sterling-only </a:t>
            </a:r>
            <a:r>
              <a:rPr lang="en-US" dirty="0"/>
              <a:t>end-month quoted rates.</a:t>
            </a:r>
          </a:p>
          <a:p>
            <a:r>
              <a:rPr lang="en-US" dirty="0"/>
              <a:t>(</a:t>
            </a:r>
            <a:r>
              <a:rPr lang="en-US" dirty="0" smtClean="0"/>
              <a:t>c)	Sterling-only </a:t>
            </a:r>
            <a:r>
              <a:rPr lang="en-US" dirty="0"/>
              <a:t>average monthly effective rates.</a:t>
            </a:r>
          </a:p>
          <a:p>
            <a:r>
              <a:rPr lang="en-US" dirty="0"/>
              <a:t>(</a:t>
            </a:r>
            <a:r>
              <a:rPr lang="en-US" dirty="0" smtClean="0"/>
              <a:t>d)	On </a:t>
            </a:r>
            <a:r>
              <a:rPr lang="en-US" dirty="0"/>
              <a:t>mortgages with a loan to value ratio of 75%.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494900"/>
            <a:ext cx="5384608" cy="4432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03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1.15  </a:t>
            </a:r>
            <a:r>
              <a:rPr lang="en-US" dirty="0" smtClean="0"/>
              <a:t>Lending </a:t>
            </a:r>
            <a:r>
              <a:rPr lang="en-US" dirty="0"/>
              <a:t>growth has risen in recent years</a:t>
            </a:r>
            <a:endParaRPr lang="en-GB" dirty="0" smtClean="0"/>
          </a:p>
          <a:p>
            <a:pPr lvl="2"/>
            <a:r>
              <a:rPr lang="en-US" dirty="0" smtClean="0"/>
              <a:t>Aggregate </a:t>
            </a:r>
            <a:r>
              <a:rPr lang="en-US" dirty="0"/>
              <a:t>and </a:t>
            </a:r>
            <a:r>
              <a:rPr lang="en-US" dirty="0" err="1"/>
              <a:t>sectoral</a:t>
            </a:r>
            <a:r>
              <a:rPr lang="en-US" dirty="0"/>
              <a:t> </a:t>
            </a:r>
            <a:r>
              <a:rPr lang="en-US" dirty="0" smtClean="0"/>
              <a:t>lending</a:t>
            </a:r>
            <a:r>
              <a:rPr lang="en-US" baseline="30000" dirty="0" smtClean="0"/>
              <a:t>(a</a:t>
            </a:r>
            <a:r>
              <a:rPr lang="en-US" baseline="30000" dirty="0"/>
              <a:t>)</a:t>
            </a:r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099" y="5895975"/>
            <a:ext cx="8670925" cy="1047751"/>
          </a:xfrm>
        </p:spPr>
        <p:txBody>
          <a:bodyPr/>
          <a:lstStyle/>
          <a:p>
            <a:r>
              <a:rPr lang="en-US" dirty="0"/>
              <a:t>(a</a:t>
            </a:r>
            <a:r>
              <a:rPr lang="en-US" dirty="0" smtClean="0"/>
              <a:t>)	Monthly </a:t>
            </a:r>
            <a:r>
              <a:rPr lang="en-US" dirty="0"/>
              <a:t>data unless otherwise specified.</a:t>
            </a:r>
          </a:p>
          <a:p>
            <a:r>
              <a:rPr lang="en-US" dirty="0"/>
              <a:t>(</a:t>
            </a:r>
            <a:r>
              <a:rPr lang="en-US" dirty="0" smtClean="0"/>
              <a:t>b)	M4 </a:t>
            </a:r>
            <a:r>
              <a:rPr lang="en-US" dirty="0"/>
              <a:t>lending (excluding </a:t>
            </a:r>
            <a:r>
              <a:rPr lang="en-US" dirty="0" err="1"/>
              <a:t>securitisations</a:t>
            </a:r>
            <a:r>
              <a:rPr lang="en-US" dirty="0"/>
              <a:t>), excluding borrowing by intermediate other </a:t>
            </a:r>
            <a:r>
              <a:rPr lang="en-US" dirty="0" smtClean="0"/>
              <a:t>financial corporations </a:t>
            </a:r>
            <a:r>
              <a:rPr lang="en-US" dirty="0"/>
              <a:t>(OFCs</a:t>
            </a:r>
            <a:r>
              <a:rPr lang="en-US" dirty="0" smtClean="0"/>
              <a:t>).  </a:t>
            </a:r>
            <a:r>
              <a:rPr lang="en-US" dirty="0"/>
              <a:t>Intermediate OFCs </a:t>
            </a:r>
            <a:r>
              <a:rPr lang="en-US" dirty="0" smtClean="0"/>
              <a:t>are:  mortgage </a:t>
            </a:r>
            <a:r>
              <a:rPr lang="en-US" dirty="0"/>
              <a:t>and housing credit </a:t>
            </a:r>
            <a:r>
              <a:rPr lang="en-US" dirty="0" smtClean="0"/>
              <a:t>corporations;  </a:t>
            </a:r>
            <a:br>
              <a:rPr lang="en-US" dirty="0" smtClean="0"/>
            </a:br>
            <a:r>
              <a:rPr lang="en-US" dirty="0" smtClean="0"/>
              <a:t>non-bank </a:t>
            </a:r>
            <a:r>
              <a:rPr lang="en-US" dirty="0"/>
              <a:t>credit grantors; </a:t>
            </a:r>
            <a:r>
              <a:rPr lang="en-US" dirty="0" smtClean="0"/>
              <a:t> bank </a:t>
            </a:r>
            <a:r>
              <a:rPr lang="en-US" dirty="0"/>
              <a:t>holding companies</a:t>
            </a:r>
            <a:r>
              <a:rPr lang="en-US" dirty="0" smtClean="0"/>
              <a:t>;  </a:t>
            </a:r>
            <a:r>
              <a:rPr lang="en-US" dirty="0" err="1"/>
              <a:t>securitisation</a:t>
            </a:r>
            <a:r>
              <a:rPr lang="en-US" dirty="0"/>
              <a:t> special purpose </a:t>
            </a:r>
            <a:r>
              <a:rPr lang="en-US" dirty="0" smtClean="0"/>
              <a:t>vehicles;  other </a:t>
            </a:r>
            <a:r>
              <a:rPr lang="en-US" dirty="0"/>
              <a:t>activities auxiliary to financial intermediation; </a:t>
            </a:r>
            <a:r>
              <a:rPr lang="en-US" dirty="0" smtClean="0"/>
              <a:t> and </a:t>
            </a:r>
            <a:r>
              <a:rPr lang="en-US" dirty="0"/>
              <a:t>‘other financial </a:t>
            </a:r>
            <a:r>
              <a:rPr lang="en-US" dirty="0" smtClean="0"/>
              <a:t>intermediaries’ belonging </a:t>
            </a:r>
            <a:r>
              <a:rPr lang="en-US" dirty="0"/>
              <a:t>to the same financial group. </a:t>
            </a:r>
            <a:r>
              <a:rPr lang="en-US" dirty="0" smtClean="0"/>
              <a:t> Quarterly </a:t>
            </a:r>
            <a:r>
              <a:rPr lang="en-US" dirty="0"/>
              <a:t>data prior to June 2010 and </a:t>
            </a:r>
            <a:r>
              <a:rPr lang="en-US" dirty="0" smtClean="0"/>
              <a:t>monthly </a:t>
            </a:r>
            <a:r>
              <a:rPr lang="en-GB" dirty="0" smtClean="0"/>
              <a:t>thereafter</a:t>
            </a:r>
            <a:r>
              <a:rPr lang="en-GB" dirty="0"/>
              <a:t>.</a:t>
            </a:r>
          </a:p>
          <a:p>
            <a:r>
              <a:rPr lang="en-US" dirty="0"/>
              <a:t>(</a:t>
            </a:r>
            <a:r>
              <a:rPr lang="en-US" dirty="0" smtClean="0"/>
              <a:t>c)	Sterling </a:t>
            </a:r>
            <a:r>
              <a:rPr lang="en-US" dirty="0"/>
              <a:t>net lending by UK monetary financial institutions (MFIs) and other </a:t>
            </a:r>
            <a:r>
              <a:rPr lang="en-US" dirty="0" smtClean="0"/>
              <a:t>lenders.  Consumer </a:t>
            </a:r>
            <a:r>
              <a:rPr lang="en-US" dirty="0"/>
              <a:t>credit consists of credit card lending and other unsecured lending (other loans </a:t>
            </a:r>
            <a:r>
              <a:rPr lang="en-US" dirty="0" smtClean="0"/>
              <a:t>and advances</a:t>
            </a:r>
            <a:r>
              <a:rPr lang="en-US" dirty="0"/>
              <a:t>) and excludes student loans.</a:t>
            </a:r>
          </a:p>
          <a:p>
            <a:r>
              <a:rPr lang="nl-NL" dirty="0"/>
              <a:t>(</a:t>
            </a:r>
            <a:r>
              <a:rPr lang="nl-NL" dirty="0" smtClean="0"/>
              <a:t>d)	Sterling </a:t>
            </a:r>
            <a:r>
              <a:rPr lang="nl-NL" dirty="0"/>
              <a:t>net lending by UK MFIs.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152000"/>
            <a:ext cx="5398019" cy="4412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58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1.16  </a:t>
            </a:r>
            <a:r>
              <a:rPr lang="en-US" dirty="0"/>
              <a:t>Broad money growth, having picked up earlier</a:t>
            </a:r>
          </a:p>
          <a:p>
            <a:pPr lvl="1"/>
            <a:r>
              <a:rPr lang="en-US" dirty="0"/>
              <a:t>in 2016, has slowed since September</a:t>
            </a:r>
            <a:endParaRPr lang="en-GB" dirty="0" smtClean="0"/>
          </a:p>
          <a:p>
            <a:pPr lvl="2"/>
            <a:r>
              <a:rPr lang="en-US" dirty="0" smtClean="0"/>
              <a:t>Aggregate </a:t>
            </a:r>
            <a:r>
              <a:rPr lang="en-US" dirty="0"/>
              <a:t>and </a:t>
            </a:r>
            <a:r>
              <a:rPr lang="en-US" dirty="0" err="1"/>
              <a:t>sectoral</a:t>
            </a:r>
            <a:r>
              <a:rPr lang="en-US" dirty="0"/>
              <a:t> </a:t>
            </a:r>
            <a:r>
              <a:rPr lang="en-US" dirty="0" smtClean="0"/>
              <a:t>broad money</a:t>
            </a:r>
            <a:r>
              <a:rPr lang="en-US" baseline="30000" dirty="0" smtClean="0"/>
              <a:t>(a</a:t>
            </a:r>
            <a:r>
              <a:rPr lang="en-US" baseline="30000" dirty="0"/>
              <a:t>)</a:t>
            </a:r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099" y="6219825"/>
            <a:ext cx="8670925" cy="609601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Monthly </a:t>
            </a:r>
            <a:r>
              <a:rPr lang="en-US" dirty="0"/>
              <a:t>data unless otherwise specified.</a:t>
            </a:r>
          </a:p>
          <a:p>
            <a:r>
              <a:rPr lang="en-US" dirty="0"/>
              <a:t>(</a:t>
            </a:r>
            <a:r>
              <a:rPr lang="en-US" dirty="0" smtClean="0"/>
              <a:t>b)	Quarterly </a:t>
            </a:r>
            <a:r>
              <a:rPr lang="en-US" dirty="0"/>
              <a:t>data prior to June 2010 and monthly thereafter. </a:t>
            </a:r>
            <a:r>
              <a:rPr lang="en-US" dirty="0" smtClean="0"/>
              <a:t> M4 </a:t>
            </a:r>
            <a:r>
              <a:rPr lang="en-US" dirty="0"/>
              <a:t>excluding intermediate </a:t>
            </a:r>
            <a:r>
              <a:rPr lang="en-US" dirty="0" smtClean="0"/>
              <a:t>OFCs (see </a:t>
            </a:r>
            <a:r>
              <a:rPr lang="en-US" dirty="0"/>
              <a:t>footnote (b) of </a:t>
            </a:r>
            <a:r>
              <a:rPr lang="en-US" b="1" dirty="0"/>
              <a:t>Chart 1.15</a:t>
            </a:r>
            <a:r>
              <a:rPr lang="en-US" dirty="0"/>
              <a:t> for definition of intermediate OFCs).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599675"/>
            <a:ext cx="5418136" cy="444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80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687388" y="2422525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400" b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sz="24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Table 1.A  </a:t>
            </a:r>
            <a:r>
              <a:rPr lang="en-US" dirty="0"/>
              <a:t>Global activity growth </a:t>
            </a:r>
            <a:r>
              <a:rPr lang="en-US" dirty="0" smtClean="0"/>
              <a:t>picked up in 2016 H2</a:t>
            </a:r>
            <a:endParaRPr lang="en-GB" dirty="0"/>
          </a:p>
          <a:p>
            <a:pPr lvl="2"/>
            <a:r>
              <a:rPr lang="en-US" dirty="0"/>
              <a:t>GDP in selected countries and </a:t>
            </a:r>
            <a:r>
              <a:rPr lang="en-US" dirty="0" smtClean="0"/>
              <a:t>regions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099" y="5810250"/>
            <a:ext cx="8699501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IMF </a:t>
            </a:r>
            <a:r>
              <a:rPr lang="en-US" i="1" dirty="0"/>
              <a:t>World Economic Outlook </a:t>
            </a:r>
            <a:r>
              <a:rPr lang="en-US" dirty="0"/>
              <a:t>(</a:t>
            </a:r>
            <a:r>
              <a:rPr lang="en-US" i="1" dirty="0"/>
              <a:t>WEO</a:t>
            </a:r>
            <a:r>
              <a:rPr lang="en-US" dirty="0"/>
              <a:t>), OECD, ONS, Thomson Reuters </a:t>
            </a:r>
            <a:r>
              <a:rPr lang="en-US" dirty="0" err="1"/>
              <a:t>Datastream</a:t>
            </a:r>
            <a:r>
              <a:rPr lang="en-US" dirty="0"/>
              <a:t> and </a:t>
            </a:r>
            <a:r>
              <a:rPr lang="en-US" dirty="0" smtClean="0"/>
              <a:t>Bank </a:t>
            </a:r>
            <a:r>
              <a:rPr lang="en-GB" dirty="0" smtClean="0"/>
              <a:t>calculations.</a:t>
            </a:r>
          </a:p>
          <a:p>
            <a:endParaRPr lang="en-GB" dirty="0"/>
          </a:p>
          <a:p>
            <a:r>
              <a:rPr lang="en-US" dirty="0"/>
              <a:t>(</a:t>
            </a:r>
            <a:r>
              <a:rPr lang="en-US" dirty="0" smtClean="0"/>
              <a:t>a)	Real </a:t>
            </a:r>
            <a:r>
              <a:rPr lang="en-US" dirty="0"/>
              <a:t>GDP measures. </a:t>
            </a:r>
            <a:r>
              <a:rPr lang="en-US" dirty="0" smtClean="0"/>
              <a:t> Figures </a:t>
            </a:r>
            <a:r>
              <a:rPr lang="en-US" dirty="0"/>
              <a:t>in parentheses are shares in UK goods and services exports in 2015.</a:t>
            </a:r>
          </a:p>
          <a:p>
            <a:r>
              <a:rPr lang="en-US" dirty="0"/>
              <a:t>(</a:t>
            </a:r>
            <a:r>
              <a:rPr lang="en-US" dirty="0" smtClean="0"/>
              <a:t>b)	Data </a:t>
            </a:r>
            <a:r>
              <a:rPr lang="en-US" dirty="0"/>
              <a:t>are four-quarter growth. </a:t>
            </a:r>
            <a:r>
              <a:rPr lang="en-US" dirty="0" smtClean="0"/>
              <a:t> The </a:t>
            </a:r>
            <a:r>
              <a:rPr lang="en-US" dirty="0"/>
              <a:t>earliest observation for India is 2012 Q2.</a:t>
            </a:r>
          </a:p>
          <a:p>
            <a:r>
              <a:rPr lang="en-US" dirty="0"/>
              <a:t>(</a:t>
            </a:r>
            <a:r>
              <a:rPr lang="en-US" dirty="0" smtClean="0"/>
              <a:t>c)	The </a:t>
            </a:r>
            <a:r>
              <a:rPr lang="en-US" dirty="0"/>
              <a:t>earliest observation for Russia is 2003 Q2.</a:t>
            </a:r>
          </a:p>
          <a:p>
            <a:r>
              <a:rPr lang="en-US" dirty="0"/>
              <a:t>(</a:t>
            </a:r>
            <a:r>
              <a:rPr lang="en-US" dirty="0" smtClean="0"/>
              <a:t>d)	Constructed </a:t>
            </a:r>
            <a:r>
              <a:rPr lang="en-US" dirty="0"/>
              <a:t>using data for real GDP growth rates for 180 countries weighted according to their shares </a:t>
            </a:r>
            <a:r>
              <a:rPr lang="en-US" dirty="0" smtClean="0"/>
              <a:t>in UK </a:t>
            </a:r>
            <a:r>
              <a:rPr lang="en-US" dirty="0"/>
              <a:t>exports. </a:t>
            </a:r>
            <a:r>
              <a:rPr lang="en-US" dirty="0" smtClean="0"/>
              <a:t> For </a:t>
            </a:r>
            <a:r>
              <a:rPr lang="en-US" dirty="0"/>
              <a:t>the vast majority of countries, the latest observation is 2016 Q3. For those countries </a:t>
            </a:r>
            <a:r>
              <a:rPr lang="en-US" dirty="0" smtClean="0"/>
              <a:t>where data </a:t>
            </a:r>
            <a:r>
              <a:rPr lang="en-US" dirty="0"/>
              <a:t>are not yet available, Bank staff projections are used.</a:t>
            </a:r>
            <a:endParaRPr lang="en-GB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" y="1204913"/>
            <a:ext cx="7600950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3616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</a:t>
            </a:r>
            <a:r>
              <a:rPr lang="en-GB" b="1" dirty="0"/>
              <a:t>1.1  </a:t>
            </a:r>
            <a:r>
              <a:rPr lang="en-US" dirty="0"/>
              <a:t>Long-term interest rates have risen </a:t>
            </a:r>
            <a:r>
              <a:rPr lang="en-US" dirty="0" smtClean="0"/>
              <a:t>globally</a:t>
            </a:r>
            <a:endParaRPr lang="en-GB" dirty="0" smtClean="0"/>
          </a:p>
          <a:p>
            <a:pPr lvl="2"/>
            <a:r>
              <a:rPr lang="en-US" dirty="0" smtClean="0"/>
              <a:t>Ten-year nominal government bond yields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915025"/>
            <a:ext cx="8491538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Bloomberg </a:t>
            </a:r>
            <a:r>
              <a:rPr lang="en-US" dirty="0"/>
              <a:t>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Zero-coupon </a:t>
            </a:r>
            <a:r>
              <a:rPr lang="en-US" dirty="0"/>
              <a:t>spot rates derived from government bond prices.</a:t>
            </a:r>
          </a:p>
          <a:p>
            <a:r>
              <a:rPr lang="en-US" dirty="0"/>
              <a:t>(b) </a:t>
            </a:r>
            <a:r>
              <a:rPr lang="en-US" dirty="0" smtClean="0"/>
              <a:t>	The </a:t>
            </a:r>
            <a:r>
              <a:rPr lang="en-US" dirty="0"/>
              <a:t>US presidential election, on 8 November 2016, was three working days after </a:t>
            </a:r>
            <a:r>
              <a:rPr lang="en-US" dirty="0" smtClean="0"/>
              <a:t>the </a:t>
            </a:r>
            <a:r>
              <a:rPr lang="en-GB" dirty="0" smtClean="0"/>
              <a:t>November </a:t>
            </a:r>
            <a:r>
              <a:rPr lang="en-GB" i="1" dirty="0"/>
              <a:t>Report </a:t>
            </a:r>
            <a:r>
              <a:rPr lang="en-GB" dirty="0"/>
              <a:t>was published.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152000"/>
            <a:ext cx="5337669" cy="441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97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Table </a:t>
            </a:r>
            <a:r>
              <a:rPr lang="en-GB" b="1" dirty="0" smtClean="0"/>
              <a:t>1.B  </a:t>
            </a:r>
            <a:r>
              <a:rPr lang="en-US" dirty="0" smtClean="0"/>
              <a:t>Inflation </a:t>
            </a:r>
            <a:r>
              <a:rPr lang="en-US" dirty="0"/>
              <a:t>in advanced economies has picked </a:t>
            </a:r>
            <a:r>
              <a:rPr lang="en-US" dirty="0" smtClean="0"/>
              <a:t>up</a:t>
            </a:r>
            <a:endParaRPr lang="en-GB" dirty="0" smtClean="0"/>
          </a:p>
          <a:p>
            <a:pPr lvl="2"/>
            <a:r>
              <a:rPr lang="en-US" dirty="0" smtClean="0"/>
              <a:t>Inflation in selected countries and regions</a:t>
            </a:r>
            <a:endParaRPr lang="en-GB" baseline="30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099" y="5810250"/>
            <a:ext cx="8699501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Eurostat</a:t>
            </a:r>
            <a:r>
              <a:rPr lang="en-US" dirty="0"/>
              <a:t>, IMF </a:t>
            </a:r>
            <a:r>
              <a:rPr lang="en-US" i="1" dirty="0"/>
              <a:t>WEO</a:t>
            </a:r>
            <a:r>
              <a:rPr lang="en-US" dirty="0"/>
              <a:t>, ONS, Thomson Reuters </a:t>
            </a:r>
            <a:r>
              <a:rPr lang="en-US" dirty="0" err="1"/>
              <a:t>Datastream</a:t>
            </a:r>
            <a:r>
              <a:rPr lang="en-US" dirty="0"/>
              <a:t>, US Bureau of Economic Analysis </a:t>
            </a:r>
            <a:r>
              <a:rPr lang="en-US" dirty="0" smtClean="0"/>
              <a:t>and </a:t>
            </a:r>
            <a:r>
              <a:rPr lang="en-GB" dirty="0" smtClean="0"/>
              <a:t>Bank </a:t>
            </a:r>
            <a:r>
              <a:rPr lang="en-GB" dirty="0"/>
              <a:t>calculations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US" dirty="0"/>
              <a:t>(</a:t>
            </a:r>
            <a:r>
              <a:rPr lang="en-US" dirty="0" smtClean="0"/>
              <a:t>a)	Data </a:t>
            </a:r>
            <a:r>
              <a:rPr lang="en-US" dirty="0"/>
              <a:t>points for January 2017 are flash estimates.</a:t>
            </a:r>
          </a:p>
          <a:p>
            <a:r>
              <a:rPr lang="en-US" dirty="0"/>
              <a:t>(</a:t>
            </a:r>
            <a:r>
              <a:rPr lang="en-US" dirty="0" smtClean="0"/>
              <a:t>b)	Personal </a:t>
            </a:r>
            <a:r>
              <a:rPr lang="en-US" dirty="0"/>
              <a:t>consumption expenditure price index inflation. </a:t>
            </a:r>
            <a:r>
              <a:rPr lang="en-US" dirty="0" smtClean="0"/>
              <a:t> Data </a:t>
            </a:r>
            <a:r>
              <a:rPr lang="en-US" dirty="0"/>
              <a:t>point for December 2016 is a </a:t>
            </a:r>
            <a:r>
              <a:rPr lang="en-US" dirty="0" smtClean="0"/>
              <a:t>preliminary </a:t>
            </a:r>
            <a:r>
              <a:rPr lang="en-GB" dirty="0" smtClean="0"/>
              <a:t>estimate</a:t>
            </a:r>
            <a:r>
              <a:rPr lang="en-GB" dirty="0"/>
              <a:t>.</a:t>
            </a:r>
          </a:p>
          <a:p>
            <a:r>
              <a:rPr lang="en-US" dirty="0"/>
              <a:t>(</a:t>
            </a:r>
            <a:r>
              <a:rPr lang="en-US" dirty="0" smtClean="0"/>
              <a:t>c)	Constructed </a:t>
            </a:r>
            <a:r>
              <a:rPr lang="en-US" dirty="0"/>
              <a:t>using data for consumption deflators for 51 countries weighted according to their shares </a:t>
            </a:r>
            <a:r>
              <a:rPr lang="en-US" dirty="0" smtClean="0"/>
              <a:t>in UK </a:t>
            </a:r>
            <a:r>
              <a:rPr lang="en-US" dirty="0"/>
              <a:t>exports</a:t>
            </a:r>
            <a:r>
              <a:rPr lang="en-US" dirty="0" smtClean="0"/>
              <a:t>.  </a:t>
            </a:r>
            <a:r>
              <a:rPr lang="en-US" dirty="0"/>
              <a:t>For the vast majority of countries, the latest observation is 2016 Q3. Where data are not </a:t>
            </a:r>
            <a:r>
              <a:rPr lang="en-US" dirty="0" smtClean="0"/>
              <a:t>yet available</a:t>
            </a:r>
            <a:r>
              <a:rPr lang="en-US" dirty="0"/>
              <a:t>, Bank staff projections are used.</a:t>
            </a:r>
          </a:p>
          <a:p>
            <a:r>
              <a:rPr lang="en-US" dirty="0"/>
              <a:t>(</a:t>
            </a:r>
            <a:r>
              <a:rPr lang="en-US" dirty="0" smtClean="0"/>
              <a:t>d)	For </a:t>
            </a:r>
            <a:r>
              <a:rPr lang="en-US" dirty="0"/>
              <a:t>the euro area and the United Kingdom, excludes energy, food, alcoholic beverages and </a:t>
            </a:r>
            <a:r>
              <a:rPr lang="en-US" dirty="0" smtClean="0"/>
              <a:t>tobacco.  For the United </a:t>
            </a:r>
            <a:r>
              <a:rPr lang="en-US" dirty="0"/>
              <a:t>States, excludes food and energy.</a:t>
            </a:r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1152525"/>
            <a:ext cx="75438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355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/>
              <a:t>Table </a:t>
            </a:r>
            <a:r>
              <a:rPr lang="en-GB" b="1" dirty="0" smtClean="0"/>
              <a:t>1.C  </a:t>
            </a:r>
            <a:r>
              <a:rPr lang="en-US" dirty="0" smtClean="0">
                <a:solidFill>
                  <a:schemeClr val="tx1"/>
                </a:solidFill>
              </a:rPr>
              <a:t>Monitoring </a:t>
            </a:r>
            <a:r>
              <a:rPr lang="en-US" dirty="0">
                <a:solidFill>
                  <a:schemeClr val="tx1"/>
                </a:solidFill>
              </a:rPr>
              <a:t>the MPC’s key </a:t>
            </a:r>
            <a:r>
              <a:rPr lang="en-US" dirty="0" err="1" smtClean="0">
                <a:solidFill>
                  <a:schemeClr val="tx1"/>
                </a:solidFill>
              </a:rPr>
              <a:t>judgements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738188"/>
            <a:ext cx="5819775" cy="561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3616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851901" cy="882143"/>
          </a:xfrm>
        </p:spPr>
        <p:txBody>
          <a:bodyPr/>
          <a:lstStyle/>
          <a:p>
            <a:pPr lvl="1"/>
            <a:r>
              <a:rPr lang="en-GB" b="1" dirty="0"/>
              <a:t>Table </a:t>
            </a:r>
            <a:r>
              <a:rPr lang="en-GB" b="1" dirty="0" smtClean="0"/>
              <a:t>1.D  </a:t>
            </a:r>
            <a:r>
              <a:rPr lang="en-US" dirty="0" smtClean="0"/>
              <a:t>Net </a:t>
            </a:r>
            <a:r>
              <a:rPr lang="en-US" dirty="0"/>
              <a:t>finance raised by UK companies was lower in </a:t>
            </a:r>
            <a:r>
              <a:rPr lang="en-US" dirty="0" smtClean="0"/>
              <a:t>Q4</a:t>
            </a:r>
          </a:p>
          <a:p>
            <a:pPr lvl="1"/>
            <a:r>
              <a:rPr lang="en-US" sz="2000" dirty="0">
                <a:solidFill>
                  <a:schemeClr val="tx1"/>
                </a:solidFill>
              </a:rPr>
              <a:t>Net external finance raised by UK private non-financial corporations</a:t>
            </a:r>
            <a:r>
              <a:rPr lang="en-US" sz="2000" baseline="30000" dirty="0">
                <a:solidFill>
                  <a:schemeClr val="tx1"/>
                </a:solidFill>
              </a:rPr>
              <a:t>(a)</a:t>
            </a:r>
            <a:endParaRPr lang="en-GB" sz="2000" baseline="30000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099" y="5810250"/>
            <a:ext cx="8699501" cy="1047751"/>
          </a:xfrm>
        </p:spPr>
        <p:txBody>
          <a:bodyPr/>
          <a:lstStyle/>
          <a:p>
            <a:r>
              <a:rPr lang="en-US" dirty="0"/>
              <a:t>(</a:t>
            </a:r>
            <a:r>
              <a:rPr lang="en-US" dirty="0" smtClean="0"/>
              <a:t>a)	Includes </a:t>
            </a:r>
            <a:r>
              <a:rPr lang="en-US" dirty="0"/>
              <a:t>sterling and foreign currency funds from UK monetary financial institutions and capital markets.</a:t>
            </a:r>
          </a:p>
          <a:p>
            <a:r>
              <a:rPr lang="en-GB" dirty="0"/>
              <a:t>(</a:t>
            </a:r>
            <a:r>
              <a:rPr lang="en-GB" dirty="0" smtClean="0"/>
              <a:t>b)	Non </a:t>
            </a:r>
            <a:r>
              <a:rPr lang="en-GB" dirty="0"/>
              <a:t>seasonally adjusted.</a:t>
            </a:r>
          </a:p>
          <a:p>
            <a:r>
              <a:rPr lang="en-US" dirty="0"/>
              <a:t>(</a:t>
            </a:r>
            <a:r>
              <a:rPr lang="en-US" dirty="0" smtClean="0"/>
              <a:t>c)	Includes </a:t>
            </a:r>
            <a:r>
              <a:rPr lang="en-US" dirty="0"/>
              <a:t>stand-alone and </a:t>
            </a:r>
            <a:r>
              <a:rPr lang="en-US" dirty="0" err="1"/>
              <a:t>programme</a:t>
            </a:r>
            <a:r>
              <a:rPr lang="en-US" dirty="0"/>
              <a:t> bonds.</a:t>
            </a:r>
          </a:p>
          <a:p>
            <a:r>
              <a:rPr lang="en-US" dirty="0"/>
              <a:t>(</a:t>
            </a:r>
            <a:r>
              <a:rPr lang="en-US" dirty="0" smtClean="0"/>
              <a:t>d)	As </a:t>
            </a:r>
            <a:r>
              <a:rPr lang="en-US" dirty="0"/>
              <a:t>component series are not all seasonally adjusted, the total may not equal the sum of its components.</a:t>
            </a:r>
            <a:endParaRPr lang="en-GB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8" y="1700213"/>
            <a:ext cx="7590473" cy="261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3616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1.2  </a:t>
            </a:r>
            <a:r>
              <a:rPr lang="en-US" dirty="0" smtClean="0"/>
              <a:t>Survey indicators of global growth have picked up in recent months</a:t>
            </a:r>
            <a:endParaRPr lang="en-GB" dirty="0" smtClean="0"/>
          </a:p>
          <a:p>
            <a:pPr lvl="2"/>
            <a:r>
              <a:rPr lang="en-US" dirty="0" smtClean="0"/>
              <a:t>Survey </a:t>
            </a:r>
            <a:r>
              <a:rPr lang="en-US" dirty="0"/>
              <a:t>measures of international output growth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86450"/>
            <a:ext cx="8491538" cy="1047751"/>
          </a:xfrm>
        </p:spPr>
        <p:txBody>
          <a:bodyPr/>
          <a:lstStyle/>
          <a:p>
            <a:r>
              <a:rPr lang="en-US" dirty="0"/>
              <a:t>Sources</a:t>
            </a:r>
            <a:r>
              <a:rPr lang="en-US" dirty="0" smtClean="0"/>
              <a:t>:  </a:t>
            </a:r>
            <a:r>
              <a:rPr lang="en-US" dirty="0"/>
              <a:t>IHS </a:t>
            </a:r>
            <a:r>
              <a:rPr lang="en-US" dirty="0" err="1"/>
              <a:t>Markit</a:t>
            </a:r>
            <a:r>
              <a:rPr lang="en-US" dirty="0"/>
              <a:t>, JPMorgan, Thomson Reuters </a:t>
            </a:r>
            <a:r>
              <a:rPr lang="en-US" dirty="0" err="1"/>
              <a:t>Datastream</a:t>
            </a:r>
            <a:r>
              <a:rPr lang="en-US" dirty="0"/>
              <a:t>, US Bureau of Economic </a:t>
            </a:r>
            <a:r>
              <a:rPr lang="en-US" dirty="0" smtClean="0"/>
              <a:t>Analysis and </a:t>
            </a:r>
            <a:r>
              <a:rPr lang="en-US" dirty="0"/>
              <a:t>US Institute for Supply Management (ISM</a:t>
            </a:r>
            <a:r>
              <a:rPr lang="en-US" dirty="0" smtClean="0"/>
              <a:t>).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Composite </a:t>
            </a:r>
            <a:r>
              <a:rPr lang="en-US" dirty="0"/>
              <a:t>(manufacturing and services) purchasing managers’ index (PMI) survey indices </a:t>
            </a:r>
            <a:r>
              <a:rPr lang="en-US" dirty="0" smtClean="0"/>
              <a:t>of monthly </a:t>
            </a:r>
            <a:r>
              <a:rPr lang="en-US" dirty="0"/>
              <a:t>output growth. </a:t>
            </a:r>
            <a:r>
              <a:rPr lang="en-US" dirty="0" smtClean="0"/>
              <a:t> Last </a:t>
            </a:r>
            <a:r>
              <a:rPr lang="en-US" dirty="0"/>
              <a:t>data point is the flash estimate for January 2017.</a:t>
            </a:r>
          </a:p>
          <a:p>
            <a:r>
              <a:rPr lang="en-US" dirty="0"/>
              <a:t>(b</a:t>
            </a:r>
            <a:r>
              <a:rPr lang="en-US" dirty="0" smtClean="0"/>
              <a:t>)	Manufacturing </a:t>
            </a:r>
            <a:r>
              <a:rPr lang="en-US" dirty="0"/>
              <a:t>production and non-manufacturing business activity ISM survey indices </a:t>
            </a:r>
            <a:r>
              <a:rPr lang="en-US" dirty="0" smtClean="0"/>
              <a:t>of monthly </a:t>
            </a:r>
            <a:r>
              <a:rPr lang="en-US" dirty="0"/>
              <a:t>output growth, weighted together using their nominal shares in value </a:t>
            </a:r>
            <a:r>
              <a:rPr lang="en-US" dirty="0" smtClean="0"/>
              <a:t>added.  </a:t>
            </a:r>
            <a:br>
              <a:rPr lang="en-US" dirty="0" smtClean="0"/>
            </a:br>
            <a:r>
              <a:rPr lang="en-US" dirty="0" smtClean="0"/>
              <a:t>Last </a:t>
            </a:r>
            <a:r>
              <a:rPr lang="en-US" dirty="0"/>
              <a:t>data point is December 2016.</a:t>
            </a:r>
          </a:p>
          <a:p>
            <a:r>
              <a:rPr lang="en-US" dirty="0"/>
              <a:t>(</a:t>
            </a:r>
            <a:r>
              <a:rPr lang="en-US" dirty="0" smtClean="0"/>
              <a:t>c)	Composite </a:t>
            </a:r>
            <a:r>
              <a:rPr lang="en-US" dirty="0"/>
              <a:t>(manufacturing and services) PMI survey indices of monthly output </a:t>
            </a:r>
            <a:r>
              <a:rPr lang="en-US" dirty="0" smtClean="0"/>
              <a:t>growth.  Based </a:t>
            </a:r>
            <a:r>
              <a:rPr lang="en-US" dirty="0"/>
              <a:t>on the results of surveys in over 30 countries</a:t>
            </a:r>
            <a:r>
              <a:rPr lang="en-US" dirty="0" smtClean="0"/>
              <a:t>.  </a:t>
            </a:r>
            <a:r>
              <a:rPr lang="en-US" dirty="0"/>
              <a:t>Together these countries account for </a:t>
            </a:r>
            <a:r>
              <a:rPr lang="en-US" dirty="0" smtClean="0"/>
              <a:t>an estimated </a:t>
            </a:r>
            <a:r>
              <a:rPr lang="en-US" dirty="0"/>
              <a:t>87% of global GDP. </a:t>
            </a:r>
            <a:r>
              <a:rPr lang="en-US" dirty="0" smtClean="0"/>
              <a:t> Last </a:t>
            </a:r>
            <a:r>
              <a:rPr lang="en-US" dirty="0"/>
              <a:t>data point is December 2016.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350075"/>
            <a:ext cx="5088647" cy="441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1.3  </a:t>
            </a:r>
            <a:r>
              <a:rPr lang="en-US" sz="2400" dirty="0" smtClean="0">
                <a:solidFill>
                  <a:srgbClr val="960000"/>
                </a:solidFill>
              </a:rPr>
              <a:t>Market-implied</a:t>
            </a:r>
            <a:r>
              <a:rPr lang="en-US" sz="2400" dirty="0" smtClean="0"/>
              <a:t> </a:t>
            </a:r>
            <a:r>
              <a:rPr lang="en-US" dirty="0"/>
              <a:t>paths for short-term interest</a:t>
            </a:r>
          </a:p>
          <a:p>
            <a:r>
              <a:rPr lang="en-GB" sz="2400" dirty="0">
                <a:solidFill>
                  <a:srgbClr val="960000"/>
                </a:solidFill>
              </a:rPr>
              <a:t>rates have risen internationally</a:t>
            </a:r>
          </a:p>
          <a:p>
            <a:pPr lvl="2"/>
            <a:r>
              <a:rPr lang="en-GB" dirty="0" smtClean="0"/>
              <a:t>International forward interest rates</a:t>
            </a:r>
            <a:r>
              <a:rPr lang="en-GB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Bank </a:t>
            </a:r>
            <a:r>
              <a:rPr lang="en-US" dirty="0"/>
              <a:t>of England, Bloomberg, European Central Bank (ECB) and Federal Reserve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The </a:t>
            </a:r>
            <a:r>
              <a:rPr lang="en-US" dirty="0"/>
              <a:t>February 2017 and November 2016 curves are estimated using instantaneous forward overnight </a:t>
            </a:r>
            <a:r>
              <a:rPr lang="en-US" dirty="0" smtClean="0"/>
              <a:t>index swap </a:t>
            </a:r>
            <a:r>
              <a:rPr lang="en-US" dirty="0"/>
              <a:t>rates in the fifteen working days to 25 January 2017 and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26 </a:t>
            </a:r>
            <a:r>
              <a:rPr lang="en-US" dirty="0"/>
              <a:t>October 2016 respectively.</a:t>
            </a:r>
          </a:p>
          <a:p>
            <a:r>
              <a:rPr lang="en-US" dirty="0"/>
              <a:t>(</a:t>
            </a:r>
            <a:r>
              <a:rPr lang="en-US" dirty="0" smtClean="0"/>
              <a:t>b)	Upper </a:t>
            </a:r>
            <a:r>
              <a:rPr lang="en-US" dirty="0"/>
              <a:t>bound of the target range.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275825"/>
            <a:ext cx="5444958" cy="439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1.4  </a:t>
            </a:r>
            <a:r>
              <a:rPr lang="en-GB" dirty="0" smtClean="0"/>
              <a:t>Sterling </a:t>
            </a:r>
            <a:r>
              <a:rPr lang="en-GB" dirty="0"/>
              <a:t>has been </a:t>
            </a:r>
            <a:r>
              <a:rPr lang="en-GB" dirty="0" smtClean="0"/>
              <a:t>volatile</a:t>
            </a:r>
            <a:endParaRPr lang="en-GB" dirty="0"/>
          </a:p>
          <a:p>
            <a:pPr lvl="2"/>
            <a:r>
              <a:rPr lang="en-GB" dirty="0" smtClean="0"/>
              <a:t>Effective </a:t>
            </a:r>
            <a:r>
              <a:rPr lang="en-GB" dirty="0"/>
              <a:t>exchange </a:t>
            </a:r>
            <a:r>
              <a:rPr lang="en-GB" dirty="0" smtClean="0"/>
              <a:t>rates</a:t>
            </a:r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/>
          <a:lstStyle/>
          <a:p>
            <a:r>
              <a:rPr lang="en-US" dirty="0"/>
              <a:t>Sources</a:t>
            </a:r>
            <a:r>
              <a:rPr lang="en-US" dirty="0" smtClean="0"/>
              <a:t>:  </a:t>
            </a:r>
            <a:r>
              <a:rPr lang="en-US" dirty="0"/>
              <a:t>Bank of England, JPMorgan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JPMorgan </a:t>
            </a:r>
            <a:r>
              <a:rPr lang="en-US" dirty="0"/>
              <a:t>Emerging Markets Currency Index</a:t>
            </a:r>
            <a:r>
              <a:rPr lang="en-US" dirty="0" smtClean="0"/>
              <a:t>.  </a:t>
            </a:r>
            <a:r>
              <a:rPr lang="en-US" dirty="0"/>
              <a:t>Data begin in July 2010.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323450"/>
            <a:ext cx="5766827" cy="444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1"/>
            <a:r>
              <a:rPr lang="en-GB" b="1" dirty="0" smtClean="0"/>
              <a:t>Chart 1.5  </a:t>
            </a:r>
            <a:r>
              <a:rPr lang="en-US" dirty="0"/>
              <a:t>Equity prices in advanced economies have </a:t>
            </a:r>
            <a:r>
              <a:rPr lang="en-US" dirty="0" smtClean="0"/>
              <a:t>risen</a:t>
            </a:r>
            <a:endParaRPr lang="en-GB" dirty="0" smtClean="0"/>
          </a:p>
          <a:p>
            <a:pPr lvl="2"/>
            <a:r>
              <a:rPr lang="en-GB" dirty="0"/>
              <a:t>International equity </a:t>
            </a:r>
            <a:r>
              <a:rPr lang="en-GB" dirty="0" smtClean="0"/>
              <a:t>prices</a:t>
            </a:r>
            <a:r>
              <a:rPr lang="en-US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10250"/>
            <a:ext cx="8491538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MSCI</a:t>
            </a:r>
            <a:r>
              <a:rPr lang="en-US" dirty="0"/>
              <a:t>, Thomson Reuters </a:t>
            </a:r>
            <a:r>
              <a:rPr lang="en-US" dirty="0" err="1"/>
              <a:t>Datastream</a:t>
            </a:r>
            <a:r>
              <a:rPr lang="en-US" dirty="0"/>
              <a:t>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In </a:t>
            </a:r>
            <a:r>
              <a:rPr lang="en-US" dirty="0"/>
              <a:t>local currency terms, except for MSCI Emerging Markets, which is in US dollar terms. </a:t>
            </a:r>
            <a:r>
              <a:rPr lang="en-US" dirty="0" smtClean="0"/>
              <a:t> The MSCI </a:t>
            </a:r>
            <a:r>
              <a:rPr lang="en-US" dirty="0"/>
              <a:t>Inc. disclaimer of liability, which applies to the data provided, is available </a:t>
            </a:r>
            <a:r>
              <a:rPr lang="en-US" dirty="0" smtClean="0"/>
              <a:t>at </a:t>
            </a:r>
            <a:r>
              <a:rPr lang="en-GB" dirty="0" smtClean="0"/>
              <a:t>www.bankofengland.co.uk/publications/Pages/inflationreport/2017/feb.aspx</a:t>
            </a:r>
            <a:r>
              <a:rPr lang="en-GB" dirty="0"/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152000"/>
            <a:ext cx="5793649" cy="4687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92099" y="226221"/>
            <a:ext cx="8728076" cy="907254"/>
          </a:xfrm>
        </p:spPr>
        <p:txBody>
          <a:bodyPr/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1.6  </a:t>
            </a:r>
            <a:r>
              <a:rPr lang="en-US" sz="2400" dirty="0" smtClean="0">
                <a:solidFill>
                  <a:srgbClr val="960000"/>
                </a:solidFill>
              </a:rPr>
              <a:t>Rises </a:t>
            </a:r>
            <a:r>
              <a:rPr lang="en-US" sz="2400" dirty="0">
                <a:solidFill>
                  <a:srgbClr val="960000"/>
                </a:solidFill>
              </a:rPr>
              <a:t>in long-term interest rates have reflected</a:t>
            </a:r>
          </a:p>
          <a:p>
            <a:r>
              <a:rPr lang="en-US" sz="2400" dirty="0">
                <a:solidFill>
                  <a:srgbClr val="960000"/>
                </a:solidFill>
              </a:rPr>
              <a:t>changes in compensation for </a:t>
            </a:r>
            <a:r>
              <a:rPr lang="en-US" sz="2400" dirty="0" smtClean="0">
                <a:solidFill>
                  <a:srgbClr val="960000"/>
                </a:solidFill>
              </a:rPr>
              <a:t>risk</a:t>
            </a:r>
          </a:p>
          <a:p>
            <a:pPr marL="0" indent="0"/>
            <a:r>
              <a:rPr lang="en-US" sz="2000" dirty="0" smtClean="0"/>
              <a:t>Decomposition of changes in five-year, five-year forward nominal interest </a:t>
            </a:r>
            <a:r>
              <a:rPr lang="en-US" sz="2000" dirty="0"/>
              <a:t>rates since the November </a:t>
            </a:r>
            <a:r>
              <a:rPr lang="en-US" sz="2000" i="1" dirty="0"/>
              <a:t>Report </a:t>
            </a:r>
            <a:r>
              <a:rPr lang="en-US" sz="2000" dirty="0"/>
              <a:t>into estimated term </a:t>
            </a:r>
            <a:r>
              <a:rPr lang="en-US" sz="2000" dirty="0" err="1" smtClean="0"/>
              <a:t>premia</a:t>
            </a:r>
            <a:r>
              <a:rPr lang="en-US" sz="2000" dirty="0" smtClean="0"/>
              <a:t> </a:t>
            </a:r>
            <a:r>
              <a:rPr lang="en-GB" sz="2000" dirty="0" smtClean="0"/>
              <a:t>and </a:t>
            </a:r>
            <a:r>
              <a:rPr lang="en-GB" sz="2000" dirty="0"/>
              <a:t>expected policy </a:t>
            </a:r>
            <a:r>
              <a:rPr lang="en-GB" sz="2000" dirty="0" smtClean="0"/>
              <a:t>rates</a:t>
            </a:r>
            <a:endParaRPr lang="en-GB" sz="2000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00025" y="5895975"/>
            <a:ext cx="8848725" cy="1047751"/>
          </a:xfrm>
        </p:spPr>
        <p:txBody>
          <a:bodyPr/>
          <a:lstStyle/>
          <a:p>
            <a:r>
              <a:rPr lang="en-US" dirty="0"/>
              <a:t>Sources</a:t>
            </a:r>
            <a:r>
              <a:rPr lang="en-US" dirty="0" smtClean="0"/>
              <a:t>:  </a:t>
            </a:r>
            <a:r>
              <a:rPr lang="en-US" dirty="0"/>
              <a:t>Bloomberg, Federal Reserve Bank of New York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Zero-coupon </a:t>
            </a:r>
            <a:r>
              <a:rPr lang="en-US" dirty="0"/>
              <a:t>five-year, five-year forward rates derived from government bonds.</a:t>
            </a:r>
          </a:p>
          <a:p>
            <a:r>
              <a:rPr lang="en-US" dirty="0"/>
              <a:t>(</a:t>
            </a:r>
            <a:r>
              <a:rPr lang="en-US" dirty="0" smtClean="0"/>
              <a:t>b)	Term </a:t>
            </a:r>
            <a:r>
              <a:rPr lang="en-US" dirty="0" err="1"/>
              <a:t>premia</a:t>
            </a:r>
            <a:r>
              <a:rPr lang="en-US" dirty="0"/>
              <a:t> estimates are derived using an average of four models</a:t>
            </a:r>
            <a:r>
              <a:rPr lang="en-US" dirty="0" smtClean="0"/>
              <a:t>:  </a:t>
            </a:r>
            <a:r>
              <a:rPr lang="en-US" dirty="0"/>
              <a:t>the benchmark and </a:t>
            </a:r>
            <a:r>
              <a:rPr lang="en-US" dirty="0" smtClean="0"/>
              <a:t>survey-augmented models </a:t>
            </a:r>
            <a:r>
              <a:rPr lang="en-US" dirty="0"/>
              <a:t>in Malik, S and Meldrum, A (2014), ‘Evaluating the robustness of </a:t>
            </a:r>
            <a:r>
              <a:rPr lang="en-US" dirty="0" smtClean="0"/>
              <a:t>UK </a:t>
            </a:r>
            <a:r>
              <a:rPr lang="en-US" dirty="0"/>
              <a:t>term structure </a:t>
            </a:r>
            <a:r>
              <a:rPr lang="en-US" dirty="0" smtClean="0"/>
              <a:t>decompositions using </a:t>
            </a:r>
            <a:r>
              <a:rPr lang="en-US" dirty="0"/>
              <a:t>linear regression methods’, </a:t>
            </a:r>
            <a:r>
              <a:rPr lang="en-US" i="1" dirty="0"/>
              <a:t>Bank of England Working Paper No. 518</a:t>
            </a:r>
            <a:r>
              <a:rPr lang="en-US" dirty="0" smtClean="0"/>
              <a:t>;  www.bankofengland.co.uk/research/Documents/workingpapers/2014/wp518.pdf;  </a:t>
            </a:r>
            <a:r>
              <a:rPr lang="en-US" dirty="0" err="1" smtClean="0"/>
              <a:t>Andreasen</a:t>
            </a:r>
            <a:r>
              <a:rPr lang="en-US" dirty="0"/>
              <a:t>, M and Meldrum, A (2015), ‘</a:t>
            </a:r>
            <a:r>
              <a:rPr lang="en-US" dirty="0" smtClean="0"/>
              <a:t>Market beliefs </a:t>
            </a:r>
            <a:r>
              <a:rPr lang="en-US" dirty="0"/>
              <a:t>about the UK monetary policy lift-off horizon: </a:t>
            </a:r>
            <a:r>
              <a:rPr lang="en-US" dirty="0" smtClean="0"/>
              <a:t> a </a:t>
            </a:r>
            <a:r>
              <a:rPr lang="en-US" dirty="0"/>
              <a:t>no-arbitrage shadow rate term structure </a:t>
            </a:r>
            <a:r>
              <a:rPr lang="en-US" dirty="0" smtClean="0"/>
              <a:t>model approach</a:t>
            </a:r>
            <a:r>
              <a:rPr lang="en-US" dirty="0"/>
              <a:t>’, </a:t>
            </a:r>
            <a:r>
              <a:rPr lang="en-US" i="1" dirty="0"/>
              <a:t>Bank of England Staff Working Paper No. 541</a:t>
            </a:r>
            <a:r>
              <a:rPr lang="en-US" dirty="0"/>
              <a:t>; </a:t>
            </a:r>
            <a:r>
              <a:rPr lang="en-US" dirty="0" smtClean="0"/>
              <a:t> www.bankofengland.co.uk/research/Documents/workingpapers/2015/swp541.pdf</a:t>
            </a:r>
            <a:r>
              <a:rPr lang="en-US" dirty="0"/>
              <a:t>; </a:t>
            </a:r>
            <a:r>
              <a:rPr lang="en-US" dirty="0" smtClean="0"/>
              <a:t>and </a:t>
            </a:r>
            <a:r>
              <a:rPr lang="en-US" dirty="0" err="1"/>
              <a:t>Vlieghe</a:t>
            </a:r>
            <a:r>
              <a:rPr lang="en-US" dirty="0"/>
              <a:t>, G (2016), ‘Monetary policy expectations and </a:t>
            </a:r>
            <a:r>
              <a:rPr lang="en-US" dirty="0" smtClean="0"/>
              <a:t>long-term </a:t>
            </a:r>
            <a:r>
              <a:rPr lang="en-GB" dirty="0" smtClean="0"/>
              <a:t>interest </a:t>
            </a:r>
            <a:r>
              <a:rPr lang="en-GB" dirty="0"/>
              <a:t>rates</a:t>
            </a:r>
            <a:r>
              <a:rPr lang="en-GB" dirty="0" smtClean="0"/>
              <a:t>’;  www.bankofengland.co.uk/publications/Documents/speeches/2016/speech909.pdf</a:t>
            </a:r>
            <a:r>
              <a:rPr lang="en-GB" dirty="0"/>
              <a:t>.</a:t>
            </a:r>
          </a:p>
          <a:p>
            <a:r>
              <a:rPr lang="en-US" dirty="0"/>
              <a:t>(</a:t>
            </a:r>
            <a:r>
              <a:rPr lang="en-US" dirty="0" smtClean="0"/>
              <a:t>c)	Term </a:t>
            </a:r>
            <a:r>
              <a:rPr lang="en-US" dirty="0" err="1"/>
              <a:t>premia</a:t>
            </a:r>
            <a:r>
              <a:rPr lang="en-US" dirty="0"/>
              <a:t> estimates from www.newyorkfed.org/research/data_indicators/term_premia.html.</a:t>
            </a:r>
          </a:p>
          <a:p>
            <a:r>
              <a:rPr lang="en-US" dirty="0"/>
              <a:t>(d) </a:t>
            </a:r>
            <a:r>
              <a:rPr lang="en-US" dirty="0" smtClean="0"/>
              <a:t>	Term </a:t>
            </a:r>
            <a:r>
              <a:rPr lang="en-US" dirty="0" err="1"/>
              <a:t>premia</a:t>
            </a:r>
            <a:r>
              <a:rPr lang="en-US" dirty="0"/>
              <a:t> estimates derived using the Malik and Meldrum (2014) benchmark model.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771125"/>
            <a:ext cx="4454966" cy="3659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1.7  </a:t>
            </a:r>
            <a:r>
              <a:rPr lang="en-US" sz="2400" dirty="0" smtClean="0">
                <a:solidFill>
                  <a:srgbClr val="960000"/>
                </a:solidFill>
              </a:rPr>
              <a:t>Long-term </a:t>
            </a:r>
            <a:r>
              <a:rPr lang="en-US" sz="2400" dirty="0">
                <a:solidFill>
                  <a:srgbClr val="960000"/>
                </a:solidFill>
              </a:rPr>
              <a:t>implied future inflation rates have</a:t>
            </a:r>
          </a:p>
          <a:p>
            <a:r>
              <a:rPr lang="en-US" sz="2400" dirty="0">
                <a:solidFill>
                  <a:srgbClr val="960000"/>
                </a:solidFill>
              </a:rPr>
              <a:t>picked up in the United States and </a:t>
            </a:r>
            <a:r>
              <a:rPr lang="en-US" sz="2400" dirty="0" smtClean="0">
                <a:solidFill>
                  <a:srgbClr val="960000"/>
                </a:solidFill>
              </a:rPr>
              <a:t>Germany</a:t>
            </a:r>
          </a:p>
          <a:p>
            <a:r>
              <a:rPr lang="en-US" sz="2000" dirty="0" smtClean="0"/>
              <a:t>Decomposition </a:t>
            </a:r>
            <a:r>
              <a:rPr lang="en-US" sz="2000" dirty="0"/>
              <a:t>of changes in five-year, five-year forward nominal</a:t>
            </a:r>
          </a:p>
          <a:p>
            <a:r>
              <a:rPr lang="en-US" sz="2000" dirty="0"/>
              <a:t>interest rates since the November </a:t>
            </a:r>
            <a:r>
              <a:rPr lang="en-US" sz="2000" i="1" dirty="0"/>
              <a:t>Report </a:t>
            </a:r>
            <a:r>
              <a:rPr lang="en-US" sz="2000" dirty="0"/>
              <a:t>into implied inflation</a:t>
            </a:r>
          </a:p>
          <a:p>
            <a:r>
              <a:rPr lang="en-GB" sz="2000" dirty="0"/>
              <a:t>and real </a:t>
            </a:r>
            <a:r>
              <a:rPr lang="en-GB" sz="2000" dirty="0" smtClean="0"/>
              <a:t>rates</a:t>
            </a:r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6086475"/>
            <a:ext cx="8491538" cy="771526"/>
          </a:xfrm>
        </p:spPr>
        <p:txBody>
          <a:bodyPr/>
          <a:lstStyle/>
          <a:p>
            <a:r>
              <a:rPr lang="en-US" dirty="0"/>
              <a:t>Sources</a:t>
            </a:r>
            <a:r>
              <a:rPr lang="en-US" dirty="0" smtClean="0"/>
              <a:t>:  </a:t>
            </a:r>
            <a:r>
              <a:rPr lang="en-US" dirty="0"/>
              <a:t>Bloomberg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UK </a:t>
            </a:r>
            <a:r>
              <a:rPr lang="en-US" dirty="0"/>
              <a:t>and German series are derived from interest rate swaps. </a:t>
            </a:r>
            <a:r>
              <a:rPr lang="en-US" dirty="0" smtClean="0"/>
              <a:t> US </a:t>
            </a:r>
            <a:r>
              <a:rPr lang="en-US" dirty="0"/>
              <a:t>series is derived </a:t>
            </a:r>
            <a:r>
              <a:rPr lang="en-US" dirty="0" smtClean="0"/>
              <a:t>from breakeven </a:t>
            </a:r>
            <a:r>
              <a:rPr lang="en-US" dirty="0"/>
              <a:t>inflation implied by nominal and inflation-protected treasury bonds. </a:t>
            </a:r>
            <a:r>
              <a:rPr lang="en-US" dirty="0" smtClean="0"/>
              <a:t> The instruments </a:t>
            </a:r>
            <a:r>
              <a:rPr lang="en-US" dirty="0"/>
              <a:t>used are linked to </a:t>
            </a:r>
            <a:r>
              <a:rPr lang="en-US" dirty="0" smtClean="0"/>
              <a:t>RPI for </a:t>
            </a:r>
            <a:r>
              <a:rPr lang="en-US" dirty="0"/>
              <a:t>the United Kingdom, CPI for the United States </a:t>
            </a:r>
            <a:r>
              <a:rPr lang="en-US" dirty="0" smtClean="0"/>
              <a:t>and </a:t>
            </a:r>
            <a:r>
              <a:rPr lang="en-GB" dirty="0" smtClean="0"/>
              <a:t>euro-area </a:t>
            </a:r>
            <a:r>
              <a:rPr lang="en-GB" dirty="0"/>
              <a:t>HICP for Germany.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0" y="1990200"/>
            <a:ext cx="4919482" cy="402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sz="2400" b="1" dirty="0" smtClean="0">
                <a:solidFill>
                  <a:srgbClr val="960000"/>
                </a:solidFill>
              </a:rPr>
              <a:t>Chart 1.8  </a:t>
            </a:r>
            <a:r>
              <a:rPr lang="en-US" sz="2400" dirty="0">
                <a:solidFill>
                  <a:srgbClr val="960000"/>
                </a:solidFill>
              </a:rPr>
              <a:t>Measures of confidence have increased</a:t>
            </a:r>
          </a:p>
          <a:p>
            <a:r>
              <a:rPr lang="en-US" sz="2400" dirty="0">
                <a:solidFill>
                  <a:srgbClr val="960000"/>
                </a:solidFill>
              </a:rPr>
              <a:t>sharply in the euro area and United States</a:t>
            </a:r>
            <a:endParaRPr lang="en-GB" sz="2400" dirty="0" smtClean="0">
              <a:solidFill>
                <a:srgbClr val="960000"/>
              </a:solidFill>
            </a:endParaRPr>
          </a:p>
          <a:p>
            <a:pPr lvl="2"/>
            <a:r>
              <a:rPr lang="en-US" dirty="0" smtClean="0"/>
              <a:t>Euro-area and US consumer and business confidence</a:t>
            </a:r>
            <a:r>
              <a:rPr lang="en-US" baseline="30000" dirty="0" smtClean="0"/>
              <a:t>(a)</a:t>
            </a:r>
            <a:endParaRPr lang="en-GB" baseline="30000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292100" y="5886450"/>
            <a:ext cx="8718550" cy="1047751"/>
          </a:xfrm>
        </p:spPr>
        <p:txBody>
          <a:bodyPr/>
          <a:lstStyle/>
          <a:p>
            <a:r>
              <a:rPr lang="en-US" dirty="0"/>
              <a:t>Sources: </a:t>
            </a:r>
            <a:r>
              <a:rPr lang="en-US" dirty="0" smtClean="0"/>
              <a:t> European </a:t>
            </a:r>
            <a:r>
              <a:rPr lang="en-US" dirty="0"/>
              <a:t>Commission, The Conference Board, Thomson Reuters </a:t>
            </a:r>
            <a:r>
              <a:rPr lang="en-US" dirty="0" err="1" smtClean="0"/>
              <a:t>Datastream</a:t>
            </a:r>
            <a:r>
              <a:rPr lang="en-US" dirty="0" smtClean="0"/>
              <a:t>, University </a:t>
            </a:r>
            <a:r>
              <a:rPr lang="en-US" dirty="0"/>
              <a:t>of Michigan and Bank calculations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(</a:t>
            </a:r>
            <a:r>
              <a:rPr lang="en-US" dirty="0" smtClean="0"/>
              <a:t>a)	Monthly </a:t>
            </a:r>
            <a:r>
              <a:rPr lang="en-US" dirty="0"/>
              <a:t>data unless stated.</a:t>
            </a:r>
          </a:p>
          <a:p>
            <a:r>
              <a:rPr lang="en-US" dirty="0"/>
              <a:t>(b) </a:t>
            </a:r>
            <a:r>
              <a:rPr lang="en-US" dirty="0" smtClean="0"/>
              <a:t>	Overall EC consumer </a:t>
            </a:r>
            <a:r>
              <a:rPr lang="en-US" dirty="0"/>
              <a:t>confidence indicator. </a:t>
            </a:r>
            <a:r>
              <a:rPr lang="en-US" dirty="0" smtClean="0"/>
              <a:t> Last </a:t>
            </a:r>
            <a:r>
              <a:rPr lang="en-US" dirty="0"/>
              <a:t>data point is the flash estimate </a:t>
            </a:r>
            <a:r>
              <a:rPr lang="en-US" dirty="0" smtClean="0"/>
              <a:t>for </a:t>
            </a:r>
            <a:r>
              <a:rPr lang="en-GB" dirty="0" smtClean="0"/>
              <a:t>January </a:t>
            </a:r>
            <a:r>
              <a:rPr lang="en-GB" dirty="0"/>
              <a:t>2017.</a:t>
            </a:r>
          </a:p>
          <a:p>
            <a:r>
              <a:rPr lang="en-US" dirty="0"/>
              <a:t>(c) </a:t>
            </a:r>
            <a:r>
              <a:rPr lang="en-US" dirty="0" smtClean="0"/>
              <a:t>	Headline </a:t>
            </a:r>
            <a:r>
              <a:rPr lang="en-US" dirty="0"/>
              <a:t>EC sentiment index, reweighted to exclude consumer confidence</a:t>
            </a:r>
            <a:r>
              <a:rPr lang="en-US" dirty="0" smtClean="0"/>
              <a:t>.  </a:t>
            </a:r>
            <a:r>
              <a:rPr lang="en-US" dirty="0"/>
              <a:t>Average </a:t>
            </a:r>
            <a:r>
              <a:rPr lang="en-US" dirty="0" smtClean="0"/>
              <a:t>of overall </a:t>
            </a:r>
            <a:r>
              <a:rPr lang="en-US" dirty="0"/>
              <a:t>confidence in the industrial (50%), services (38%), retail trade (6%) and </a:t>
            </a:r>
            <a:r>
              <a:rPr lang="en-US" dirty="0" smtClean="0"/>
              <a:t>construction (6</a:t>
            </a:r>
            <a:r>
              <a:rPr lang="en-US" dirty="0"/>
              <a:t>%) sectors. </a:t>
            </a:r>
            <a:r>
              <a:rPr lang="en-US" dirty="0" smtClean="0"/>
              <a:t> Last </a:t>
            </a:r>
            <a:r>
              <a:rPr lang="en-US" dirty="0"/>
              <a:t>data point is December 2016.</a:t>
            </a:r>
          </a:p>
          <a:p>
            <a:r>
              <a:rPr lang="en-US" dirty="0"/>
              <a:t>(d) </a:t>
            </a:r>
            <a:r>
              <a:rPr lang="en-US" dirty="0" smtClean="0"/>
              <a:t>	University </a:t>
            </a:r>
            <a:r>
              <a:rPr lang="en-US" dirty="0"/>
              <a:t>of Michigan consumer sentiment index</a:t>
            </a:r>
            <a:r>
              <a:rPr lang="en-US" dirty="0" smtClean="0"/>
              <a:t>.  </a:t>
            </a:r>
            <a:r>
              <a:rPr lang="en-US" dirty="0"/>
              <a:t>Data are non seasonally </a:t>
            </a:r>
            <a:r>
              <a:rPr lang="en-US" dirty="0" smtClean="0"/>
              <a:t>adjusted.  Last </a:t>
            </a:r>
            <a:r>
              <a:rPr lang="en-US" dirty="0"/>
              <a:t>data point is January 2017.</a:t>
            </a:r>
          </a:p>
          <a:p>
            <a:r>
              <a:rPr lang="en-US" dirty="0"/>
              <a:t>(e) </a:t>
            </a:r>
            <a:r>
              <a:rPr lang="en-US" dirty="0" smtClean="0"/>
              <a:t>	The </a:t>
            </a:r>
            <a:r>
              <a:rPr lang="en-US" dirty="0"/>
              <a:t>Conference Board measure of CEO confidence™, © 2017 The Conference </a:t>
            </a:r>
            <a:r>
              <a:rPr lang="en-US" dirty="0" smtClean="0"/>
              <a:t>Board.  Content </a:t>
            </a:r>
            <a:r>
              <a:rPr lang="en-US" dirty="0"/>
              <a:t>reproduced with permission. </a:t>
            </a:r>
            <a:r>
              <a:rPr lang="en-US" dirty="0" smtClean="0"/>
              <a:t> All </a:t>
            </a:r>
            <a:r>
              <a:rPr lang="en-US" dirty="0"/>
              <a:t>rights reserved</a:t>
            </a:r>
            <a:r>
              <a:rPr lang="en-US" dirty="0" smtClean="0"/>
              <a:t>.  </a:t>
            </a:r>
            <a:r>
              <a:rPr lang="en-US" dirty="0"/>
              <a:t>Data are quarterly </a:t>
            </a:r>
            <a:r>
              <a:rPr lang="en-US" dirty="0" smtClean="0"/>
              <a:t>and non </a:t>
            </a:r>
            <a:r>
              <a:rPr lang="en-US" dirty="0"/>
              <a:t>seasonally adjusted. </a:t>
            </a:r>
            <a:r>
              <a:rPr lang="en-US" dirty="0" smtClean="0"/>
              <a:t> Last </a:t>
            </a:r>
            <a:r>
              <a:rPr lang="en-US" dirty="0"/>
              <a:t>data point is 2016 Q4.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025" y="1371075"/>
            <a:ext cx="4383643" cy="419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R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LongProperties xmlns="http://schemas.microsoft.com/office/2006/metadata/longProperties"/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0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5c80c2f4-886d-4955-b2ec-35ac269431e4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2017-02-02T00:00:00+00:00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2017-02-02T12:00:00+00:00</PublishingStartDate>
    <BOEKeywords xmlns="http://schemas.microsoft.com/sharepoint/v3/fields" xsi:nil="true"/>
    <OwnerGroup xmlns="http://schemas.microsoft.com/sharepoint/v3">
      <UserInfo>
        <DisplayName/>
        <AccountId>177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  <ContentReviewDate xmlns="http://schemas.microsoft.com/sharepoint/v3">1900-01-01T00:00:00+00:00</ContentReviewDate>
    <TaxCatchAll xmlns="a5edd0e9-353e-4089-bcbc-d9218926e91f">
      <Value>15</Value>
    </TaxCatchAll>
    <BOETwoLevelApprovalUnapprovedUrls xmlns="3093D571-876B-405D-9D29-9CB9268274E1" xsi:nil="true"/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4F16183EA9C0468BCF653F37E8E49E" ma:contentTypeVersion="876" ma:contentTypeDescription="Create a new document." ma:contentTypeScope="" ma:versionID="827ab49393bb548537e6230f99c7eb51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a5edd0e9-353e-4089-bcbc-d9218926e91f" xmlns:ns4="A5EDD0E9-353E-4089-BCBC-D9218926E91F" xmlns:ns5="http://schemas.microsoft.com/sharepoint/v3/fields" xmlns:ns6="3093D571-876B-405D-9D29-9CB9268274E1" targetNamespace="http://schemas.microsoft.com/office/2006/metadata/properties" ma:root="true" ma:fieldsID="ad249d56aec574803c3683d2923876f8" ns1:_="" ns2:_="" ns3:_="" ns4:_="" ns5:_="" ns6:_="">
    <xsd:import namespace="http://schemas.microsoft.com/sharepoint/v3"/>
    <xsd:import namespace="b67fa5cd-9f58-4c91-ae17-33c31eed239f"/>
    <xsd:import namespace="a5edd0e9-353e-4089-bcbc-d9218926e91f"/>
    <xsd:import namespace="A5EDD0E9-353E-4089-BCBC-D9218926E91F"/>
    <xsd:import namespace="http://schemas.microsoft.com/sharepoint/v3/fields"/>
    <xsd:import namespace="3093D571-876B-405D-9D29-9CB9268274E1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ArchivalChoice" ma:index="24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6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7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  <xsd:element name="ContentReviewDate" ma:index="28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8879b917-e261-45cf-a9d8-7a379b5709b9" ma:termSetId="f722e845-53bc-4304-a021-71ff68974382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edd0e9-353e-4089-bcbc-d9218926e91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24e5fe3a-2481-4c14-85cb-2566c1d518d1}" ma:internalName="TaxCatchAll" ma:showField="CatchAllData" ma:web="a5edd0e9-353e-4089-bcbc-d9218926e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EDD0E9-353E-4089-BCBC-D9218926E91F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24e5fe3a-2481-4c14-85cb-2566c1d518d1}" ma:internalName="TaxCatchAllLabel" ma:readOnly="true" ma:showField="CatchAllDataLabel" ma:web="a5edd0e9-353e-4089-bcbc-d9218926e91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93D571-876B-405D-9D29-9CB9268274E1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F2BA893-CFF4-4AF1-9D1D-0600F4183E19}"/>
</file>

<file path=customXml/itemProps2.xml><?xml version="1.0" encoding="utf-8"?>
<ds:datastoreItem xmlns:ds="http://schemas.openxmlformats.org/officeDocument/2006/customXml" ds:itemID="{5A747499-D055-4494-BECF-CC0DD689BDE0}"/>
</file>

<file path=customXml/itemProps3.xml><?xml version="1.0" encoding="utf-8"?>
<ds:datastoreItem xmlns:ds="http://schemas.openxmlformats.org/officeDocument/2006/customXml" ds:itemID="{D4A39AD9-F0DF-4C49-B8DC-4830BAFEA464}"/>
</file>

<file path=customXml/itemProps4.xml><?xml version="1.0" encoding="utf-8"?>
<ds:datastoreItem xmlns:ds="http://schemas.openxmlformats.org/officeDocument/2006/customXml" ds:itemID="{CCD62A2F-2BD7-4466-A252-8CA60D6356F8}"/>
</file>

<file path=docProps/app.xml><?xml version="1.0" encoding="utf-8"?>
<Properties xmlns="http://schemas.openxmlformats.org/officeDocument/2006/extended-properties" xmlns:vt="http://schemas.openxmlformats.org/officeDocument/2006/docPropsVTypes">
  <Template>IR POWERPOINT TEMPLATE</Template>
  <TotalTime>378</TotalTime>
  <Words>667</Words>
  <Application>Microsoft Office PowerPoint</Application>
  <PresentationFormat>On-screen Show (4:3)</PresentationFormat>
  <Paragraphs>137</Paragraphs>
  <Slides>22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IR POWERPOINT TEMPLATE</vt:lpstr>
      <vt:lpstr>Inflation Report February 2017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1: Financial markets and global economic developments</dc:title>
  <dc:subject>Financial markets and global economic developments</dc:subject>
  <dc:creator>Bank of England</dc:creator>
  <cp:keywords/>
  <dc:description/>
  <cp:lastModifiedBy>Shearman, Maxine</cp:lastModifiedBy>
  <cp:revision>64</cp:revision>
  <cp:lastPrinted>2014-02-11T15:04:13Z</cp:lastPrinted>
  <dcterms:created xsi:type="dcterms:W3CDTF">2016-08-03T08:40:42Z</dcterms:created>
  <dcterms:modified xsi:type="dcterms:W3CDTF">2017-02-01T18:18:06Z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15;#Inflation Report|5c80c2f4-886d-4955-b2ec-35ac269431e4</vt:lpwstr>
  </property>
  <property fmtid="{D5CDD505-2E9C-101B-9397-08002B2CF9AE}" pid="4" name="TemplateUrl">
    <vt:lpwstr/>
  </property>
  <property fmtid="{D5CDD505-2E9C-101B-9397-08002B2CF9AE}" pid="5" name="Order">
    <vt:r8>591000</vt:r8>
  </property>
  <property fmtid="{D5CDD505-2E9C-101B-9397-08002B2CF9AE}" pid="6" name="xd_ProgID">
    <vt:lpwstr/>
  </property>
  <property fmtid="{D5CDD505-2E9C-101B-9397-08002B2CF9AE}" pid="7" name="ContentTypeId">
    <vt:lpwstr>0x010100AF4F16183EA9C0468BCF653F37E8E49E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