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19"/>
  </p:notesMasterIdLst>
  <p:sldIdLst>
    <p:sldId id="283" r:id="rId6"/>
    <p:sldId id="281" r:id="rId7"/>
    <p:sldId id="427" r:id="rId8"/>
    <p:sldId id="426" r:id="rId9"/>
    <p:sldId id="425" r:id="rId10"/>
    <p:sldId id="424" r:id="rId11"/>
    <p:sldId id="428" r:id="rId12"/>
    <p:sldId id="284" r:id="rId13"/>
    <p:sldId id="313" r:id="rId14"/>
    <p:sldId id="430" r:id="rId15"/>
    <p:sldId id="431" r:id="rId16"/>
    <p:sldId id="423" r:id="rId17"/>
    <p:sldId id="429" r:id="rId18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965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28" y="-48"/>
      </p:cViewPr>
      <p:guideLst>
        <p:guide orient="horz" pos="432"/>
        <p:guide orient="horz" pos="600"/>
        <p:guide orient="horz" pos="3676"/>
        <p:guide orient="horz" pos="808"/>
        <p:guide pos="464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0F35A0C-A2A8-40BE-AE1B-A79AA4490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1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6BB59-DFEC-405B-9D13-D971D5F4C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A104-4793-4D3C-A6A6-EF5BCD15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8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3755-78F1-45ED-A0F4-9688C0285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FAF11-12D0-44F2-A178-0CC9E70D3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70E4-FEFC-4C4F-B461-6153898D9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17861-E189-4C22-B1DB-9B52F3AD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BEFD7-565E-4B60-AB2E-5D9ED07A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E2DD4-BE86-414A-859A-BDDA6BA4F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7213-F17F-4B52-BD08-FACA6ED67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98B2-8C30-486A-A60B-6F6D20BA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5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0AA3-76FD-4A12-8C4F-3A06785CD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90E784A3-C171-41CF-8EAD-9F51A9606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Inflation Report </a:t>
            </a:r>
            <a:b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May 2017</a:t>
            </a: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0000"/>
            <a:ext cx="7772400" cy="719137"/>
          </a:xfrm>
        </p:spPr>
        <p:txBody>
          <a:bodyPr/>
          <a:lstStyle/>
          <a:p>
            <a:pPr algn="l" eaLnBrk="1" hangingPunct="1"/>
            <a:r>
              <a:rPr lang="en-GB" altLang="en-U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Costs and prices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4.B  </a:t>
            </a:r>
            <a:r>
              <a:rPr lang="en-GB" altLang="en-US" sz="2400" dirty="0">
                <a:latin typeface="Arial" pitchFamily="34" charset="0"/>
              </a:rPr>
              <a:t>Monitoring the MPC’s key judgements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88" y="771525"/>
            <a:ext cx="6481762" cy="526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2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4.C  </a:t>
            </a:r>
            <a:r>
              <a:rPr lang="en-GB" altLang="en-US" sz="2400" dirty="0">
                <a:latin typeface="Arial" pitchFamily="34" charset="0"/>
              </a:rPr>
              <a:t>Indicators of inflation </a:t>
            </a:r>
            <a:r>
              <a:rPr lang="en-GB" altLang="en-US" sz="2400" dirty="0" smtClean="0">
                <a:latin typeface="Arial" pitchFamily="34" charset="0"/>
              </a:rPr>
              <a:t>expectations</a:t>
            </a:r>
            <a:r>
              <a:rPr lang="en-GB" altLang="en-US" sz="2400" baseline="30000" dirty="0" smtClean="0">
                <a:latin typeface="Arial" pitchFamily="34" charset="0"/>
              </a:rPr>
              <a:t>(a</a:t>
            </a:r>
            <a:r>
              <a:rPr lang="en-GB" altLang="en-US" sz="2400" baseline="30000" dirty="0">
                <a:latin typeface="Arial" pitchFamily="34" charset="0"/>
              </a:rPr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180000" y="5146179"/>
            <a:ext cx="846772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>
                <a:latin typeface="Bliss2-Light"/>
              </a:rPr>
              <a:t>Sources: </a:t>
            </a:r>
            <a:r>
              <a:rPr lang="en-GB" sz="800" dirty="0" smtClean="0">
                <a:latin typeface="Bliss2-Light"/>
              </a:rPr>
              <a:t> Bank </a:t>
            </a:r>
            <a:r>
              <a:rPr lang="en-GB" sz="800" dirty="0">
                <a:latin typeface="Bliss2-Light"/>
              </a:rPr>
              <a:t>of England, Barclays Capital, Bloomberg, CBI (all rights reserved), Citigroup, </a:t>
            </a:r>
            <a:r>
              <a:rPr lang="en-GB" sz="800" dirty="0" err="1">
                <a:latin typeface="Bliss2-Light"/>
              </a:rPr>
              <a:t>GfK</a:t>
            </a:r>
            <a:r>
              <a:rPr lang="en-GB" sz="800" dirty="0">
                <a:latin typeface="Bliss2-Light"/>
              </a:rPr>
              <a:t>, ONS, TNS</a:t>
            </a:r>
            <a:r>
              <a:rPr lang="en-GB" sz="800" dirty="0" smtClean="0">
                <a:latin typeface="Bliss2-Light"/>
              </a:rPr>
              <a:t>, </a:t>
            </a:r>
            <a:r>
              <a:rPr lang="en-GB" sz="800" dirty="0" err="1" smtClean="0">
                <a:latin typeface="Bliss2-Light"/>
              </a:rPr>
              <a:t>YouGov</a:t>
            </a:r>
            <a:r>
              <a:rPr lang="en-GB" sz="800" dirty="0" smtClean="0">
                <a:latin typeface="Bliss2-Light"/>
              </a:rPr>
              <a:t> </a:t>
            </a:r>
            <a:r>
              <a:rPr lang="en-GB" sz="800" dirty="0">
                <a:latin typeface="Bliss2-Light"/>
              </a:rPr>
              <a:t>and Bank calculations.</a:t>
            </a:r>
          </a:p>
          <a:p>
            <a:pPr marL="216000" indent="-216000"/>
            <a:endParaRPr lang="en-GB" sz="800" dirty="0" smtClean="0">
              <a:latin typeface="Bliss2-Light"/>
            </a:endParaRPr>
          </a:p>
          <a:p>
            <a:pPr marL="216000" indent="-216000"/>
            <a:r>
              <a:rPr lang="en-GB" sz="800" dirty="0" smtClean="0">
                <a:latin typeface="Bliss2-Light"/>
              </a:rPr>
              <a:t>(a)	Data </a:t>
            </a:r>
            <a:r>
              <a:rPr lang="en-GB" sz="800" dirty="0">
                <a:latin typeface="Bliss2-Light"/>
              </a:rPr>
              <a:t>are non seasonally adjusted.</a:t>
            </a:r>
          </a:p>
          <a:p>
            <a:pPr marL="216000" indent="-216000"/>
            <a:r>
              <a:rPr lang="en-GB" sz="800" dirty="0">
                <a:latin typeface="Bliss2-Light"/>
              </a:rPr>
              <a:t>(b) </a:t>
            </a:r>
            <a:r>
              <a:rPr lang="en-GB" sz="800" dirty="0" smtClean="0">
                <a:latin typeface="Bliss2-Light"/>
              </a:rPr>
              <a:t>	Dates </a:t>
            </a:r>
            <a:r>
              <a:rPr lang="en-GB" sz="800" dirty="0">
                <a:latin typeface="Bliss2-Light"/>
              </a:rPr>
              <a:t>in parentheses indicate start date of the data series.</a:t>
            </a:r>
          </a:p>
          <a:p>
            <a:pPr marL="216000" indent="-216000"/>
            <a:r>
              <a:rPr lang="en-GB" sz="800" dirty="0">
                <a:latin typeface="Bliss2-Light"/>
              </a:rPr>
              <a:t>(c) </a:t>
            </a:r>
            <a:r>
              <a:rPr lang="en-GB" sz="800" dirty="0" smtClean="0">
                <a:latin typeface="Bliss2-Light"/>
              </a:rPr>
              <a:t>	Financial </a:t>
            </a:r>
            <a:r>
              <a:rPr lang="en-GB" sz="800" dirty="0">
                <a:latin typeface="Bliss2-Light"/>
              </a:rPr>
              <a:t>markets data are averages from 3 April to 3 May 2017. </a:t>
            </a:r>
            <a:r>
              <a:rPr lang="en-GB" sz="800" dirty="0" smtClean="0">
                <a:latin typeface="Bliss2-Light"/>
              </a:rPr>
              <a:t> </a:t>
            </a:r>
            <a:r>
              <a:rPr lang="en-GB" sz="800" dirty="0" err="1" smtClean="0">
                <a:latin typeface="Bliss2-Light"/>
              </a:rPr>
              <a:t>YouGov</a:t>
            </a:r>
            <a:r>
              <a:rPr lang="en-GB" sz="800" dirty="0" smtClean="0">
                <a:latin typeface="Bliss2-Light"/>
              </a:rPr>
              <a:t>/Citigroup </a:t>
            </a:r>
            <a:r>
              <a:rPr lang="en-GB" sz="800" dirty="0">
                <a:latin typeface="Bliss2-Light"/>
              </a:rPr>
              <a:t>data are for April.</a:t>
            </a:r>
          </a:p>
          <a:p>
            <a:pPr marL="216000" indent="-216000"/>
            <a:r>
              <a:rPr lang="en-GB" sz="800" dirty="0">
                <a:latin typeface="Bliss2-Light"/>
              </a:rPr>
              <a:t>(d) </a:t>
            </a:r>
            <a:r>
              <a:rPr lang="en-GB" sz="800" dirty="0" smtClean="0">
                <a:latin typeface="Bliss2-Light"/>
              </a:rPr>
              <a:t>	The </a:t>
            </a:r>
            <a:r>
              <a:rPr lang="en-GB" sz="800" dirty="0">
                <a:latin typeface="Bliss2-Light"/>
              </a:rPr>
              <a:t>household surveys ask about expected changes in prices but do not reference a specific price index, </a:t>
            </a:r>
            <a:r>
              <a:rPr lang="en-GB" sz="800" dirty="0" smtClean="0">
                <a:latin typeface="Bliss2-Light"/>
              </a:rPr>
              <a:t>and the </a:t>
            </a:r>
            <a:r>
              <a:rPr lang="en-GB" sz="800" dirty="0">
                <a:latin typeface="Bliss2-Light"/>
              </a:rPr>
              <a:t>measures are based on the median estimated price change.</a:t>
            </a:r>
          </a:p>
          <a:p>
            <a:pPr marL="216000" indent="-216000"/>
            <a:r>
              <a:rPr lang="en-GB" sz="800" dirty="0">
                <a:latin typeface="Bliss2-Light"/>
              </a:rPr>
              <a:t>(e) </a:t>
            </a:r>
            <a:r>
              <a:rPr lang="en-GB" sz="800" dirty="0" smtClean="0">
                <a:latin typeface="Bliss2-Light"/>
              </a:rPr>
              <a:t>	In </a:t>
            </a:r>
            <a:r>
              <a:rPr lang="en-GB" sz="800" dirty="0">
                <a:latin typeface="Bliss2-Light"/>
              </a:rPr>
              <a:t>2016 Q1, the survey provider changed from </a:t>
            </a:r>
            <a:r>
              <a:rPr lang="en-GB" sz="800" dirty="0" err="1">
                <a:latin typeface="Bliss2-Light"/>
              </a:rPr>
              <a:t>GfK</a:t>
            </a:r>
            <a:r>
              <a:rPr lang="en-GB" sz="800" dirty="0">
                <a:latin typeface="Bliss2-Light"/>
              </a:rPr>
              <a:t> to TNS.</a:t>
            </a:r>
          </a:p>
          <a:p>
            <a:pPr marL="216000" indent="-216000"/>
            <a:r>
              <a:rPr lang="en-GB" sz="800" dirty="0">
                <a:latin typeface="Bliss2-Light"/>
              </a:rPr>
              <a:t>(f) </a:t>
            </a:r>
            <a:r>
              <a:rPr lang="en-GB" sz="800" dirty="0" smtClean="0">
                <a:latin typeface="Bliss2-Light"/>
              </a:rPr>
              <a:t>	CBI </a:t>
            </a:r>
            <a:r>
              <a:rPr lang="en-GB" sz="800" dirty="0">
                <a:latin typeface="Bliss2-Light"/>
              </a:rPr>
              <a:t>data for the manufacturing, business/consumer services and distributive trade sectors, </a:t>
            </a:r>
            <a:r>
              <a:rPr lang="en-GB" sz="800" dirty="0" smtClean="0">
                <a:latin typeface="Bliss2-Light"/>
              </a:rPr>
              <a:t>weighted together </a:t>
            </a:r>
            <a:r>
              <a:rPr lang="en-GB" sz="800" dirty="0">
                <a:latin typeface="Bliss2-Light"/>
              </a:rPr>
              <a:t>using nominal shares in value added. </a:t>
            </a:r>
            <a:r>
              <a:rPr lang="en-GB" sz="800" dirty="0" smtClean="0">
                <a:latin typeface="Bliss2-Light"/>
              </a:rPr>
              <a:t> Companies </a:t>
            </a:r>
            <a:r>
              <a:rPr lang="en-GB" sz="800" dirty="0">
                <a:latin typeface="Bliss2-Light"/>
              </a:rPr>
              <a:t>are asked about the expected percentage </a:t>
            </a:r>
            <a:r>
              <a:rPr lang="en-GB" sz="800" dirty="0" smtClean="0">
                <a:latin typeface="Bliss2-Light"/>
              </a:rPr>
              <a:t>price change </a:t>
            </a:r>
            <a:r>
              <a:rPr lang="en-GB" sz="800" dirty="0">
                <a:latin typeface="Bliss2-Light"/>
              </a:rPr>
              <a:t>over the coming twelve months in the markets in which they compete.</a:t>
            </a:r>
          </a:p>
          <a:p>
            <a:pPr marL="216000" indent="-216000"/>
            <a:r>
              <a:rPr lang="en-GB" sz="800" dirty="0">
                <a:latin typeface="Bliss2-Light"/>
              </a:rPr>
              <a:t>(g) </a:t>
            </a:r>
            <a:r>
              <a:rPr lang="en-GB" sz="800" dirty="0" smtClean="0">
                <a:latin typeface="Bliss2-Light"/>
              </a:rPr>
              <a:t>	Instantaneous </a:t>
            </a:r>
            <a:r>
              <a:rPr lang="en-GB" sz="800" dirty="0">
                <a:latin typeface="Bliss2-Light"/>
              </a:rPr>
              <a:t>RPI inflation one year ahead implied from swaps.</a:t>
            </a:r>
          </a:p>
          <a:p>
            <a:pPr marL="216000" indent="-216000"/>
            <a:r>
              <a:rPr lang="en-GB" sz="800" dirty="0">
                <a:latin typeface="Bliss2-Light"/>
              </a:rPr>
              <a:t>(h) </a:t>
            </a:r>
            <a:r>
              <a:rPr lang="en-GB" sz="800" dirty="0" smtClean="0">
                <a:latin typeface="Bliss2-Light"/>
              </a:rPr>
              <a:t>	Bank’s </a:t>
            </a:r>
            <a:r>
              <a:rPr lang="en-GB" sz="800" dirty="0">
                <a:latin typeface="Bliss2-Light"/>
              </a:rPr>
              <a:t>survey of external forecasters, inflation rate three years ahead.</a:t>
            </a:r>
          </a:p>
          <a:p>
            <a:pPr marL="216000" indent="-216000"/>
            <a:r>
              <a:rPr lang="en-GB" sz="800" dirty="0">
                <a:latin typeface="Bliss2-Light"/>
              </a:rPr>
              <a:t>(</a:t>
            </a:r>
            <a:r>
              <a:rPr lang="en-GB" sz="800" dirty="0" err="1">
                <a:latin typeface="Bliss2-Light"/>
              </a:rPr>
              <a:t>i</a:t>
            </a:r>
            <a:r>
              <a:rPr lang="en-GB" sz="800" dirty="0">
                <a:latin typeface="Bliss2-Light"/>
              </a:rPr>
              <a:t>) </a:t>
            </a:r>
            <a:r>
              <a:rPr lang="en-GB" sz="800" dirty="0" smtClean="0">
                <a:latin typeface="Bliss2-Light"/>
              </a:rPr>
              <a:t>	Instantaneous </a:t>
            </a:r>
            <a:r>
              <a:rPr lang="en-GB" sz="800" dirty="0">
                <a:latin typeface="Bliss2-Light"/>
              </a:rPr>
              <a:t>RPI inflation three years ahead implied from swaps.</a:t>
            </a:r>
          </a:p>
          <a:p>
            <a:pPr marL="216000" indent="-216000"/>
            <a:r>
              <a:rPr lang="en-GB" sz="800" dirty="0">
                <a:latin typeface="Bliss2-Light"/>
              </a:rPr>
              <a:t>(j) </a:t>
            </a:r>
            <a:r>
              <a:rPr lang="en-GB" sz="800" dirty="0" smtClean="0">
                <a:latin typeface="Bliss2-Light"/>
              </a:rPr>
              <a:t>	Five-year</a:t>
            </a:r>
            <a:r>
              <a:rPr lang="en-GB" sz="800" dirty="0">
                <a:latin typeface="Bliss2-Light"/>
              </a:rPr>
              <a:t>, five-year forward RPI inflation implied from swaps.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257" y="704850"/>
            <a:ext cx="36668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7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Measures of domestically generated inflation</a:t>
            </a:r>
            <a:endParaRPr lang="en-GB" alt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A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Some measures of DGI have risen,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although most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have been stable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Measures of domestically generated </a:t>
            </a:r>
            <a:r>
              <a:rPr lang="en-GB" altLang="en-US" sz="2000" dirty="0" smtClean="0">
                <a:latin typeface="Arial" pitchFamily="34" charset="0"/>
              </a:rPr>
              <a:t>inflation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50235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 smtClean="0">
                <a:latin typeface="Bliss2-Light"/>
              </a:rPr>
              <a:t>Sources</a:t>
            </a:r>
            <a:r>
              <a:rPr lang="en-GB" sz="800" dirty="0">
                <a:latin typeface="Bliss2-Light"/>
              </a:rPr>
              <a:t>: </a:t>
            </a:r>
            <a:r>
              <a:rPr lang="en-GB" sz="800" dirty="0" smtClean="0">
                <a:latin typeface="Bliss2-Light"/>
              </a:rPr>
              <a:t> ONS </a:t>
            </a:r>
            <a:r>
              <a:rPr lang="en-GB" sz="800" dirty="0">
                <a:latin typeface="Bliss2-Light"/>
              </a:rPr>
              <a:t>and Bank calculations</a:t>
            </a:r>
            <a:r>
              <a:rPr lang="en-GB" sz="800" dirty="0" smtClean="0">
                <a:latin typeface="Bliss2-Light"/>
              </a:rPr>
              <a:t>.</a:t>
            </a:r>
          </a:p>
          <a:p>
            <a:pPr marL="216000" indent="-216000"/>
            <a:endParaRPr lang="en-GB" sz="800" dirty="0">
              <a:latin typeface="Bliss2-Light"/>
            </a:endParaRPr>
          </a:p>
          <a:p>
            <a:pPr marL="216000" indent="-216000"/>
            <a:r>
              <a:rPr lang="en-GB" sz="800" dirty="0">
                <a:latin typeface="Bliss2-Light"/>
              </a:rPr>
              <a:t>(a) </a:t>
            </a:r>
            <a:r>
              <a:rPr lang="en-GB" sz="800" dirty="0" smtClean="0">
                <a:latin typeface="Bliss2-Light"/>
              </a:rPr>
              <a:t>	Unit </a:t>
            </a:r>
            <a:r>
              <a:rPr lang="en-GB" sz="800" dirty="0">
                <a:latin typeface="Bliss2-Light"/>
              </a:rPr>
              <a:t>labour costs are whole-economy labour costs and self-employment income divided </a:t>
            </a:r>
            <a:r>
              <a:rPr lang="en-GB" sz="800" dirty="0" smtClean="0">
                <a:latin typeface="Bliss2-Light"/>
              </a:rPr>
              <a:t>by GDP</a:t>
            </a:r>
            <a:r>
              <a:rPr lang="en-GB" sz="800" dirty="0">
                <a:latin typeface="Bliss2-Light"/>
              </a:rPr>
              <a:t>, based on the </a:t>
            </a:r>
            <a:r>
              <a:rPr lang="en-GB" sz="800" dirty="0" err="1">
                <a:latin typeface="Bliss2-Light"/>
              </a:rPr>
              <a:t>backcast</a:t>
            </a:r>
            <a:r>
              <a:rPr lang="en-GB" sz="800" dirty="0">
                <a:latin typeface="Bliss2-Light"/>
              </a:rPr>
              <a:t> of the final estimate of GDP. </a:t>
            </a:r>
            <a:r>
              <a:rPr lang="en-GB" sz="800" dirty="0" smtClean="0">
                <a:latin typeface="Bliss2-Light"/>
              </a:rPr>
              <a:t> Unit </a:t>
            </a:r>
            <a:r>
              <a:rPr lang="en-GB" sz="800" dirty="0">
                <a:latin typeface="Bliss2-Light"/>
              </a:rPr>
              <a:t>wage costs are wages </a:t>
            </a:r>
            <a:r>
              <a:rPr lang="en-GB" sz="800" dirty="0" smtClean="0">
                <a:latin typeface="Bliss2-Light"/>
              </a:rPr>
              <a:t>and salaries </a:t>
            </a:r>
            <a:r>
              <a:rPr lang="en-GB" sz="800" dirty="0">
                <a:latin typeface="Bliss2-Light"/>
              </a:rPr>
              <a:t>and self-employment income divided by GDP, based on the </a:t>
            </a:r>
            <a:r>
              <a:rPr lang="en-GB" sz="800" dirty="0" err="1">
                <a:latin typeface="Bliss2-Light"/>
              </a:rPr>
              <a:t>backcast</a:t>
            </a:r>
            <a:r>
              <a:rPr lang="en-GB" sz="800" dirty="0">
                <a:latin typeface="Bliss2-Light"/>
              </a:rPr>
              <a:t> of the </a:t>
            </a:r>
            <a:r>
              <a:rPr lang="en-GB" sz="800" dirty="0" smtClean="0">
                <a:latin typeface="Bliss2-Light"/>
              </a:rPr>
              <a:t>final estimate </a:t>
            </a:r>
            <a:r>
              <a:rPr lang="en-GB" sz="800" dirty="0">
                <a:latin typeface="Bliss2-Light"/>
              </a:rPr>
              <a:t>of GDP. </a:t>
            </a:r>
            <a:r>
              <a:rPr lang="en-GB" sz="800" dirty="0" smtClean="0">
                <a:latin typeface="Bliss2-Light"/>
              </a:rPr>
              <a:t> Services </a:t>
            </a:r>
            <a:r>
              <a:rPr lang="en-GB" sz="800" dirty="0">
                <a:latin typeface="Bliss2-Light"/>
              </a:rPr>
              <a:t>CPI excludes airfares and package holidays; </a:t>
            </a:r>
            <a:r>
              <a:rPr lang="en-GB" sz="800" dirty="0" smtClean="0">
                <a:latin typeface="Bliss2-Light"/>
              </a:rPr>
              <a:t> also excludes education </a:t>
            </a:r>
            <a:r>
              <a:rPr lang="en-GB" sz="800" dirty="0">
                <a:latin typeface="Bliss2-Light"/>
              </a:rPr>
              <a:t>and VAT as these have been volatile in recent years; </a:t>
            </a:r>
            <a:r>
              <a:rPr lang="en-GB" sz="800" dirty="0" smtClean="0">
                <a:latin typeface="Bliss2-Light"/>
              </a:rPr>
              <a:t> where </a:t>
            </a:r>
            <a:r>
              <a:rPr lang="en-GB" sz="800" dirty="0">
                <a:latin typeface="Bliss2-Light"/>
              </a:rPr>
              <a:t>Bank staff </a:t>
            </a:r>
            <a:r>
              <a:rPr lang="en-GB" sz="800" dirty="0" smtClean="0">
                <a:latin typeface="Bliss2-Light"/>
              </a:rPr>
              <a:t>have adjusted </a:t>
            </a:r>
            <a:r>
              <a:rPr lang="en-GB" sz="800" dirty="0">
                <a:latin typeface="Bliss2-Light"/>
              </a:rPr>
              <a:t>for the rate of VAT and there is uncertainty around the precise impact of </a:t>
            </a:r>
            <a:r>
              <a:rPr lang="en-GB" sz="800" dirty="0" smtClean="0">
                <a:latin typeface="Bliss2-Light"/>
              </a:rPr>
              <a:t>those changes.  </a:t>
            </a:r>
            <a:r>
              <a:rPr lang="en-GB" sz="800" dirty="0">
                <a:latin typeface="Bliss2-Light"/>
              </a:rPr>
              <a:t>All data are quarterly and up to 2016 Q4, except services CPI which are </a:t>
            </a:r>
            <a:r>
              <a:rPr lang="en-GB" sz="800" dirty="0" smtClean="0">
                <a:latin typeface="Bliss2-Light"/>
              </a:rPr>
              <a:t>quarterly averages </a:t>
            </a:r>
            <a:r>
              <a:rPr lang="en-GB" sz="800" dirty="0">
                <a:latin typeface="Bliss2-Light"/>
              </a:rPr>
              <a:t>of monthly data and up to 2017 Q1.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39674"/>
            <a:ext cx="5115487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CPI inflation is projected to have risen in April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CPI inflation and Bank staff’s near-term projection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272400"/>
            <a:ext cx="8467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>
                <a:latin typeface="Bliss2-Light"/>
              </a:rPr>
              <a:t>(</a:t>
            </a:r>
            <a:r>
              <a:rPr lang="en-US" sz="800" dirty="0" smtClean="0">
                <a:latin typeface="Bliss2-Light"/>
              </a:rPr>
              <a:t>a)	</a:t>
            </a:r>
            <a:r>
              <a:rPr lang="en-GB" sz="800" dirty="0" smtClean="0">
                <a:latin typeface="Bliss2-Light"/>
              </a:rPr>
              <a:t>The </a:t>
            </a:r>
            <a:r>
              <a:rPr lang="en-GB" sz="800" dirty="0">
                <a:latin typeface="Bliss2-Light"/>
              </a:rPr>
              <a:t>beige diamonds show Bank staff’s central projection for CPI inflation in January, </a:t>
            </a:r>
            <a:r>
              <a:rPr lang="en-GB" sz="800" dirty="0" smtClean="0">
                <a:latin typeface="Bliss2-Light"/>
              </a:rPr>
              <a:t>February and </a:t>
            </a:r>
            <a:r>
              <a:rPr lang="en-GB" sz="800" dirty="0">
                <a:latin typeface="Bliss2-Light"/>
              </a:rPr>
              <a:t>March 2017 at the time of the February </a:t>
            </a:r>
            <a:r>
              <a:rPr lang="en-GB" sz="800" i="1" dirty="0">
                <a:latin typeface="Bliss2-Light"/>
              </a:rPr>
              <a:t>Inflation Report</a:t>
            </a:r>
            <a:r>
              <a:rPr lang="en-GB" sz="800" dirty="0">
                <a:latin typeface="Bliss2-Light"/>
              </a:rPr>
              <a:t>. </a:t>
            </a:r>
            <a:r>
              <a:rPr lang="en-GB" sz="800" dirty="0" smtClean="0">
                <a:latin typeface="Bliss2-Light"/>
              </a:rPr>
              <a:t> The </a:t>
            </a:r>
            <a:r>
              <a:rPr lang="en-GB" sz="800" dirty="0">
                <a:latin typeface="Bliss2-Light"/>
              </a:rPr>
              <a:t>red diamonds show </a:t>
            </a:r>
            <a:r>
              <a:rPr lang="en-GB" sz="800" dirty="0" smtClean="0">
                <a:latin typeface="Bliss2-Light"/>
              </a:rPr>
              <a:t>the current </a:t>
            </a:r>
            <a:r>
              <a:rPr lang="en-GB" sz="800" dirty="0">
                <a:latin typeface="Bliss2-Light"/>
              </a:rPr>
              <a:t>staff projection for April, May and June 2017. </a:t>
            </a:r>
            <a:r>
              <a:rPr lang="en-GB" sz="800" dirty="0" smtClean="0">
                <a:latin typeface="Bliss2-Light"/>
              </a:rPr>
              <a:t> The </a:t>
            </a:r>
            <a:r>
              <a:rPr lang="en-GB" sz="800" dirty="0">
                <a:latin typeface="Bliss2-Light"/>
              </a:rPr>
              <a:t>bands on each side of the </a:t>
            </a:r>
            <a:r>
              <a:rPr lang="en-GB" sz="800" dirty="0" smtClean="0">
                <a:latin typeface="Bliss2-Light"/>
              </a:rPr>
              <a:t>beige and </a:t>
            </a:r>
            <a:r>
              <a:rPr lang="en-GB" sz="800" dirty="0">
                <a:latin typeface="Bliss2-Light"/>
              </a:rPr>
              <a:t>red diamonds show the root mean squared error of the projections for CPI inflation one</a:t>
            </a:r>
            <a:r>
              <a:rPr lang="en-GB" sz="800" dirty="0" smtClean="0">
                <a:latin typeface="Bliss2-Light"/>
              </a:rPr>
              <a:t>, two </a:t>
            </a:r>
            <a:r>
              <a:rPr lang="en-GB" sz="800" dirty="0">
                <a:latin typeface="Bliss2-Light"/>
              </a:rPr>
              <a:t>and three months ahead made since 2004.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050396"/>
            <a:ext cx="5351080" cy="465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9646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4.2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Faster rises in goods prices have pushed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up inflation</a:t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Contributions to CPI inflation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77125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Sources:  Bloomberg</a:t>
            </a:r>
            <a:r>
              <a:rPr lang="en-GB" sz="800" dirty="0"/>
              <a:t>, Department for Business, Energy and Industrial Strategy, ONS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endParaRPr lang="en-GB" sz="800" dirty="0"/>
          </a:p>
          <a:p>
            <a:pPr marL="216000" indent="-216000">
              <a:spcBef>
                <a:spcPts val="0"/>
              </a:spcBef>
            </a:pPr>
            <a:r>
              <a:rPr lang="en-GB" sz="800" dirty="0"/>
              <a:t>(</a:t>
            </a:r>
            <a:r>
              <a:rPr lang="en-GB" sz="800" dirty="0" smtClean="0"/>
              <a:t>a)	Contributions </a:t>
            </a:r>
            <a:r>
              <a:rPr lang="en-GB" sz="800" dirty="0"/>
              <a:t>to annual CPI inflation. </a:t>
            </a:r>
            <a:r>
              <a:rPr lang="en-GB" sz="800" dirty="0" smtClean="0"/>
              <a:t> Figures </a:t>
            </a:r>
            <a:r>
              <a:rPr lang="en-GB" sz="800" dirty="0"/>
              <a:t>in parentheses are CPI basket weights in 2017.</a:t>
            </a:r>
          </a:p>
          <a:p>
            <a:pPr marL="216000" indent="-216000">
              <a:spcBef>
                <a:spcPts val="0"/>
              </a:spcBef>
            </a:pPr>
            <a:r>
              <a:rPr lang="en-GB" sz="800" dirty="0"/>
              <a:t>(</a:t>
            </a:r>
            <a:r>
              <a:rPr lang="en-GB" sz="800" dirty="0" smtClean="0"/>
              <a:t>b)	Bank </a:t>
            </a:r>
            <a:r>
              <a:rPr lang="en-GB" sz="800" dirty="0"/>
              <a:t>staff projection. </a:t>
            </a:r>
            <a:r>
              <a:rPr lang="en-GB" sz="800" dirty="0" smtClean="0"/>
              <a:t> Electricity </a:t>
            </a:r>
            <a:r>
              <a:rPr lang="en-GB" sz="800" dirty="0"/>
              <a:t>and gas price projections incorporate announced </a:t>
            </a:r>
            <a:r>
              <a:rPr lang="en-GB" sz="800" dirty="0" smtClean="0"/>
              <a:t>price increases</a:t>
            </a:r>
            <a:r>
              <a:rPr lang="en-GB" sz="800" dirty="0"/>
              <a:t>. </a:t>
            </a:r>
            <a:r>
              <a:rPr lang="en-GB" sz="800" dirty="0" smtClean="0"/>
              <a:t> Fuels </a:t>
            </a:r>
            <a:r>
              <a:rPr lang="en-GB" sz="800" dirty="0"/>
              <a:t>and lubricants estimates use Department for Business, Energy and </a:t>
            </a:r>
            <a:r>
              <a:rPr lang="en-GB" sz="800" dirty="0" smtClean="0"/>
              <a:t>Industrial Strategy </a:t>
            </a:r>
            <a:r>
              <a:rPr lang="en-GB" sz="800" dirty="0"/>
              <a:t>petrol price data for April 2017 and are then based on the May 2017 sterling </a:t>
            </a:r>
            <a:r>
              <a:rPr lang="en-GB" sz="800" dirty="0" smtClean="0"/>
              <a:t>oil futures </a:t>
            </a:r>
            <a:r>
              <a:rPr lang="en-GB" sz="800" dirty="0"/>
              <a:t>curve, shown in </a:t>
            </a:r>
            <a:r>
              <a:rPr lang="en-GB" sz="800" b="1" dirty="0"/>
              <a:t>Chart 4.3</a:t>
            </a:r>
            <a:r>
              <a:rPr lang="en-GB" sz="800" dirty="0"/>
              <a:t>.</a:t>
            </a:r>
          </a:p>
          <a:p>
            <a:pPr marL="216000" indent="-216000">
              <a:spcBef>
                <a:spcPts val="0"/>
              </a:spcBef>
            </a:pPr>
            <a:r>
              <a:rPr lang="en-GB" sz="800" dirty="0"/>
              <a:t>(</a:t>
            </a:r>
            <a:r>
              <a:rPr lang="en-GB" sz="800" dirty="0" smtClean="0"/>
              <a:t>c)	Difference </a:t>
            </a:r>
            <a:r>
              <a:rPr lang="en-GB" sz="800" dirty="0"/>
              <a:t>between CPI inflation and the other contributions identified in the chart.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079011"/>
            <a:ext cx="5344374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4.3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Energy prices have fallen over recent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months but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remain higher than a year ago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Sterling oil and wholesale gas prices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101800"/>
            <a:ext cx="846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</a:t>
            </a:r>
            <a:r>
              <a:rPr lang="en-GB" sz="800" dirty="0" smtClean="0"/>
              <a:t>:  </a:t>
            </a:r>
            <a:r>
              <a:rPr lang="en-GB" sz="800" dirty="0"/>
              <a:t>Bank of England, Bloomberg, Thomson Reuters </a:t>
            </a:r>
            <a:r>
              <a:rPr lang="en-GB" sz="800" dirty="0" err="1"/>
              <a:t>Datastream</a:t>
            </a:r>
            <a:r>
              <a:rPr lang="en-GB" sz="800" dirty="0"/>
              <a:t> and Bank calculations</a:t>
            </a:r>
            <a:r>
              <a:rPr lang="en-GB" sz="800" dirty="0" smtClean="0"/>
              <a:t>.</a:t>
            </a:r>
          </a:p>
          <a:p>
            <a:endParaRPr lang="en-GB" sz="800" dirty="0"/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a)	US </a:t>
            </a:r>
            <a:r>
              <a:rPr lang="en-GB" sz="800" dirty="0"/>
              <a:t>dollar Brent forward prices for delivery in 10–25 days’ time converted into sterling.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b)	One-day </a:t>
            </a:r>
            <a:r>
              <a:rPr lang="en-GB" sz="800" dirty="0"/>
              <a:t>forward price of UK natural gas.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c)	Fifteen </a:t>
            </a:r>
            <a:r>
              <a:rPr lang="en-GB" sz="800" dirty="0"/>
              <a:t>working day averages to 3 May and 25 January 2017 respectively.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21" y="1430606"/>
            <a:ext cx="571318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8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70743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4.4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Profit margins for consumer-facing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firms narrowed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over 2016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 smtClean="0">
                <a:latin typeface="Arial" pitchFamily="34" charset="0"/>
              </a:rPr>
              <a:t>Estimated </a:t>
            </a:r>
            <a:r>
              <a:rPr lang="en-GB" altLang="en-US" sz="2000" dirty="0">
                <a:latin typeface="Arial" pitchFamily="34" charset="0"/>
              </a:rPr>
              <a:t>margins on consumer goods and </a:t>
            </a:r>
            <a:r>
              <a:rPr lang="en-GB" altLang="en-US" sz="2000" dirty="0" smtClean="0">
                <a:latin typeface="Arial" pitchFamily="34" charset="0"/>
              </a:rPr>
              <a:t>services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950540"/>
            <a:ext cx="8467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/>
              <a:t>Sources: </a:t>
            </a:r>
            <a:r>
              <a:rPr lang="en-GB" sz="800" dirty="0" smtClean="0"/>
              <a:t> ONS </a:t>
            </a:r>
            <a:r>
              <a:rPr lang="en-GB" sz="800" dirty="0"/>
              <a:t>and Bank calculations</a:t>
            </a:r>
            <a:r>
              <a:rPr lang="en-GB" sz="800" dirty="0" smtClean="0"/>
              <a:t>. </a:t>
            </a:r>
          </a:p>
          <a:p>
            <a:endParaRPr lang="en-GB" sz="800" dirty="0"/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a)	Calculated </a:t>
            </a:r>
            <a:r>
              <a:rPr lang="en-GB" sz="800" dirty="0"/>
              <a:t>as differences in the ratio of the CPI, seasonally adjusted by Bank staff, </a:t>
            </a:r>
            <a:r>
              <a:rPr lang="en-GB" sz="800" dirty="0" smtClean="0"/>
              <a:t>and estimated </a:t>
            </a:r>
            <a:r>
              <a:rPr lang="en-GB" sz="800" dirty="0"/>
              <a:t>costs of production and distribution for consumer goods and services. </a:t>
            </a:r>
            <a:r>
              <a:rPr lang="en-GB" sz="800" dirty="0" smtClean="0"/>
              <a:t> Costs consist </a:t>
            </a:r>
            <a:r>
              <a:rPr lang="en-GB" sz="800" dirty="0"/>
              <a:t>of labour, imports, energy and tax, weighted to reflect their intensity in CPI. </a:t>
            </a:r>
            <a:r>
              <a:rPr lang="en-GB" sz="800" dirty="0" smtClean="0"/>
              <a:t> The underlying </a:t>
            </a:r>
            <a:r>
              <a:rPr lang="en-GB" sz="800" dirty="0"/>
              <a:t>weights attached to each component are based on the </a:t>
            </a:r>
            <a:r>
              <a:rPr lang="en-GB" sz="800" i="1" dirty="0"/>
              <a:t>United </a:t>
            </a:r>
            <a:r>
              <a:rPr lang="en-GB" sz="800" i="1" dirty="0" smtClean="0"/>
              <a:t>Kingdom </a:t>
            </a:r>
            <a:br>
              <a:rPr lang="en-GB" sz="800" i="1" dirty="0" smtClean="0"/>
            </a:br>
            <a:r>
              <a:rPr lang="en-GB" sz="800" i="1" dirty="0" smtClean="0"/>
              <a:t>Input-Output </a:t>
            </a:r>
            <a:r>
              <a:rPr lang="en-GB" sz="800" i="1" dirty="0"/>
              <a:t>Analytical Tables 2010</a:t>
            </a:r>
            <a:r>
              <a:rPr lang="en-GB" sz="800" dirty="0"/>
              <a:t>, adjusted to reflect the composition of CPI. </a:t>
            </a:r>
            <a:r>
              <a:rPr lang="en-GB" sz="800" dirty="0" smtClean="0"/>
              <a:t> Where applicable</a:t>
            </a:r>
            <a:r>
              <a:rPr lang="en-GB" sz="800" dirty="0"/>
              <a:t>, the weights capture each factor’s contribution to all stages of the </a:t>
            </a:r>
            <a:r>
              <a:rPr lang="en-GB" sz="800" dirty="0" smtClean="0"/>
              <a:t>domestic production </a:t>
            </a:r>
            <a:r>
              <a:rPr lang="en-GB" sz="800" dirty="0"/>
              <a:t>process.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227" y="1339850"/>
            <a:ext cx="533766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650059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4.5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Higher import prices are feeding through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to higher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consumer prices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Import-intensive CPI inflation and survey indicators of </a:t>
            </a:r>
            <a:r>
              <a:rPr lang="en-GB" altLang="en-US" sz="2000" dirty="0" smtClean="0">
                <a:latin typeface="Arial" pitchFamily="34" charset="0"/>
              </a:rPr>
              <a:t>output price </a:t>
            </a:r>
            <a:r>
              <a:rPr lang="en-GB" altLang="en-US" sz="2000" dirty="0">
                <a:latin typeface="Arial" pitchFamily="34" charset="0"/>
              </a:rPr>
              <a:t>inflation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5745720"/>
            <a:ext cx="84677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>
                <a:latin typeface="Bliss2-Light"/>
              </a:rPr>
              <a:t>Sources</a:t>
            </a:r>
            <a:r>
              <a:rPr lang="en-GB" sz="800" dirty="0" smtClean="0">
                <a:latin typeface="Bliss2-Light"/>
              </a:rPr>
              <a:t>:  </a:t>
            </a:r>
            <a:r>
              <a:rPr lang="en-GB" sz="800" dirty="0">
                <a:latin typeface="Bliss2-Light"/>
              </a:rPr>
              <a:t>Bank of England, CBI, IHS </a:t>
            </a:r>
            <a:r>
              <a:rPr lang="en-GB" sz="800" dirty="0" err="1">
                <a:latin typeface="Bliss2-Light"/>
              </a:rPr>
              <a:t>Markit</a:t>
            </a:r>
            <a:r>
              <a:rPr lang="en-GB" sz="800" dirty="0">
                <a:latin typeface="Bliss2-Light"/>
              </a:rPr>
              <a:t>, ONS and Bank calculations</a:t>
            </a:r>
            <a:r>
              <a:rPr lang="en-GB" sz="800" dirty="0" smtClean="0">
                <a:latin typeface="Bliss2-Light"/>
              </a:rPr>
              <a:t>.</a:t>
            </a:r>
          </a:p>
          <a:p>
            <a:pPr marL="216000" indent="-216000"/>
            <a:endParaRPr lang="en-GB" sz="800" dirty="0">
              <a:latin typeface="Bliss2-Light"/>
            </a:endParaRPr>
          </a:p>
          <a:p>
            <a:pPr marL="216000" indent="-216000"/>
            <a:r>
              <a:rPr lang="en-GB" sz="800" dirty="0">
                <a:latin typeface="Bliss2-Light"/>
              </a:rPr>
              <a:t>(</a:t>
            </a:r>
            <a:r>
              <a:rPr lang="en-GB" sz="800" dirty="0" smtClean="0">
                <a:latin typeface="Bliss2-Light"/>
              </a:rPr>
              <a:t>a)	The </a:t>
            </a:r>
            <a:r>
              <a:rPr lang="en-GB" sz="800" dirty="0">
                <a:latin typeface="Bliss2-Light"/>
              </a:rPr>
              <a:t>import-intensive CPI series weights together the 20 CPI components with the </a:t>
            </a:r>
            <a:r>
              <a:rPr lang="en-GB" sz="800" dirty="0" smtClean="0">
                <a:latin typeface="Bliss2-Light"/>
              </a:rPr>
              <a:t>highest import </a:t>
            </a:r>
            <a:r>
              <a:rPr lang="en-GB" sz="800" dirty="0">
                <a:latin typeface="Bliss2-Light"/>
              </a:rPr>
              <a:t>intensities accounting for indirect imported inputs, excluding fuel and </a:t>
            </a:r>
            <a:r>
              <a:rPr lang="en-GB" sz="800" dirty="0" smtClean="0">
                <a:latin typeface="Bliss2-Light"/>
              </a:rPr>
              <a:t>administered and </a:t>
            </a:r>
            <a:r>
              <a:rPr lang="en-GB" sz="800" dirty="0">
                <a:latin typeface="Bliss2-Light"/>
              </a:rPr>
              <a:t>regulated prices</a:t>
            </a:r>
            <a:r>
              <a:rPr lang="en-GB" sz="800" dirty="0" smtClean="0">
                <a:latin typeface="Bliss2-Light"/>
              </a:rPr>
              <a:t>.  </a:t>
            </a:r>
            <a:r>
              <a:rPr lang="en-GB" sz="800" dirty="0">
                <a:latin typeface="Bliss2-Light"/>
              </a:rPr>
              <a:t>CPI data have been adjusted by Bank staff for changes in the rate </a:t>
            </a:r>
            <a:r>
              <a:rPr lang="en-GB" sz="800" dirty="0" smtClean="0">
                <a:latin typeface="Bliss2-Light"/>
              </a:rPr>
              <a:t>of VAT</a:t>
            </a:r>
            <a:r>
              <a:rPr lang="en-GB" sz="800" dirty="0">
                <a:latin typeface="Bliss2-Light"/>
              </a:rPr>
              <a:t>, although there is uncertainty around the precise impact of those changes. </a:t>
            </a:r>
            <a:r>
              <a:rPr lang="en-GB" sz="800" dirty="0" smtClean="0">
                <a:latin typeface="Bliss2-Light"/>
              </a:rPr>
              <a:t> Quarterly average </a:t>
            </a:r>
            <a:r>
              <a:rPr lang="en-GB" sz="800" dirty="0">
                <a:latin typeface="Bliss2-Light"/>
              </a:rPr>
              <a:t>of monthly data.</a:t>
            </a:r>
          </a:p>
          <a:p>
            <a:pPr marL="216000" indent="-216000"/>
            <a:r>
              <a:rPr lang="en-GB" sz="800" dirty="0">
                <a:latin typeface="Bliss2-Light"/>
              </a:rPr>
              <a:t>(b) </a:t>
            </a:r>
            <a:r>
              <a:rPr lang="en-GB" sz="800" dirty="0" smtClean="0">
                <a:latin typeface="Bliss2-Light"/>
              </a:rPr>
              <a:t>	Indicators </a:t>
            </a:r>
            <a:r>
              <a:rPr lang="en-GB" sz="800" dirty="0">
                <a:latin typeface="Bliss2-Light"/>
              </a:rPr>
              <a:t>included in swathe are: </a:t>
            </a:r>
            <a:r>
              <a:rPr lang="en-GB" sz="800" dirty="0" smtClean="0">
                <a:latin typeface="Bliss2-Light"/>
              </a:rPr>
              <a:t> manufacturing </a:t>
            </a:r>
            <a:r>
              <a:rPr lang="en-GB" sz="800" dirty="0">
                <a:latin typeface="Bliss2-Light"/>
              </a:rPr>
              <a:t>output producer price index </a:t>
            </a:r>
            <a:r>
              <a:rPr lang="en-GB" sz="800" dirty="0" smtClean="0">
                <a:latin typeface="Bliss2-Light"/>
              </a:rPr>
              <a:t>excluding food</a:t>
            </a:r>
            <a:r>
              <a:rPr lang="en-GB" sz="800" dirty="0">
                <a:latin typeface="Bliss2-Light"/>
              </a:rPr>
              <a:t>, beverages, tobacco and petroleum; </a:t>
            </a:r>
            <a:r>
              <a:rPr lang="en-GB" sz="800" dirty="0" smtClean="0">
                <a:latin typeface="Bliss2-Light"/>
              </a:rPr>
              <a:t> </a:t>
            </a:r>
            <a:r>
              <a:rPr lang="en-GB" sz="800" dirty="0" err="1" smtClean="0">
                <a:latin typeface="Bliss2-Light"/>
              </a:rPr>
              <a:t>Markit</a:t>
            </a:r>
            <a:r>
              <a:rPr lang="en-GB" sz="800" dirty="0" smtClean="0">
                <a:latin typeface="Bliss2-Light"/>
              </a:rPr>
              <a:t>/CIPS </a:t>
            </a:r>
            <a:r>
              <a:rPr lang="en-GB" sz="800" dirty="0">
                <a:latin typeface="Bliss2-Light"/>
              </a:rPr>
              <a:t>output prices for manufacturing</a:t>
            </a:r>
            <a:r>
              <a:rPr lang="en-GB" sz="800" dirty="0" smtClean="0">
                <a:latin typeface="Bliss2-Light"/>
              </a:rPr>
              <a:t>;  CBI </a:t>
            </a:r>
            <a:r>
              <a:rPr lang="en-GB" sz="800" dirty="0">
                <a:latin typeface="Bliss2-Light"/>
              </a:rPr>
              <a:t>Industrial Trends expected selling prices; </a:t>
            </a:r>
            <a:r>
              <a:rPr lang="en-GB" sz="800" dirty="0" smtClean="0">
                <a:latin typeface="Bliss2-Light"/>
              </a:rPr>
              <a:t> and </a:t>
            </a:r>
            <a:r>
              <a:rPr lang="en-GB" sz="800" dirty="0">
                <a:latin typeface="Bliss2-Light"/>
              </a:rPr>
              <a:t>Bank Agents’ final imported goods </a:t>
            </a:r>
            <a:r>
              <a:rPr lang="en-GB" sz="800" dirty="0" smtClean="0">
                <a:latin typeface="Bliss2-Light"/>
              </a:rPr>
              <a:t>cost scores</a:t>
            </a:r>
            <a:r>
              <a:rPr lang="en-GB" sz="800" dirty="0">
                <a:latin typeface="Bliss2-Light"/>
              </a:rPr>
              <a:t>. </a:t>
            </a:r>
            <a:r>
              <a:rPr lang="en-GB" sz="800" dirty="0" smtClean="0">
                <a:latin typeface="Bliss2-Light"/>
              </a:rPr>
              <a:t> Adjusted </a:t>
            </a:r>
            <a:r>
              <a:rPr lang="en-GB" sz="800" dirty="0">
                <a:latin typeface="Bliss2-Light"/>
              </a:rPr>
              <a:t>to match the mean and variance of import-intensive CPI inflation </a:t>
            </a:r>
            <a:r>
              <a:rPr lang="en-GB" sz="800" dirty="0" smtClean="0">
                <a:latin typeface="Bliss2-Light"/>
              </a:rPr>
              <a:t>since 2001</a:t>
            </a:r>
            <a:r>
              <a:rPr lang="en-GB" sz="800" dirty="0">
                <a:latin typeface="Bliss2-Light"/>
              </a:rPr>
              <a:t>. </a:t>
            </a:r>
            <a:r>
              <a:rPr lang="en-GB" sz="800" dirty="0" smtClean="0">
                <a:latin typeface="Bliss2-Light"/>
              </a:rPr>
              <a:t> Data </a:t>
            </a:r>
            <a:r>
              <a:rPr lang="en-GB" sz="800" dirty="0">
                <a:latin typeface="Bliss2-Light"/>
              </a:rPr>
              <a:t>are up to 2017 Q1.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6" y="1399740"/>
            <a:ext cx="5107849" cy="421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6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4.6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Unit labour cost growth has been fairly stable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Decomposition of four-quarter whole-economy unit labour </a:t>
            </a:r>
            <a:r>
              <a:rPr lang="en-GB" altLang="en-US" sz="2000" dirty="0" smtClean="0">
                <a:latin typeface="Arial" pitchFamily="34" charset="0"/>
              </a:rPr>
              <a:t>cost growth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060856"/>
            <a:ext cx="846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>
                <a:latin typeface="Bliss2-Light"/>
              </a:rPr>
              <a:t>Sources: </a:t>
            </a:r>
            <a:r>
              <a:rPr lang="en-GB" sz="800" dirty="0" smtClean="0">
                <a:latin typeface="Bliss2-Light"/>
              </a:rPr>
              <a:t> ONS </a:t>
            </a:r>
            <a:r>
              <a:rPr lang="en-GB" sz="800" dirty="0">
                <a:latin typeface="Bliss2-Light"/>
              </a:rPr>
              <a:t>and Bank calculations</a:t>
            </a:r>
            <a:r>
              <a:rPr lang="en-GB" sz="800" dirty="0" smtClean="0">
                <a:latin typeface="Bliss2-Light"/>
              </a:rPr>
              <a:t>.</a:t>
            </a:r>
          </a:p>
          <a:p>
            <a:pPr marL="216000" indent="-216000"/>
            <a:endParaRPr lang="en-GB" sz="800" dirty="0">
              <a:latin typeface="Bliss2-Light"/>
            </a:endParaRPr>
          </a:p>
          <a:p>
            <a:pPr marL="216000" indent="-216000"/>
            <a:r>
              <a:rPr lang="en-GB" sz="800" dirty="0">
                <a:latin typeface="Bliss2-Light"/>
              </a:rPr>
              <a:t>(</a:t>
            </a:r>
            <a:r>
              <a:rPr lang="en-GB" sz="800" dirty="0" smtClean="0">
                <a:latin typeface="Bliss2-Light"/>
              </a:rPr>
              <a:t>a)	Whole-economy </a:t>
            </a:r>
            <a:r>
              <a:rPr lang="en-GB" sz="800" dirty="0">
                <a:latin typeface="Bliss2-Light"/>
              </a:rPr>
              <a:t>labour costs divided by GDP, based on the </a:t>
            </a:r>
            <a:r>
              <a:rPr lang="en-GB" sz="800" dirty="0" err="1">
                <a:latin typeface="Bliss2-Light"/>
              </a:rPr>
              <a:t>backcast</a:t>
            </a:r>
            <a:r>
              <a:rPr lang="en-GB" sz="800" dirty="0">
                <a:latin typeface="Bliss2-Light"/>
              </a:rPr>
              <a:t> of the final estimate </a:t>
            </a:r>
            <a:r>
              <a:rPr lang="en-GB" sz="800" dirty="0" smtClean="0">
                <a:latin typeface="Bliss2-Light"/>
              </a:rPr>
              <a:t>of GDP.  </a:t>
            </a:r>
            <a:r>
              <a:rPr lang="en-GB" sz="800" dirty="0">
                <a:latin typeface="Bliss2-Light"/>
              </a:rPr>
              <a:t>The diamond shows Bank staff’s projection for 2017 Q1.</a:t>
            </a:r>
          </a:p>
          <a:p>
            <a:pPr marL="216000" indent="-216000"/>
            <a:r>
              <a:rPr lang="en-GB" sz="800" dirty="0">
                <a:latin typeface="Bliss2-Light"/>
              </a:rPr>
              <a:t>(b) </a:t>
            </a:r>
            <a:r>
              <a:rPr lang="en-GB" sz="800" dirty="0" smtClean="0">
                <a:latin typeface="Bliss2-Light"/>
              </a:rPr>
              <a:t>	Self-employment </a:t>
            </a:r>
            <a:r>
              <a:rPr lang="en-GB" sz="800" dirty="0">
                <a:latin typeface="Bliss2-Light"/>
              </a:rPr>
              <a:t>income is calculated from mixed income, assuming that the share </a:t>
            </a:r>
            <a:r>
              <a:rPr lang="en-GB" sz="800" dirty="0" smtClean="0">
                <a:latin typeface="Bliss2-Light"/>
              </a:rPr>
              <a:t>of employment </a:t>
            </a:r>
            <a:r>
              <a:rPr lang="en-GB" sz="800" dirty="0">
                <a:latin typeface="Bliss2-Light"/>
              </a:rPr>
              <a:t>income in that is the same as the share of employee compensation in </a:t>
            </a:r>
            <a:r>
              <a:rPr lang="en-GB" sz="800" dirty="0" smtClean="0">
                <a:latin typeface="Bliss2-Light"/>
              </a:rPr>
              <a:t>nominal GDP </a:t>
            </a:r>
            <a:r>
              <a:rPr lang="en-GB" sz="800" dirty="0">
                <a:latin typeface="Bliss2-Light"/>
              </a:rPr>
              <a:t>less mixed income.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063625"/>
            <a:ext cx="5351080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altLang="en-US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</a:t>
            </a: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4.A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The impact of the fall in sterling on import prices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has so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far been somewhat limited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/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Import prices and foreign export prices excluding </a:t>
            </a:r>
            <a:r>
              <a:rPr lang="en-GB" altLang="en-US" sz="2000" dirty="0" smtClean="0">
                <a:latin typeface="Arial" pitchFamily="34" charset="0"/>
              </a:rPr>
              <a:t>fuel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5807947"/>
            <a:ext cx="8467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GB" sz="800" dirty="0">
                <a:latin typeface="Bliss2-Light"/>
              </a:rPr>
              <a:t>Sources: </a:t>
            </a:r>
            <a:r>
              <a:rPr lang="en-GB" sz="800" dirty="0" smtClean="0">
                <a:latin typeface="Bliss2-Light"/>
              </a:rPr>
              <a:t> Bank </a:t>
            </a:r>
            <a:r>
              <a:rPr lang="en-GB" sz="800" dirty="0">
                <a:latin typeface="Bliss2-Light"/>
              </a:rPr>
              <a:t>of England, CEIC, Eurostat, ONS, Thomson Reuters </a:t>
            </a:r>
            <a:r>
              <a:rPr lang="en-GB" sz="800" dirty="0" err="1">
                <a:latin typeface="Bliss2-Light"/>
              </a:rPr>
              <a:t>Datastream</a:t>
            </a:r>
            <a:r>
              <a:rPr lang="en-GB" sz="800" dirty="0">
                <a:latin typeface="Bliss2-Light"/>
              </a:rPr>
              <a:t> and Bank calculations</a:t>
            </a:r>
            <a:r>
              <a:rPr lang="en-GB" sz="800" dirty="0" smtClean="0">
                <a:latin typeface="Bliss2-Light"/>
              </a:rPr>
              <a:t>.</a:t>
            </a:r>
          </a:p>
          <a:p>
            <a:pPr marL="216000" indent="-216000"/>
            <a:endParaRPr lang="en-GB" sz="800" dirty="0">
              <a:latin typeface="Bliss2-Light"/>
            </a:endParaRPr>
          </a:p>
          <a:p>
            <a:pPr marL="216000" indent="-216000"/>
            <a:r>
              <a:rPr lang="en-GB" sz="800" dirty="0">
                <a:latin typeface="Bliss2-Light"/>
              </a:rPr>
              <a:t>(</a:t>
            </a:r>
            <a:r>
              <a:rPr lang="en-GB" sz="800" dirty="0" smtClean="0">
                <a:latin typeface="Bliss2-Light"/>
              </a:rPr>
              <a:t>a)	Domestic </a:t>
            </a:r>
            <a:r>
              <a:rPr lang="en-GB" sz="800" dirty="0">
                <a:latin typeface="Bliss2-Light"/>
              </a:rPr>
              <a:t>currency non-oil export prices for goods and services of 51 countries weighted according to </a:t>
            </a:r>
            <a:r>
              <a:rPr lang="en-GB" sz="800" dirty="0" smtClean="0">
                <a:latin typeface="Bliss2-Light"/>
              </a:rPr>
              <a:t>their shares </a:t>
            </a:r>
            <a:r>
              <a:rPr lang="en-GB" sz="800" dirty="0">
                <a:latin typeface="Bliss2-Light"/>
              </a:rPr>
              <a:t>in UK imports. </a:t>
            </a:r>
            <a:r>
              <a:rPr lang="en-GB" sz="800" dirty="0" smtClean="0">
                <a:latin typeface="Bliss2-Light"/>
              </a:rPr>
              <a:t> The </a:t>
            </a:r>
            <a:r>
              <a:rPr lang="en-GB" sz="800" dirty="0">
                <a:latin typeface="Bliss2-Light"/>
              </a:rPr>
              <a:t>sample excludes major oil exporters.</a:t>
            </a:r>
          </a:p>
          <a:p>
            <a:pPr marL="216000" indent="-216000"/>
            <a:r>
              <a:rPr lang="en-GB" sz="800" dirty="0">
                <a:latin typeface="Bliss2-Light"/>
              </a:rPr>
              <a:t>(b) </a:t>
            </a:r>
            <a:r>
              <a:rPr lang="en-GB" sz="800" dirty="0" smtClean="0">
                <a:latin typeface="Bliss2-Light"/>
              </a:rPr>
              <a:t>	Domestic </a:t>
            </a:r>
            <a:r>
              <a:rPr lang="en-GB" sz="800" dirty="0">
                <a:latin typeface="Bliss2-Light"/>
              </a:rPr>
              <a:t>currency non-oil export prices as defined in footnote (a) divided by the sterling effective </a:t>
            </a:r>
            <a:r>
              <a:rPr lang="en-GB" sz="800" dirty="0" smtClean="0">
                <a:latin typeface="Bliss2-Light"/>
              </a:rPr>
              <a:t>exchange rate</a:t>
            </a:r>
            <a:r>
              <a:rPr lang="en-GB" sz="800" dirty="0">
                <a:latin typeface="Bliss2-Light"/>
              </a:rPr>
              <a:t>.</a:t>
            </a:r>
          </a:p>
          <a:p>
            <a:pPr marL="216000" indent="-216000"/>
            <a:r>
              <a:rPr lang="en-GB" sz="800" dirty="0">
                <a:latin typeface="Bliss2-Light"/>
              </a:rPr>
              <a:t>(c) </a:t>
            </a:r>
            <a:r>
              <a:rPr lang="en-GB" sz="800" dirty="0" smtClean="0">
                <a:latin typeface="Bliss2-Light"/>
              </a:rPr>
              <a:t>	Calculated </a:t>
            </a:r>
            <a:r>
              <a:rPr lang="en-GB" sz="800" dirty="0">
                <a:latin typeface="Bliss2-Light"/>
              </a:rPr>
              <a:t>as 60% of the change in sterling world export prices. </a:t>
            </a:r>
            <a:r>
              <a:rPr lang="en-GB" sz="800" dirty="0" smtClean="0">
                <a:latin typeface="Bliss2-Light"/>
              </a:rPr>
              <a:t> As </a:t>
            </a:r>
            <a:r>
              <a:rPr lang="en-GB" sz="800" dirty="0">
                <a:latin typeface="Bliss2-Light"/>
              </a:rPr>
              <a:t>explained in the box on pages 28–29 </a:t>
            </a:r>
            <a:r>
              <a:rPr lang="en-GB" sz="800" dirty="0" smtClean="0">
                <a:latin typeface="Bliss2-Light"/>
              </a:rPr>
              <a:t>of the </a:t>
            </a:r>
            <a:r>
              <a:rPr lang="en-GB" sz="800" dirty="0">
                <a:latin typeface="Bliss2-Light"/>
              </a:rPr>
              <a:t>November 2015 </a:t>
            </a:r>
            <a:r>
              <a:rPr lang="en-GB" sz="800" i="1" dirty="0">
                <a:latin typeface="Bliss2-Light"/>
              </a:rPr>
              <a:t>Report</a:t>
            </a:r>
            <a:r>
              <a:rPr lang="en-GB" sz="800" dirty="0">
                <a:latin typeface="Bliss2-Light"/>
              </a:rPr>
              <a:t>, Bank staff estimated that, on average, 60% of changes in sterling world </a:t>
            </a:r>
            <a:r>
              <a:rPr lang="en-GB" sz="800" dirty="0" smtClean="0">
                <a:latin typeface="Bliss2-Light"/>
              </a:rPr>
              <a:t>export prices </a:t>
            </a:r>
            <a:r>
              <a:rPr lang="en-GB" sz="800" dirty="0">
                <a:latin typeface="Bliss2-Light"/>
              </a:rPr>
              <a:t>have tended to be reflected in UK import prices.</a:t>
            </a:r>
          </a:p>
          <a:p>
            <a:pPr marL="216000" indent="-216000"/>
            <a:r>
              <a:rPr lang="en-GB" sz="800" dirty="0">
                <a:latin typeface="Bliss2-Light"/>
              </a:rPr>
              <a:t>(d) </a:t>
            </a:r>
            <a:r>
              <a:rPr lang="en-GB" sz="800" dirty="0" smtClean="0">
                <a:latin typeface="Bliss2-Light"/>
              </a:rPr>
              <a:t>	UK </a:t>
            </a:r>
            <a:r>
              <a:rPr lang="en-GB" sz="800" dirty="0">
                <a:latin typeface="Bliss2-Light"/>
              </a:rPr>
              <a:t>goods and services import deflator excluding fuels and the impact of MTIC fraud.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19238"/>
            <a:ext cx="75533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2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ba4c1c32-a842-4852-a1b7-822f916ed243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2017-05-10T23:00:00+00:00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2017-05-11T11:00:00+00:00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473c8558-9769-4e4c-9240-6b5c31c0767f">
      <Value>101</Value>
    </TaxCatchAll>
    <BOETwoLevelApprovalUnapprovedUrls xmlns="b67fa5cd-9f58-4c91-ae17-33c31eed239f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F4EEF456FC2F46961A35CADEE901AB" ma:contentTypeVersion="31" ma:contentTypeDescription="Create a new document." ma:contentTypeScope="" ma:versionID="8343d8ba8bd8d855afac6fca36f67a09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473c8558-9769-4e4c-9240-6b5c31c0767f" xmlns:ns4="http://schemas.microsoft.com/sharepoint/v3/fields" targetNamespace="http://schemas.microsoft.com/office/2006/metadata/properties" ma:root="true" ma:fieldsID="7e30fdb4da0baf866ba6df91f4b721e8" ns1:_="" ns2:_="" ns3:_="" ns4:_="">
    <xsd:import namespace="http://schemas.microsoft.com/sharepoint/v3"/>
    <xsd:import namespace="b67fa5cd-9f58-4c91-ae17-33c31eed239f"/>
    <xsd:import namespace="473c8558-9769-4e4c-9240-6b5c31c0767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3:TaxCatchAllLabel" minOccurs="0"/>
                <xsd:element ref="ns4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2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>
      <xsd:simpleType>
        <xsd:restriction base="dms:DateTime"/>
      </xsd:simpleType>
    </xsd:element>
    <xsd:element name="OwnerGroup" ma:index="11" ma:displayName="Owner Group" ma:list="UserInfo" ma:SearchPeopleOnly="false" ma:internalName="OwnerGroup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>
      <xsd:simpleType>
        <xsd:restriction base="dms:DateTime"/>
      </xsd:simpleType>
    </xsd:element>
    <xsd:element name="ArchivalChoice" ma:index="24" ma:displayName="Archive In" ma:default="3 Years" ma:internalName="ArchivalChoic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dd42ef28-d2e4-4e47-97ab-d11fb38978d1" ma:termSetId="7f21c66a-f36f-4b9d-aabb-5e38ce00f6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OETwoLevelApprovalUnapprovedUrls" ma:index="20" nillable="true" ma:displayName="Unapproved Urls" ma:internalName="BOETwoLevelApprovalUnapprovedUrl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3c8558-9769-4e4c-9240-6b5c31c0767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f5b2acf9-fd1b-4571-a3a3-69a8fa54b25c}" ma:internalName="TaxCatchAll" ma:showField="CatchAllData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f5b2acf9-fd1b-4571-a3a3-69a8fa54b25c}" ma:internalName="TaxCatchAllLabel" ma:readOnly="true" ma:showField="CatchAllDataLabel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7C85E6-B3E2-42FB-A6D8-C48752782BAF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82DE8B52-5336-46F0-8893-7262AEE9D279}"/>
</file>

<file path=customXml/itemProps4.xml><?xml version="1.0" encoding="utf-8"?>
<ds:datastoreItem xmlns:ds="http://schemas.openxmlformats.org/officeDocument/2006/customXml" ds:itemID="{53F765E0-8D61-4D3A-B8C8-3B90730F2A83}"/>
</file>

<file path=docProps/app.xml><?xml version="1.0" encoding="utf-8"?>
<Properties xmlns="http://schemas.openxmlformats.org/officeDocument/2006/extended-properties" xmlns:vt="http://schemas.openxmlformats.org/officeDocument/2006/docPropsVTypes">
  <TotalTime>4256</TotalTime>
  <Words>283</Words>
  <Application>Microsoft Office PowerPoint</Application>
  <PresentationFormat>On-screen Show (4:3)</PresentationFormat>
  <Paragraphs>67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Blank</vt:lpstr>
      <vt:lpstr>Inflation Report  May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Costs and prices</dc:subject>
  <dc:creator>Bank of England</dc:creator>
  <cp:keywords/>
  <dc:description/>
  <cp:lastModifiedBy>Chapman, Wayne</cp:lastModifiedBy>
  <cp:revision>828</cp:revision>
  <cp:lastPrinted>2016-08-03T12:23:57Z</cp:lastPrinted>
  <dcterms:created xsi:type="dcterms:W3CDTF">2012-02-14T09:54:25Z</dcterms:created>
  <dcterms:modified xsi:type="dcterms:W3CDTF">2017-05-11T07:26:08Z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101;#Inflation Report|ba4c1c32-a842-4852-a1b7-822f916ed243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