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8"/>
  </p:notesMasterIdLst>
  <p:sldIdLst>
    <p:sldId id="314" r:id="rId6"/>
    <p:sldId id="31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54" r:id="rId20"/>
    <p:sldId id="355" r:id="rId21"/>
    <p:sldId id="309" r:id="rId22"/>
    <p:sldId id="350" r:id="rId23"/>
    <p:sldId id="332" r:id="rId24"/>
    <p:sldId id="349" r:id="rId25"/>
    <p:sldId id="357" r:id="rId26"/>
    <p:sldId id="358" r:id="rId27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468" y="-30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90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-3570" y="-96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90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11/05/2017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May 2017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7323137" cy="473075"/>
          </a:xfrm>
        </p:spPr>
        <p:txBody>
          <a:bodyPr/>
          <a:lstStyle/>
          <a:p>
            <a:pPr lvl="2"/>
            <a:r>
              <a:rPr lang="en-GB" sz="2400" dirty="0" smtClean="0"/>
              <a:t>Global </a:t>
            </a:r>
            <a:r>
              <a:rPr lang="en-GB" sz="2400" dirty="0"/>
              <a:t>economic and </a:t>
            </a:r>
            <a:r>
              <a:rPr lang="en-GB" sz="2400" dirty="0" smtClean="0"/>
              <a:t>financial market </a:t>
            </a:r>
            <a:r>
              <a:rPr lang="en-GB" sz="2400" dirty="0"/>
              <a:t>developments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1.9  </a:t>
            </a:r>
            <a:r>
              <a:rPr lang="en-GB" dirty="0" smtClean="0"/>
              <a:t>Productivity </a:t>
            </a:r>
            <a:r>
              <a:rPr lang="en-GB" dirty="0"/>
              <a:t>growth has been weak in advanced economies in recent </a:t>
            </a:r>
            <a:r>
              <a:rPr lang="en-GB" dirty="0" smtClean="0"/>
              <a:t>years</a:t>
            </a:r>
          </a:p>
          <a:p>
            <a:r>
              <a:rPr lang="en-GB" sz="2000" dirty="0"/>
              <a:t>Contributions to four-quarter GDP growth in selected advanced </a:t>
            </a:r>
            <a:r>
              <a:rPr lang="en-GB" sz="2000" dirty="0" smtClean="0"/>
              <a:t>economies</a:t>
            </a:r>
            <a:endParaRPr lang="en-GB" sz="2000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57875"/>
            <a:ext cx="8491538" cy="1047751"/>
          </a:xfrm>
        </p:spPr>
        <p:txBody>
          <a:bodyPr/>
          <a:lstStyle/>
          <a:p>
            <a:r>
              <a:rPr lang="en-GB" dirty="0" smtClean="0"/>
              <a:t>Sources:  Eurostat</a:t>
            </a:r>
            <a:r>
              <a:rPr lang="en-GB" dirty="0"/>
              <a:t>, ONS, Thomson Reuters </a:t>
            </a:r>
            <a:r>
              <a:rPr lang="en-GB" dirty="0" err="1"/>
              <a:t>Datastream</a:t>
            </a:r>
            <a:r>
              <a:rPr lang="en-GB" dirty="0"/>
              <a:t>, US Bureau of Economic Analysis, US Bureau of </a:t>
            </a:r>
            <a:r>
              <a:rPr lang="en-GB" dirty="0" err="1"/>
              <a:t>Labor</a:t>
            </a:r>
            <a:r>
              <a:rPr lang="en-GB" dirty="0"/>
              <a:t> Statistics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Chained-volume </a:t>
            </a:r>
            <a:r>
              <a:rPr lang="en-GB" dirty="0"/>
              <a:t>measures. </a:t>
            </a:r>
            <a:r>
              <a:rPr lang="en-GB" dirty="0" smtClean="0"/>
              <a:t> UK </a:t>
            </a:r>
            <a:r>
              <a:rPr lang="en-GB" dirty="0"/>
              <a:t>measure is based on the </a:t>
            </a:r>
            <a:r>
              <a:rPr lang="en-GB" dirty="0" err="1"/>
              <a:t>backcast</a:t>
            </a:r>
            <a:r>
              <a:rPr lang="en-GB" dirty="0"/>
              <a:t> for the final estimate of GDP.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4532539" cy="464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1.10  </a:t>
            </a:r>
            <a:r>
              <a:rPr lang="en-GB" dirty="0" smtClean="0"/>
              <a:t>Unemployment </a:t>
            </a:r>
            <a:r>
              <a:rPr lang="en-GB" dirty="0"/>
              <a:t>has continued to fall across advanced economies </a:t>
            </a:r>
            <a:endParaRPr lang="en-GB" dirty="0" smtClean="0"/>
          </a:p>
          <a:p>
            <a:pPr lvl="1"/>
            <a:r>
              <a:rPr lang="en-GB" sz="2000" dirty="0">
                <a:solidFill>
                  <a:schemeClr val="tx1"/>
                </a:solidFill>
              </a:rPr>
              <a:t>Unemployment rates in selected advanced economies</a:t>
            </a:r>
            <a:r>
              <a:rPr lang="en-GB" sz="2000" baseline="30000" dirty="0">
                <a:solidFill>
                  <a:schemeClr val="tx1"/>
                </a:solidFill>
              </a:rPr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GB" dirty="0" smtClean="0"/>
              <a:t>Sources:  Eurostat</a:t>
            </a:r>
            <a:r>
              <a:rPr lang="en-GB" dirty="0"/>
              <a:t>, ONS, Thomson Reuters </a:t>
            </a:r>
            <a:r>
              <a:rPr lang="en-GB" dirty="0" err="1"/>
              <a:t>Datastream</a:t>
            </a:r>
            <a:r>
              <a:rPr lang="en-GB" dirty="0"/>
              <a:t>, US Bureau of </a:t>
            </a:r>
            <a:r>
              <a:rPr lang="en-GB" dirty="0" err="1"/>
              <a:t>Labor</a:t>
            </a:r>
            <a:r>
              <a:rPr lang="en-GB" dirty="0"/>
              <a:t> Statistics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UK </a:t>
            </a:r>
            <a:r>
              <a:rPr lang="en-GB" dirty="0"/>
              <a:t>data are a three-month measure and are to February 2017. </a:t>
            </a:r>
            <a:r>
              <a:rPr lang="en-GB" dirty="0" smtClean="0"/>
              <a:t> Euro-area </a:t>
            </a:r>
            <a:r>
              <a:rPr lang="en-GB" dirty="0"/>
              <a:t>and US data are monthly measures and are to March 2017 and April 2017 respectively.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464356" cy="445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1.11  </a:t>
            </a:r>
            <a:r>
              <a:rPr lang="en-GB" dirty="0" smtClean="0"/>
              <a:t>Oil </a:t>
            </a:r>
            <a:r>
              <a:rPr lang="en-GB" dirty="0"/>
              <a:t>prices have fallen since February, but remain higher than over much of </a:t>
            </a:r>
            <a:r>
              <a:rPr lang="en-GB" dirty="0" smtClean="0"/>
              <a:t>2016</a:t>
            </a:r>
          </a:p>
          <a:p>
            <a:pPr lvl="2"/>
            <a:r>
              <a:rPr lang="en-GB" dirty="0"/>
              <a:t>US dollar oil and commodity </a:t>
            </a:r>
            <a:r>
              <a:rPr lang="en-GB" dirty="0" smtClean="0"/>
              <a:t>prices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GB" dirty="0" smtClean="0"/>
              <a:t>Sources:  Bloomberg</a:t>
            </a:r>
            <a:r>
              <a:rPr lang="en-GB" dirty="0"/>
              <a:t>, S&amp;P indices, Thomson Reuters </a:t>
            </a:r>
            <a:r>
              <a:rPr lang="en-GB" dirty="0" err="1"/>
              <a:t>Datastream</a:t>
            </a:r>
            <a:r>
              <a:rPr lang="en-GB" dirty="0"/>
              <a:t>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Calculated </a:t>
            </a:r>
            <a:r>
              <a:rPr lang="en-GB" dirty="0"/>
              <a:t>using S&amp;P GSCI US dollar commodity price indices. </a:t>
            </a:r>
          </a:p>
          <a:p>
            <a:r>
              <a:rPr lang="en-GB" dirty="0"/>
              <a:t>(</a:t>
            </a:r>
            <a:r>
              <a:rPr lang="en-GB" dirty="0" smtClean="0"/>
              <a:t>b)	Total </a:t>
            </a:r>
            <a:r>
              <a:rPr lang="en-GB" dirty="0"/>
              <a:t>agricultural and livestock S&amp;P commodity index. </a:t>
            </a:r>
          </a:p>
          <a:p>
            <a:r>
              <a:rPr lang="en-GB" dirty="0"/>
              <a:t>(</a:t>
            </a:r>
            <a:r>
              <a:rPr lang="en-GB" dirty="0" smtClean="0"/>
              <a:t>c)	US </a:t>
            </a:r>
            <a:r>
              <a:rPr lang="en-GB" dirty="0"/>
              <a:t>dollar Brent forward prices for delivery in 10–25 days’ time.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599"/>
            <a:ext cx="5246642" cy="446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1.12  </a:t>
            </a:r>
            <a:r>
              <a:rPr lang="en-GB" dirty="0"/>
              <a:t>UK inflation compensation is around its past average </a:t>
            </a:r>
            <a:r>
              <a:rPr lang="en-GB" dirty="0" smtClean="0"/>
              <a:t>rate</a:t>
            </a:r>
          </a:p>
          <a:p>
            <a:pPr lvl="2"/>
            <a:r>
              <a:rPr lang="en-GB" dirty="0"/>
              <a:t>Five-year, five-year forward inflation </a:t>
            </a:r>
            <a:r>
              <a:rPr lang="en-GB" dirty="0" smtClean="0"/>
              <a:t>compensation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Bloomberg </a:t>
            </a:r>
            <a:r>
              <a:rPr lang="en-GB" dirty="0"/>
              <a:t>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UK </a:t>
            </a:r>
            <a:r>
              <a:rPr lang="en-GB" dirty="0"/>
              <a:t>and euro-area series are derived from interest rate swaps. </a:t>
            </a:r>
            <a:r>
              <a:rPr lang="en-GB" dirty="0" smtClean="0"/>
              <a:t> US </a:t>
            </a:r>
            <a:r>
              <a:rPr lang="en-GB" dirty="0"/>
              <a:t>series is derived from nominal and inflation-protected Treasury bonds. </a:t>
            </a:r>
            <a:r>
              <a:rPr lang="en-GB" dirty="0" smtClean="0"/>
              <a:t> The </a:t>
            </a:r>
            <a:r>
              <a:rPr lang="en-GB" dirty="0"/>
              <a:t>instruments used are linked to the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UK </a:t>
            </a:r>
            <a:r>
              <a:rPr lang="en-GB" dirty="0"/>
              <a:t>RPI, US CPI and euro-area HICP measures of inflation.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464356" cy="443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1.13  </a:t>
            </a:r>
            <a:r>
              <a:rPr lang="en-GB" dirty="0"/>
              <a:t>UK domestically focused companies’ equity prices have risen by less than global equity prices over the past year </a:t>
            </a:r>
            <a:endParaRPr lang="en-GB" dirty="0" smtClean="0"/>
          </a:p>
          <a:p>
            <a:pPr lvl="2"/>
            <a:r>
              <a:rPr lang="en-GB" dirty="0"/>
              <a:t>Global, UK and UK domestically focused companies’ equity </a:t>
            </a:r>
            <a:r>
              <a:rPr lang="en-GB" dirty="0" smtClean="0"/>
              <a:t>prices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95975"/>
            <a:ext cx="8670925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Bloomberg</a:t>
            </a:r>
            <a:r>
              <a:rPr lang="en-GB" dirty="0"/>
              <a:t>, Thomson Reuters </a:t>
            </a:r>
            <a:r>
              <a:rPr lang="en-GB" dirty="0" err="1"/>
              <a:t>Datastream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Based </a:t>
            </a:r>
            <a:r>
              <a:rPr lang="en-GB" dirty="0"/>
              <a:t>on 53 countries.</a:t>
            </a:r>
          </a:p>
          <a:p>
            <a:r>
              <a:rPr lang="en-GB" dirty="0"/>
              <a:t>(</a:t>
            </a:r>
            <a:r>
              <a:rPr lang="en-GB" dirty="0" smtClean="0"/>
              <a:t>b)	UK </a:t>
            </a:r>
            <a:r>
              <a:rPr lang="en-GB" dirty="0"/>
              <a:t>domestically focused companies are defined as those generating at least 70% of </a:t>
            </a:r>
            <a:r>
              <a:rPr lang="en-GB" dirty="0" smtClean="0"/>
              <a:t>their revenues </a:t>
            </a:r>
            <a:r>
              <a:rPr lang="en-GB" dirty="0"/>
              <a:t>in the United Kingdom, based on annual financial accounts data on </a:t>
            </a:r>
            <a:r>
              <a:rPr lang="en-GB" dirty="0" smtClean="0"/>
              <a:t>companies’ geographic </a:t>
            </a:r>
            <a:r>
              <a:rPr lang="en-GB" dirty="0"/>
              <a:t>revenue breakdown.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211423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1.14  </a:t>
            </a:r>
            <a:r>
              <a:rPr lang="en-GB" dirty="0"/>
              <a:t>Sterling corporate bond yields have fallen since </a:t>
            </a:r>
            <a:r>
              <a:rPr lang="en-GB" dirty="0" smtClean="0"/>
              <a:t>February</a:t>
            </a:r>
          </a:p>
          <a:p>
            <a:pPr lvl="2"/>
            <a:r>
              <a:rPr lang="en-GB" dirty="0"/>
              <a:t>International non-financial corporate bond </a:t>
            </a:r>
            <a:r>
              <a:rPr lang="en-GB" dirty="0" smtClean="0"/>
              <a:t>yields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95975"/>
            <a:ext cx="8670925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Bank </a:t>
            </a:r>
            <a:r>
              <a:rPr lang="en-GB" dirty="0"/>
              <a:t>of America Merrill Lynch Global Research, Thomson Reuters </a:t>
            </a:r>
            <a:r>
              <a:rPr lang="en-GB" dirty="0" err="1"/>
              <a:t>Datastream</a:t>
            </a:r>
            <a:r>
              <a:rPr lang="en-GB" dirty="0"/>
              <a:t>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Investment-grade </a:t>
            </a:r>
            <a:r>
              <a:rPr lang="en-GB" dirty="0"/>
              <a:t>bond yields are calculated using an index of bonds with a rating of BBB3 or above. </a:t>
            </a:r>
            <a:r>
              <a:rPr lang="en-GB" dirty="0" smtClean="0"/>
              <a:t> High-yield </a:t>
            </a:r>
            <a:r>
              <a:rPr lang="en-GB" dirty="0"/>
              <a:t>corporate bond yields are calculated using aggregate indices of bonds rated lower than BBB3. </a:t>
            </a:r>
            <a:r>
              <a:rPr lang="en-GB" dirty="0" smtClean="0"/>
              <a:t> Due </a:t>
            </a:r>
            <a:r>
              <a:rPr lang="en-GB" dirty="0"/>
              <a:t>to monthly index rebalancing, movements in yields at the end of each month might reflect changes in the population of securities within the indices.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362532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03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1.15  </a:t>
            </a:r>
            <a:r>
              <a:rPr lang="en-GB" dirty="0"/>
              <a:t>Most UK bank funding spreads have fallen slightly </a:t>
            </a:r>
            <a:r>
              <a:rPr lang="en-GB" dirty="0" smtClean="0"/>
              <a:t>further</a:t>
            </a:r>
          </a:p>
          <a:p>
            <a:pPr lvl="2"/>
            <a:r>
              <a:rPr lang="en-GB" dirty="0"/>
              <a:t>UK banks’ indicative longer-term funding </a:t>
            </a:r>
            <a:r>
              <a:rPr lang="en-GB" dirty="0" smtClean="0"/>
              <a:t>spreads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95975"/>
            <a:ext cx="8670925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Bank </a:t>
            </a:r>
            <a:r>
              <a:rPr lang="en-GB" dirty="0"/>
              <a:t>of England, Bloomberg, IHS </a:t>
            </a:r>
            <a:r>
              <a:rPr lang="en-GB" dirty="0" err="1"/>
              <a:t>Markit</a:t>
            </a:r>
            <a:r>
              <a:rPr lang="en-GB" dirty="0"/>
              <a:t>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Constant-maturity </a:t>
            </a:r>
            <a:r>
              <a:rPr lang="en-GB" dirty="0" err="1"/>
              <a:t>unweighted</a:t>
            </a:r>
            <a:r>
              <a:rPr lang="en-GB" dirty="0"/>
              <a:t> average of secondary market spreads to mid-swaps for the major UK lenders’ five-year euro-denominated senior unsecured bonds or a suitable proxy when unavailable. </a:t>
            </a:r>
          </a:p>
          <a:p>
            <a:r>
              <a:rPr lang="en-GB" dirty="0"/>
              <a:t>(</a:t>
            </a:r>
            <a:r>
              <a:rPr lang="en-GB" dirty="0" smtClean="0"/>
              <a:t>b)	</a:t>
            </a:r>
            <a:r>
              <a:rPr lang="en-GB" dirty="0" err="1" smtClean="0"/>
              <a:t>Unweighted</a:t>
            </a:r>
            <a:r>
              <a:rPr lang="en-GB" dirty="0" smtClean="0"/>
              <a:t> </a:t>
            </a:r>
            <a:r>
              <a:rPr lang="en-GB" dirty="0"/>
              <a:t>average of spreads for two-year and three-year sterling fixed-rate retail bonds over equivalent-maturity </a:t>
            </a:r>
            <a:r>
              <a:rPr lang="en-GB" dirty="0" smtClean="0"/>
              <a:t>swaps.  Bond </a:t>
            </a:r>
            <a:r>
              <a:rPr lang="en-GB" dirty="0"/>
              <a:t>rates are end-month rates and swap rates are monthly averages of daily rates. </a:t>
            </a:r>
          </a:p>
          <a:p>
            <a:r>
              <a:rPr lang="en-GB" dirty="0"/>
              <a:t>(c) </a:t>
            </a:r>
            <a:r>
              <a:rPr lang="en-GB" dirty="0" smtClean="0"/>
              <a:t>	</a:t>
            </a:r>
            <a:r>
              <a:rPr lang="en-GB" dirty="0" err="1" smtClean="0"/>
              <a:t>Unweighted</a:t>
            </a:r>
            <a:r>
              <a:rPr lang="en-GB" dirty="0" smtClean="0"/>
              <a:t> </a:t>
            </a:r>
            <a:r>
              <a:rPr lang="en-GB" dirty="0"/>
              <a:t>average of five-year euro-denominated senior CDS </a:t>
            </a:r>
            <a:r>
              <a:rPr lang="en-GB" dirty="0" err="1"/>
              <a:t>premia</a:t>
            </a:r>
            <a:r>
              <a:rPr lang="en-GB" dirty="0"/>
              <a:t> for the major UK lenders. </a:t>
            </a:r>
          </a:p>
          <a:p>
            <a:r>
              <a:rPr lang="en-GB" dirty="0"/>
              <a:t>(d) </a:t>
            </a:r>
            <a:r>
              <a:rPr lang="en-GB" dirty="0" smtClean="0"/>
              <a:t>	Constant-maturity </a:t>
            </a:r>
            <a:r>
              <a:rPr lang="en-GB" dirty="0" err="1"/>
              <a:t>unweighted</a:t>
            </a:r>
            <a:r>
              <a:rPr lang="en-GB" dirty="0"/>
              <a:t> average of secondary market spreads to swaps for the major UK lenders’ five-year euro-denominated covered bonds or a suitable proxy when unavailable.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51397"/>
            <a:ext cx="5311834" cy="432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58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Table 1.A  </a:t>
            </a:r>
            <a:r>
              <a:rPr lang="en-GB" dirty="0"/>
              <a:t>The slight slowing in global activity growth in Q1 is</a:t>
            </a:r>
          </a:p>
          <a:p>
            <a:pPr lvl="1"/>
            <a:r>
              <a:rPr lang="en-GB" dirty="0"/>
              <a:t>expected to be temporary</a:t>
            </a:r>
          </a:p>
          <a:p>
            <a:pPr lvl="2"/>
            <a:r>
              <a:rPr lang="en-GB" dirty="0"/>
              <a:t>GDP in selected countries and </a:t>
            </a:r>
            <a:r>
              <a:rPr lang="en-GB" dirty="0" smtClean="0"/>
              <a:t>regions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99501" cy="1047751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 Sources</a:t>
            </a:r>
            <a:r>
              <a:rPr lang="en-GB" dirty="0" smtClean="0"/>
              <a:t>:  </a:t>
            </a:r>
            <a:r>
              <a:rPr lang="en-GB" dirty="0"/>
              <a:t>IMF </a:t>
            </a:r>
            <a:r>
              <a:rPr lang="en-GB" i="1" dirty="0"/>
              <a:t>World Economic Outlook </a:t>
            </a:r>
            <a:r>
              <a:rPr lang="en-GB" dirty="0"/>
              <a:t>(</a:t>
            </a:r>
            <a:r>
              <a:rPr lang="en-GB" i="1" dirty="0"/>
              <a:t>WEO</a:t>
            </a:r>
            <a:r>
              <a:rPr lang="en-GB" dirty="0"/>
              <a:t>), OECD, ONS, Thomson Reuters </a:t>
            </a:r>
            <a:r>
              <a:rPr lang="en-GB" dirty="0" err="1"/>
              <a:t>Datastream</a:t>
            </a:r>
            <a:r>
              <a:rPr lang="en-GB" dirty="0"/>
              <a:t>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Real </a:t>
            </a:r>
            <a:r>
              <a:rPr lang="en-GB" dirty="0"/>
              <a:t>GDP measures. </a:t>
            </a:r>
            <a:r>
              <a:rPr lang="en-GB" dirty="0" smtClean="0"/>
              <a:t> Figures </a:t>
            </a:r>
            <a:r>
              <a:rPr lang="en-GB" dirty="0"/>
              <a:t>in parentheses are shares in UK goods and services exports in 2015. </a:t>
            </a:r>
          </a:p>
          <a:p>
            <a:r>
              <a:rPr lang="en-GB" dirty="0"/>
              <a:t>(</a:t>
            </a:r>
            <a:r>
              <a:rPr lang="en-GB" dirty="0" smtClean="0"/>
              <a:t>b)	Data </a:t>
            </a:r>
            <a:r>
              <a:rPr lang="en-GB" dirty="0"/>
              <a:t>are four-quarter growth. </a:t>
            </a:r>
            <a:r>
              <a:rPr lang="en-GB" dirty="0" smtClean="0"/>
              <a:t> The </a:t>
            </a:r>
            <a:r>
              <a:rPr lang="en-GB" dirty="0"/>
              <a:t>earliest observation for India is 2012 Q2. </a:t>
            </a:r>
          </a:p>
          <a:p>
            <a:r>
              <a:rPr lang="en-GB" dirty="0"/>
              <a:t>(</a:t>
            </a:r>
            <a:r>
              <a:rPr lang="en-GB" dirty="0" smtClean="0"/>
              <a:t>c)	The </a:t>
            </a:r>
            <a:r>
              <a:rPr lang="en-GB" dirty="0"/>
              <a:t>earliest observation for Russia is 2003 Q2. </a:t>
            </a:r>
          </a:p>
          <a:p>
            <a:r>
              <a:rPr lang="en-GB" dirty="0"/>
              <a:t>(</a:t>
            </a:r>
            <a:r>
              <a:rPr lang="en-GB" dirty="0" smtClean="0"/>
              <a:t>d)	Constructed </a:t>
            </a:r>
            <a:r>
              <a:rPr lang="en-GB" dirty="0"/>
              <a:t>using data for real GDP growth rates for 180 countries weighted according to their shares in UK exports. </a:t>
            </a:r>
            <a:r>
              <a:rPr lang="en-GB" dirty="0" smtClean="0"/>
              <a:t> For </a:t>
            </a:r>
            <a:r>
              <a:rPr lang="en-GB" dirty="0"/>
              <a:t>the vast majority of countries, the latest observation is 2016 Q4. </a:t>
            </a:r>
            <a:r>
              <a:rPr lang="en-GB" dirty="0" smtClean="0"/>
              <a:t> For </a:t>
            </a:r>
            <a:r>
              <a:rPr lang="en-GB" dirty="0"/>
              <a:t>those countries where data are not yet available, Bank staff projections are used.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" y="1382490"/>
            <a:ext cx="7213146" cy="417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61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1.B  </a:t>
            </a:r>
            <a:r>
              <a:rPr lang="en-GB" dirty="0"/>
              <a:t>Headline inflation in advanced economies has picked up over the past year </a:t>
            </a:r>
            <a:endParaRPr lang="en-GB" dirty="0" smtClean="0"/>
          </a:p>
          <a:p>
            <a:pPr lvl="2"/>
            <a:r>
              <a:rPr lang="en-GB" dirty="0"/>
              <a:t>Inflation in selected countries and </a:t>
            </a:r>
            <a:r>
              <a:rPr lang="en-GB" dirty="0" smtClean="0"/>
              <a:t>regions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660312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Eurostat</a:t>
            </a:r>
            <a:r>
              <a:rPr lang="en-GB" dirty="0"/>
              <a:t>, IMF </a:t>
            </a:r>
            <a:r>
              <a:rPr lang="en-GB" i="1" dirty="0"/>
              <a:t>WEO</a:t>
            </a:r>
            <a:r>
              <a:rPr lang="en-GB" dirty="0"/>
              <a:t>, ONS, Thomson Reuters </a:t>
            </a:r>
            <a:r>
              <a:rPr lang="en-GB" dirty="0" err="1"/>
              <a:t>Datastream</a:t>
            </a:r>
            <a:r>
              <a:rPr lang="en-GB" dirty="0"/>
              <a:t>, US Bureau of Economic Analysis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Data </a:t>
            </a:r>
            <a:r>
              <a:rPr lang="en-GB" dirty="0"/>
              <a:t>points for April 2017 are flash estimates. </a:t>
            </a:r>
          </a:p>
          <a:p>
            <a:r>
              <a:rPr lang="en-GB" dirty="0"/>
              <a:t>(</a:t>
            </a:r>
            <a:r>
              <a:rPr lang="en-GB" dirty="0" smtClean="0"/>
              <a:t>b)	Personal </a:t>
            </a:r>
            <a:r>
              <a:rPr lang="en-GB" dirty="0"/>
              <a:t>consumption expenditure price index inflation. </a:t>
            </a:r>
            <a:r>
              <a:rPr lang="en-GB" dirty="0" smtClean="0"/>
              <a:t> Data </a:t>
            </a:r>
            <a:r>
              <a:rPr lang="en-GB" dirty="0"/>
              <a:t>points for March 2017 are preliminary estimates. </a:t>
            </a:r>
          </a:p>
          <a:p>
            <a:r>
              <a:rPr lang="en-GB" dirty="0"/>
              <a:t>(</a:t>
            </a:r>
            <a:r>
              <a:rPr lang="en-GB" dirty="0" smtClean="0"/>
              <a:t>c)	UK-weighted </a:t>
            </a:r>
            <a:r>
              <a:rPr lang="en-GB" dirty="0"/>
              <a:t>world consumer price inflation is constructed using data for consumption deflators for 51 countries, weighted according to their shares in UK exports. </a:t>
            </a:r>
            <a:r>
              <a:rPr lang="en-GB" dirty="0" smtClean="0"/>
              <a:t>  UK-weighted </a:t>
            </a:r>
            <a:r>
              <a:rPr lang="en-GB" dirty="0"/>
              <a:t>world export price inflation excluding oil is constructed using data for non-oil export deflators for 51 countries, excluding major oil exporters, weighted according to their shares in UK exports. </a:t>
            </a:r>
            <a:r>
              <a:rPr lang="en-GB" dirty="0" smtClean="0"/>
              <a:t>  For </a:t>
            </a:r>
            <a:r>
              <a:rPr lang="en-GB" dirty="0"/>
              <a:t>the vast majority of countries, the latest observations are 2016 Q4</a:t>
            </a:r>
            <a:r>
              <a:rPr lang="en-GB" dirty="0" smtClean="0"/>
              <a:t>.  </a:t>
            </a:r>
            <a:r>
              <a:rPr lang="en-GB" dirty="0"/>
              <a:t>Where data are not yet available, Bank staff projections are used. </a:t>
            </a:r>
            <a:r>
              <a:rPr lang="en-GB" dirty="0" smtClean="0"/>
              <a:t>  Figures </a:t>
            </a:r>
            <a:r>
              <a:rPr lang="en-GB" dirty="0"/>
              <a:t>for March are Bank staff projections for 2017 Q1. </a:t>
            </a:r>
          </a:p>
          <a:p>
            <a:r>
              <a:rPr lang="en-GB" dirty="0"/>
              <a:t>(</a:t>
            </a:r>
            <a:r>
              <a:rPr lang="en-GB" dirty="0" smtClean="0"/>
              <a:t>d)	For </a:t>
            </a:r>
            <a:r>
              <a:rPr lang="en-GB" dirty="0"/>
              <a:t>the euro area and the United Kingdom, excludes energy, food, alcoholic beverages and tobacco. </a:t>
            </a:r>
            <a:r>
              <a:rPr lang="en-GB" dirty="0" smtClean="0"/>
              <a:t> For </a:t>
            </a:r>
            <a:r>
              <a:rPr lang="en-GB" dirty="0"/>
              <a:t>the United States, excludes food and energy.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265" y="1375819"/>
            <a:ext cx="5179424" cy="398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55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  </a:t>
            </a:r>
            <a:r>
              <a:rPr lang="en-GB" dirty="0"/>
              <a:t>Survey indicators point to continued solid</a:t>
            </a:r>
          </a:p>
          <a:p>
            <a:pPr lvl="1"/>
            <a:r>
              <a:rPr lang="en-GB" dirty="0"/>
              <a:t>advanced-economy </a:t>
            </a:r>
            <a:r>
              <a:rPr lang="en-GB" dirty="0" smtClean="0"/>
              <a:t>growth</a:t>
            </a:r>
          </a:p>
          <a:p>
            <a:pPr lvl="2"/>
            <a:r>
              <a:rPr lang="en-GB" dirty="0" smtClean="0"/>
              <a:t>Survey </a:t>
            </a:r>
            <a:r>
              <a:rPr lang="en-GB" dirty="0"/>
              <a:t>measures of international output </a:t>
            </a:r>
            <a:r>
              <a:rPr lang="en-GB" dirty="0" smtClean="0"/>
              <a:t>growth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915025"/>
            <a:ext cx="8491538" cy="1047751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 Sources: </a:t>
            </a:r>
            <a:r>
              <a:rPr lang="en-GB" dirty="0" smtClean="0"/>
              <a:t> IHS </a:t>
            </a:r>
            <a:r>
              <a:rPr lang="en-GB" dirty="0" err="1"/>
              <a:t>Markit</a:t>
            </a:r>
            <a:r>
              <a:rPr lang="en-GB" dirty="0"/>
              <a:t>, JPMorgan, Thomson Reuters </a:t>
            </a:r>
            <a:r>
              <a:rPr lang="en-GB" dirty="0" err="1"/>
              <a:t>Datastream</a:t>
            </a:r>
            <a:r>
              <a:rPr lang="en-GB" dirty="0"/>
              <a:t>, US Bureau of Economic Analysis and US Institute for Supply Management (ISM).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Manufacturing </a:t>
            </a:r>
            <a:r>
              <a:rPr lang="en-GB" dirty="0"/>
              <a:t>production and non-manufacturing business activity ISM survey indices of monthly output growth, weighted together using their nominal shares in value added. </a:t>
            </a:r>
          </a:p>
          <a:p>
            <a:r>
              <a:rPr lang="en-GB" dirty="0"/>
              <a:t>(b</a:t>
            </a:r>
            <a:r>
              <a:rPr lang="en-GB" dirty="0" smtClean="0"/>
              <a:t>)	Composite </a:t>
            </a:r>
            <a:r>
              <a:rPr lang="en-GB" dirty="0"/>
              <a:t>(manufacturing and services) purchasing managers’ index (PMI) survey of monthly output growth. </a:t>
            </a:r>
          </a:p>
          <a:p>
            <a:r>
              <a:rPr lang="en-GB" dirty="0"/>
              <a:t>(c</a:t>
            </a:r>
            <a:r>
              <a:rPr lang="en-GB" dirty="0" smtClean="0"/>
              <a:t>)	Composite </a:t>
            </a:r>
            <a:r>
              <a:rPr lang="en-GB" dirty="0"/>
              <a:t>(manufacturing and services) PMI survey of monthly output growth. </a:t>
            </a:r>
            <a:r>
              <a:rPr lang="en-GB" dirty="0" smtClean="0"/>
              <a:t> Based </a:t>
            </a:r>
            <a:r>
              <a:rPr lang="en-GB" dirty="0"/>
              <a:t>on the results of surveys in over 30 </a:t>
            </a:r>
            <a:r>
              <a:rPr lang="en-GB" dirty="0" smtClean="0"/>
              <a:t>countries.  Together </a:t>
            </a:r>
            <a:r>
              <a:rPr lang="en-GB" dirty="0"/>
              <a:t>these countries account for an estimated 87% of global GDP.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32638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1.C  </a:t>
            </a:r>
            <a:r>
              <a:rPr lang="en-US" dirty="0" smtClean="0">
                <a:solidFill>
                  <a:schemeClr val="tx1"/>
                </a:solidFill>
              </a:rPr>
              <a:t>Monitoring </a:t>
            </a:r>
            <a:r>
              <a:rPr lang="en-US" dirty="0">
                <a:solidFill>
                  <a:schemeClr val="tx1"/>
                </a:solidFill>
              </a:rPr>
              <a:t>the MPC’s key </a:t>
            </a:r>
            <a:r>
              <a:rPr lang="en-US" dirty="0" err="1" smtClean="0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11" y="829901"/>
            <a:ext cx="7083607" cy="567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61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99501" cy="1047751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The long-term outlook for interest rates</a:t>
            </a:r>
            <a:endParaRPr lang="en-US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62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A  </a:t>
            </a:r>
            <a:r>
              <a:rPr lang="en-GB" dirty="0"/>
              <a:t>Financial market prices imply that UK interest rates will stay low for some </a:t>
            </a:r>
            <a:r>
              <a:rPr lang="en-GB" dirty="0" smtClean="0"/>
              <a:t>time</a:t>
            </a:r>
          </a:p>
          <a:p>
            <a:pPr lvl="2"/>
            <a:r>
              <a:rPr lang="en-GB" dirty="0"/>
              <a:t>UK real policy rate and financial market estimates of expected short-term real interest rates ten years </a:t>
            </a:r>
            <a:r>
              <a:rPr lang="en-GB" dirty="0" smtClean="0"/>
              <a:t>ahead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949594"/>
            <a:ext cx="8699501" cy="1047751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Sources: </a:t>
            </a:r>
            <a:r>
              <a:rPr lang="en-GB" dirty="0" smtClean="0"/>
              <a:t> Bloomberg</a:t>
            </a:r>
            <a:r>
              <a:rPr lang="en-GB" dirty="0"/>
              <a:t>, Consensus Economics, HM Treasury, ONS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End-month </a:t>
            </a:r>
            <a:r>
              <a:rPr lang="en-GB" dirty="0"/>
              <a:t>data to March 2017. </a:t>
            </a:r>
            <a:r>
              <a:rPr lang="en-GB" dirty="0" smtClean="0"/>
              <a:t> The </a:t>
            </a:r>
            <a:r>
              <a:rPr lang="en-GB" dirty="0"/>
              <a:t>swathe shows estimates from four models. </a:t>
            </a:r>
            <a:r>
              <a:rPr lang="en-GB" dirty="0" smtClean="0"/>
              <a:t> Three </a:t>
            </a:r>
            <a:r>
              <a:rPr lang="en-GB" dirty="0"/>
              <a:t>of the models estimate the nominal policy rate, and are adjusted for inflation expectations; </a:t>
            </a:r>
            <a:r>
              <a:rPr lang="en-GB" dirty="0" smtClean="0"/>
              <a:t> one </a:t>
            </a:r>
            <a:r>
              <a:rPr lang="en-GB" dirty="0"/>
              <a:t>model jointly estimates nominal and real interest rates using RPI inflation. </a:t>
            </a:r>
            <a:r>
              <a:rPr lang="en-GB" dirty="0" smtClean="0"/>
              <a:t> Nominal </a:t>
            </a:r>
            <a:r>
              <a:rPr lang="en-GB" dirty="0"/>
              <a:t>interest rates are zero-coupon ten-year forward rates derived from UK government bond prices. </a:t>
            </a:r>
            <a:r>
              <a:rPr lang="en-GB" dirty="0" smtClean="0"/>
              <a:t> Inflation </a:t>
            </a:r>
            <a:r>
              <a:rPr lang="en-GB" dirty="0"/>
              <a:t>expectations estimates are for inflation five to ten years ahead from the half-yearly Consensus survey, and are assumed constant in the intervening months. </a:t>
            </a:r>
            <a:r>
              <a:rPr lang="en-GB" dirty="0" smtClean="0"/>
              <a:t> They </a:t>
            </a:r>
            <a:r>
              <a:rPr lang="en-GB" dirty="0"/>
              <a:t>are based on RPI inflation until 2005 and CPI inflation thereafter; </a:t>
            </a:r>
            <a:r>
              <a:rPr lang="en-GB" dirty="0" smtClean="0"/>
              <a:t> prior </a:t>
            </a:r>
            <a:r>
              <a:rPr lang="en-GB" dirty="0"/>
              <a:t>to 2005, the estimates are adjusted by the difference between RPI and CPI inflation. </a:t>
            </a:r>
            <a:r>
              <a:rPr lang="en-GB" dirty="0" smtClean="0"/>
              <a:t> Expected </a:t>
            </a:r>
            <a:r>
              <a:rPr lang="en-GB" dirty="0"/>
              <a:t>policy rates are derived by stripping out term </a:t>
            </a:r>
            <a:r>
              <a:rPr lang="en-GB" dirty="0" err="1"/>
              <a:t>premia</a:t>
            </a:r>
            <a:r>
              <a:rPr lang="en-GB" dirty="0"/>
              <a:t> estimated using the following four models: </a:t>
            </a:r>
            <a:r>
              <a:rPr lang="en-GB" dirty="0" smtClean="0"/>
              <a:t> the </a:t>
            </a:r>
            <a:r>
              <a:rPr lang="en-GB" dirty="0"/>
              <a:t>benchmark model in Malik, S and Meldrum, A (2014), ‘Evaluating the robustness of UK term structure decompositions using linear regression methods’, </a:t>
            </a:r>
            <a:r>
              <a:rPr lang="en-GB" i="1" dirty="0"/>
              <a:t>Bank of England Working Paper No. 518</a:t>
            </a:r>
            <a:r>
              <a:rPr lang="en-GB" dirty="0"/>
              <a:t>, www.bankofengland.co.uk/research/Documents/workingpapers/2014/wp518.pdf; </a:t>
            </a:r>
            <a:r>
              <a:rPr lang="en-GB" dirty="0" smtClean="0"/>
              <a:t> </a:t>
            </a:r>
            <a:r>
              <a:rPr lang="en-GB" dirty="0" err="1" smtClean="0"/>
              <a:t>Vlieghe</a:t>
            </a:r>
            <a:r>
              <a:rPr lang="en-GB" dirty="0"/>
              <a:t>, G (2016), ‘Monetary policy expectations and long-term interest rates’, www.bankofengland.co.uk/publications/Documents/speeches/2016/speech909.pdf; </a:t>
            </a:r>
            <a:r>
              <a:rPr lang="en-GB" dirty="0" smtClean="0"/>
              <a:t> Meldrum</a:t>
            </a:r>
            <a:r>
              <a:rPr lang="en-GB" dirty="0"/>
              <a:t>, A and Roberts-</a:t>
            </a:r>
            <a:r>
              <a:rPr lang="en-GB" dirty="0" err="1"/>
              <a:t>Sklar</a:t>
            </a:r>
            <a:r>
              <a:rPr lang="en-GB" dirty="0"/>
              <a:t>, M (2015), ‘Long-run priors for term structure models’, </a:t>
            </a:r>
            <a:r>
              <a:rPr lang="en-GB" i="1" dirty="0"/>
              <a:t>Bank of England Staff Working Paper No. 575</a:t>
            </a:r>
            <a:r>
              <a:rPr lang="en-GB" dirty="0"/>
              <a:t>, </a:t>
            </a:r>
            <a:r>
              <a:rPr lang="en-GB" dirty="0" smtClean="0"/>
              <a:t>www.bankofengland.co.uk/research/Pages/workingpapers/2015/swp575.aspx</a:t>
            </a:r>
            <a:r>
              <a:rPr lang="en-GB" dirty="0"/>
              <a:t>; </a:t>
            </a:r>
            <a:r>
              <a:rPr lang="en-GB" dirty="0" smtClean="0"/>
              <a:t> Abrahams</a:t>
            </a:r>
            <a:r>
              <a:rPr lang="en-GB" dirty="0"/>
              <a:t>, M, Adrian, T, Crump, R, </a:t>
            </a:r>
            <a:r>
              <a:rPr lang="en-GB" dirty="0" err="1"/>
              <a:t>Moench</a:t>
            </a:r>
            <a:r>
              <a:rPr lang="en-GB" dirty="0"/>
              <a:t>, E and Yu, R (2016), ‘Decomposing real and nominal yield curves’, </a:t>
            </a:r>
            <a:r>
              <a:rPr lang="en-GB" i="1" dirty="0"/>
              <a:t>Journal of Monetary Economics</a:t>
            </a:r>
            <a:r>
              <a:rPr lang="en-GB" dirty="0"/>
              <a:t>, Vol. 84, December, pages 182–200. </a:t>
            </a:r>
          </a:p>
          <a:p>
            <a:r>
              <a:rPr lang="en-GB" dirty="0"/>
              <a:t>(</a:t>
            </a:r>
            <a:r>
              <a:rPr lang="en-GB" dirty="0" smtClean="0"/>
              <a:t>b)	Monthly </a:t>
            </a:r>
            <a:r>
              <a:rPr lang="en-GB" dirty="0"/>
              <a:t>averages of Bank Rate minus CPI inflation.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710579"/>
            <a:ext cx="4227739" cy="3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39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1.2  </a:t>
            </a:r>
            <a:r>
              <a:rPr lang="en-GB" dirty="0"/>
              <a:t>Global trade growth has picked up </a:t>
            </a:r>
            <a:r>
              <a:rPr lang="en-GB" dirty="0" smtClean="0"/>
              <a:t>sharply</a:t>
            </a:r>
          </a:p>
          <a:p>
            <a:pPr lvl="2"/>
            <a:r>
              <a:rPr lang="en-GB" dirty="0" smtClean="0"/>
              <a:t>World </a:t>
            </a:r>
            <a:r>
              <a:rPr lang="en-GB" dirty="0"/>
              <a:t>trade in goods and euro-area and US capital goods </a:t>
            </a:r>
            <a:r>
              <a:rPr lang="en-GB" dirty="0" smtClean="0"/>
              <a:t>orders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86450"/>
            <a:ext cx="8491538" cy="1047751"/>
          </a:xfrm>
        </p:spPr>
        <p:txBody>
          <a:bodyPr/>
          <a:lstStyle/>
          <a:p>
            <a:pPr marL="0" indent="0"/>
            <a:r>
              <a:rPr lang="en-GB" dirty="0"/>
              <a:t>Sources: </a:t>
            </a:r>
            <a:r>
              <a:rPr lang="en-GB" dirty="0" smtClean="0"/>
              <a:t>  CPB </a:t>
            </a:r>
            <a:r>
              <a:rPr lang="en-GB" dirty="0"/>
              <a:t>Netherlands Bureau for Economic Policy Analysis, European Central Bank, Thomson Reuters </a:t>
            </a:r>
            <a:r>
              <a:rPr lang="en-GB" dirty="0" err="1"/>
              <a:t>Datastream</a:t>
            </a:r>
            <a:r>
              <a:rPr lang="en-GB" dirty="0"/>
              <a:t>, US Bureau of </a:t>
            </a:r>
            <a:r>
              <a:rPr lang="en-GB" dirty="0" err="1"/>
              <a:t>Labor</a:t>
            </a:r>
            <a:r>
              <a:rPr lang="en-GB" dirty="0"/>
              <a:t> Statistics, US Census Bureau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Volume </a:t>
            </a:r>
            <a:r>
              <a:rPr lang="en-GB" dirty="0"/>
              <a:t>measure. </a:t>
            </a:r>
          </a:p>
          <a:p>
            <a:r>
              <a:rPr lang="en-GB" dirty="0"/>
              <a:t>(</a:t>
            </a:r>
            <a:r>
              <a:rPr lang="en-GB" dirty="0" smtClean="0"/>
              <a:t>b)	US </a:t>
            </a:r>
            <a:r>
              <a:rPr lang="en-GB" dirty="0"/>
              <a:t>new orders for non-defence capital goods excluding aircraft, deflated by the private capital equipment producer price index, and euro-area volume of new orders for capital goods, weighted together using 2014 US and euro-area manufacturing value-added data. </a:t>
            </a:r>
            <a:r>
              <a:rPr lang="en-GB" dirty="0" smtClean="0"/>
              <a:t> Adjusted </a:t>
            </a:r>
            <a:r>
              <a:rPr lang="en-GB" dirty="0"/>
              <a:t>to match the mean and variance of annual growth in world trade in goods since 2012.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43086"/>
            <a:ext cx="5443298" cy="446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1.3  </a:t>
            </a:r>
            <a:r>
              <a:rPr lang="en-GB" dirty="0"/>
              <a:t>Measures of euro-area and US confidence remain </a:t>
            </a:r>
            <a:r>
              <a:rPr lang="en-GB" dirty="0" smtClean="0"/>
              <a:t>buoyant</a:t>
            </a:r>
            <a:endParaRPr lang="en-GB" sz="2400" dirty="0">
              <a:solidFill>
                <a:srgbClr val="960000"/>
              </a:solidFill>
            </a:endParaRPr>
          </a:p>
          <a:p>
            <a:pPr lvl="2"/>
            <a:r>
              <a:rPr lang="en-GB" dirty="0" smtClean="0"/>
              <a:t>Euro-area </a:t>
            </a:r>
            <a:r>
              <a:rPr lang="en-GB" dirty="0"/>
              <a:t>and US consumer and business </a:t>
            </a:r>
            <a:r>
              <a:rPr lang="en-GB" dirty="0" smtClean="0"/>
              <a:t>confidence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539740"/>
            <a:ext cx="8491538" cy="1318260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European </a:t>
            </a:r>
            <a:r>
              <a:rPr lang="en-GB" dirty="0"/>
              <a:t>Commission (EC), The Conference Board, Thomson Reuters </a:t>
            </a:r>
            <a:r>
              <a:rPr lang="en-GB" dirty="0" err="1"/>
              <a:t>Datastream</a:t>
            </a:r>
            <a:r>
              <a:rPr lang="en-GB" dirty="0"/>
              <a:t>, </a:t>
            </a:r>
            <a:r>
              <a:rPr lang="en-GB" dirty="0" smtClean="0"/>
              <a:t> University </a:t>
            </a:r>
            <a:r>
              <a:rPr lang="en-GB" dirty="0"/>
              <a:t>of Michigan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Monthly </a:t>
            </a:r>
            <a:r>
              <a:rPr lang="en-GB" dirty="0"/>
              <a:t>data unless stated. </a:t>
            </a:r>
          </a:p>
          <a:p>
            <a:r>
              <a:rPr lang="en-GB" dirty="0"/>
              <a:t>(b</a:t>
            </a:r>
            <a:r>
              <a:rPr lang="en-GB" dirty="0" smtClean="0"/>
              <a:t>)	University </a:t>
            </a:r>
            <a:r>
              <a:rPr lang="en-GB" dirty="0"/>
              <a:t>of Michigan consumer sentiment index</a:t>
            </a:r>
            <a:r>
              <a:rPr lang="en-GB" dirty="0" smtClean="0"/>
              <a:t>.  Data </a:t>
            </a:r>
            <a:r>
              <a:rPr lang="en-GB" dirty="0"/>
              <a:t>are non seasonally adjusted. </a:t>
            </a:r>
          </a:p>
          <a:p>
            <a:r>
              <a:rPr lang="en-GB" dirty="0"/>
              <a:t>(c</a:t>
            </a:r>
            <a:r>
              <a:rPr lang="en-GB" dirty="0" smtClean="0"/>
              <a:t>)	Overall </a:t>
            </a:r>
            <a:r>
              <a:rPr lang="en-GB" dirty="0"/>
              <a:t>EC consumer confidence indicator. </a:t>
            </a:r>
          </a:p>
          <a:p>
            <a:r>
              <a:rPr lang="en-GB" dirty="0"/>
              <a:t>(d</a:t>
            </a:r>
            <a:r>
              <a:rPr lang="en-GB" dirty="0" smtClean="0"/>
              <a:t>)	The </a:t>
            </a:r>
            <a:r>
              <a:rPr lang="en-GB" dirty="0"/>
              <a:t>Conference Board — Measure of CEO Confidence™, © 2017 The Conference Board. </a:t>
            </a:r>
            <a:r>
              <a:rPr lang="en-GB" dirty="0" smtClean="0"/>
              <a:t> Content </a:t>
            </a:r>
            <a:r>
              <a:rPr lang="en-GB" dirty="0"/>
              <a:t>reproduced with permission. </a:t>
            </a:r>
            <a:r>
              <a:rPr lang="en-GB" dirty="0" smtClean="0"/>
              <a:t> All </a:t>
            </a:r>
            <a:r>
              <a:rPr lang="en-GB" dirty="0"/>
              <a:t>rights reserved</a:t>
            </a:r>
            <a:r>
              <a:rPr lang="en-GB" dirty="0" smtClean="0"/>
              <a:t>.  Data </a:t>
            </a:r>
            <a:r>
              <a:rPr lang="en-GB" dirty="0"/>
              <a:t>are quarterly and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non </a:t>
            </a:r>
            <a:r>
              <a:rPr lang="en-GB" dirty="0"/>
              <a:t>seasonally adjusted. </a:t>
            </a:r>
          </a:p>
          <a:p>
            <a:r>
              <a:rPr lang="en-GB" dirty="0"/>
              <a:t>(e</a:t>
            </a:r>
            <a:r>
              <a:rPr lang="en-GB" dirty="0" smtClean="0"/>
              <a:t>)	Headline </a:t>
            </a:r>
            <a:r>
              <a:rPr lang="en-GB" dirty="0"/>
              <a:t>EC sentiment index, reweighted to exclude consumer confidence</a:t>
            </a:r>
            <a:r>
              <a:rPr lang="en-GB" dirty="0" smtClean="0"/>
              <a:t>.  Average </a:t>
            </a:r>
            <a:r>
              <a:rPr lang="en-GB" dirty="0"/>
              <a:t>of overall confidence in the industrial (50%), services (38%), retail trade (6%) and construction (6%) sectors.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4976676" cy="403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1.4  </a:t>
            </a:r>
            <a:r>
              <a:rPr lang="en-GB" dirty="0"/>
              <a:t>Long-term interest rates in many advanced economies have </a:t>
            </a:r>
            <a:r>
              <a:rPr lang="en-GB" dirty="0" smtClean="0"/>
              <a:t>fluctuated</a:t>
            </a:r>
            <a:endParaRPr lang="en-GB" dirty="0"/>
          </a:p>
          <a:p>
            <a:pPr lvl="2"/>
            <a:r>
              <a:rPr lang="en-GB" dirty="0" smtClean="0"/>
              <a:t>Ten-year </a:t>
            </a:r>
            <a:r>
              <a:rPr lang="en-GB" dirty="0"/>
              <a:t>nominal government bond </a:t>
            </a:r>
            <a:r>
              <a:rPr lang="en-GB" dirty="0" smtClean="0"/>
              <a:t>yields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GB" dirty="0" smtClean="0"/>
              <a:t>Sources:  Bloomberg </a:t>
            </a:r>
            <a:r>
              <a:rPr lang="en-GB" dirty="0"/>
              <a:t>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Zero-coupon </a:t>
            </a:r>
            <a:r>
              <a:rPr lang="en-GB" dirty="0"/>
              <a:t>spot rates derived from government bond prices.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599"/>
            <a:ext cx="5464356" cy="444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1.5  </a:t>
            </a:r>
            <a:r>
              <a:rPr lang="en-GB" dirty="0" smtClean="0"/>
              <a:t>Measures </a:t>
            </a:r>
            <a:r>
              <a:rPr lang="en-GB" dirty="0"/>
              <a:t>of financial market uncertainty are </a:t>
            </a:r>
            <a:r>
              <a:rPr lang="en-GB" dirty="0" smtClean="0"/>
              <a:t>low</a:t>
            </a:r>
          </a:p>
          <a:p>
            <a:pPr lvl="2"/>
            <a:r>
              <a:rPr lang="en-GB" dirty="0" smtClean="0"/>
              <a:t>Implied </a:t>
            </a:r>
            <a:r>
              <a:rPr lang="en-GB" dirty="0"/>
              <a:t>volatilities for US and euro-area equity </a:t>
            </a:r>
            <a:r>
              <a:rPr lang="en-GB" dirty="0" smtClean="0"/>
              <a:t>prices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 Bloomberg </a:t>
            </a:r>
            <a:r>
              <a:rPr lang="en-GB" dirty="0"/>
              <a:t>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VIX </a:t>
            </a:r>
            <a:r>
              <a:rPr lang="en-GB" dirty="0"/>
              <a:t>measure of 30-day implied volatility of the S&amp;P 500 equity index. </a:t>
            </a:r>
          </a:p>
          <a:p>
            <a:r>
              <a:rPr lang="en-GB" dirty="0"/>
              <a:t>(</a:t>
            </a:r>
            <a:r>
              <a:rPr lang="en-GB" dirty="0" smtClean="0"/>
              <a:t>b)	V2X </a:t>
            </a:r>
            <a:r>
              <a:rPr lang="en-GB" dirty="0"/>
              <a:t>measure of 30-day implied volatility of the Euro </a:t>
            </a:r>
            <a:r>
              <a:rPr lang="en-GB" dirty="0" err="1"/>
              <a:t>Stoxx</a:t>
            </a:r>
            <a:r>
              <a:rPr lang="en-GB" dirty="0"/>
              <a:t> equity index.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402076"/>
            <a:ext cx="5420814" cy="442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8076" cy="907254"/>
          </a:xfrm>
        </p:spPr>
        <p:txBody>
          <a:bodyPr/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1.6  </a:t>
            </a:r>
            <a:r>
              <a:rPr lang="en-GB" sz="2400" dirty="0" smtClean="0">
                <a:solidFill>
                  <a:srgbClr val="960000"/>
                </a:solidFill>
              </a:rPr>
              <a:t>The </a:t>
            </a:r>
            <a:r>
              <a:rPr lang="en-GB" sz="2400" dirty="0">
                <a:solidFill>
                  <a:srgbClr val="960000"/>
                </a:solidFill>
              </a:rPr>
              <a:t>market-implied path for UK short-term</a:t>
            </a:r>
          </a:p>
          <a:p>
            <a:r>
              <a:rPr lang="en-GB" sz="2400" dirty="0">
                <a:solidFill>
                  <a:srgbClr val="960000"/>
                </a:solidFill>
              </a:rPr>
              <a:t>interest rates has </a:t>
            </a:r>
            <a:r>
              <a:rPr lang="en-GB" sz="2400" dirty="0" smtClean="0">
                <a:solidFill>
                  <a:srgbClr val="960000"/>
                </a:solidFill>
              </a:rPr>
              <a:t>fallen</a:t>
            </a:r>
          </a:p>
          <a:p>
            <a:r>
              <a:rPr lang="en-GB" sz="2000" dirty="0" smtClean="0"/>
              <a:t>International </a:t>
            </a:r>
            <a:r>
              <a:rPr lang="en-GB" sz="2000" dirty="0"/>
              <a:t>forward interest </a:t>
            </a:r>
            <a:r>
              <a:rPr lang="en-GB" sz="2000" dirty="0" smtClean="0"/>
              <a:t>rates</a:t>
            </a:r>
            <a:r>
              <a:rPr lang="en-GB" sz="2000" baseline="30000" dirty="0" smtClean="0"/>
              <a:t>(a)</a:t>
            </a:r>
            <a:endParaRPr lang="en-GB" sz="2000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00025" y="5895975"/>
            <a:ext cx="8848725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smtClean="0"/>
              <a:t> Bank </a:t>
            </a:r>
            <a:r>
              <a:rPr lang="en-GB" dirty="0"/>
              <a:t>of England, Bloomberg, European Central Bank (ECB) and Federal Reserve.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The </a:t>
            </a:r>
            <a:r>
              <a:rPr lang="en-GB" dirty="0"/>
              <a:t>May 2017 and February 2017 curves are estimated using instantaneous forward overnight index swap rates in the fifteen working days to 3 May and 25 January 2017 respectively. </a:t>
            </a:r>
          </a:p>
          <a:p>
            <a:r>
              <a:rPr lang="en-GB" dirty="0"/>
              <a:t>(</a:t>
            </a:r>
            <a:r>
              <a:rPr lang="en-GB" dirty="0" smtClean="0"/>
              <a:t>b)	Upper </a:t>
            </a:r>
            <a:r>
              <a:rPr lang="en-GB" dirty="0"/>
              <a:t>bound of the target range.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599"/>
            <a:ext cx="5537200" cy="447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1.7  </a:t>
            </a:r>
            <a:r>
              <a:rPr lang="en-GB" sz="2400" dirty="0">
                <a:solidFill>
                  <a:srgbClr val="960000"/>
                </a:solidFill>
              </a:rPr>
              <a:t>Equity prices have risen further </a:t>
            </a:r>
            <a:r>
              <a:rPr lang="en-GB" sz="2400" dirty="0" smtClean="0">
                <a:solidFill>
                  <a:srgbClr val="960000"/>
                </a:solidFill>
              </a:rPr>
              <a:t>globally</a:t>
            </a:r>
            <a:endParaRPr lang="en-US" sz="2400" dirty="0" smtClean="0">
              <a:solidFill>
                <a:srgbClr val="960000"/>
              </a:solidFill>
            </a:endParaRPr>
          </a:p>
          <a:p>
            <a:r>
              <a:rPr lang="en-GB" sz="2000" dirty="0"/>
              <a:t>International equity </a:t>
            </a:r>
            <a:r>
              <a:rPr lang="en-GB" sz="2000" dirty="0" smtClean="0"/>
              <a:t>prices</a:t>
            </a:r>
            <a:r>
              <a:rPr lang="en-GB" sz="2000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6086475"/>
            <a:ext cx="8491538" cy="771526"/>
          </a:xfrm>
        </p:spPr>
        <p:txBody>
          <a:bodyPr/>
          <a:lstStyle/>
          <a:p>
            <a:r>
              <a:rPr lang="en-GB" dirty="0" smtClean="0"/>
              <a:t>Sources:  MSCI</a:t>
            </a:r>
            <a:r>
              <a:rPr lang="en-GB" dirty="0"/>
              <a:t>, Thomson Reuters </a:t>
            </a:r>
            <a:r>
              <a:rPr lang="en-GB" dirty="0" err="1"/>
              <a:t>Datastream</a:t>
            </a:r>
            <a:r>
              <a:rPr lang="en-GB" dirty="0"/>
              <a:t>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In </a:t>
            </a:r>
            <a:r>
              <a:rPr lang="en-GB" dirty="0"/>
              <a:t>local currency terms, except for MSCI Emerging Markets, which is in US dollar terms. </a:t>
            </a:r>
            <a:r>
              <a:rPr lang="en-GB" dirty="0" smtClean="0"/>
              <a:t> The </a:t>
            </a:r>
            <a:r>
              <a:rPr lang="en-GB" dirty="0"/>
              <a:t>MSCI Inc. disclaimer of liability, which applies to the data provided, is available at www.bankofengland.co.uk/publications/Pages/inflationreport/2017/may.aspx.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599"/>
            <a:ext cx="5260560" cy="446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1.8  </a:t>
            </a:r>
            <a:r>
              <a:rPr lang="en-GB" sz="2400" dirty="0">
                <a:solidFill>
                  <a:srgbClr val="960000"/>
                </a:solidFill>
              </a:rPr>
              <a:t>Sterling has risen slightly since the </a:t>
            </a:r>
            <a:r>
              <a:rPr lang="en-GB" sz="2400" dirty="0" smtClean="0">
                <a:solidFill>
                  <a:srgbClr val="960000"/>
                </a:solidFill>
              </a:rPr>
              <a:t>February </a:t>
            </a:r>
            <a:r>
              <a:rPr lang="en-GB" sz="2400" i="1" dirty="0" smtClean="0">
                <a:solidFill>
                  <a:srgbClr val="960000"/>
                </a:solidFill>
              </a:rPr>
              <a:t>Report</a:t>
            </a:r>
          </a:p>
          <a:p>
            <a:pPr lvl="2"/>
            <a:r>
              <a:rPr lang="en-GB" dirty="0"/>
              <a:t>Sterling effective exchange rate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86450"/>
            <a:ext cx="8718550" cy="1047751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599"/>
            <a:ext cx="5537200" cy="445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2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ba4c1c32-a842-4852-a1b7-822f916ed243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2017-05-10T23:00:00+00:00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2017-05-11T11:00:00+00:00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473c8558-9769-4e4c-9240-6b5c31c0767f">
      <Value>101</Value>
    </TaxCatchAll>
    <BOETwoLevelApprovalUnapprovedUrls xmlns="b67fa5cd-9f58-4c91-ae17-33c31eed239f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F4EEF456FC2F46961A35CADEE901AB" ma:contentTypeVersion="31" ma:contentTypeDescription="Create a new document." ma:contentTypeScope="" ma:versionID="8343d8ba8bd8d855afac6fca36f67a09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473c8558-9769-4e4c-9240-6b5c31c0767f" xmlns:ns4="http://schemas.microsoft.com/sharepoint/v3/fields" targetNamespace="http://schemas.microsoft.com/office/2006/metadata/properties" ma:root="true" ma:fieldsID="7e30fdb4da0baf866ba6df91f4b721e8" ns1:_="" ns2:_="" ns3:_="" ns4:_="">
    <xsd:import namespace="http://schemas.microsoft.com/sharepoint/v3"/>
    <xsd:import namespace="b67fa5cd-9f58-4c91-ae17-33c31eed239f"/>
    <xsd:import namespace="473c8558-9769-4e4c-9240-6b5c31c0767f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3:TaxCatchAllLabel" minOccurs="0"/>
                <xsd:element ref="ns4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2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>
      <xsd:simpleType>
        <xsd:restriction base="dms:DateTime"/>
      </xsd:simpleType>
    </xsd:element>
    <xsd:element name="OwnerGroup" ma:index="11" ma:displayName="Owner Group" ma:list="UserInfo" ma:SearchPeopleOnly="false" ma:internalName="OwnerGroup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>
      <xsd:simpleType>
        <xsd:restriction base="dms:DateTime"/>
      </xsd:simpleType>
    </xsd:element>
    <xsd:element name="ArchivalChoice" ma:index="24" ma:displayName="Archive In" ma:default="3 Years" ma:internalName="ArchivalChoic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dd42ef28-d2e4-4e47-97ab-d11fb38978d1" ma:termSetId="7f21c66a-f36f-4b9d-aabb-5e38ce00f64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OETwoLevelApprovalUnapprovedUrls" ma:index="20" nillable="true" ma:displayName="Unapproved Urls" ma:internalName="BOETwoLevelApprovalUnapprovedUrl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3c8558-9769-4e4c-9240-6b5c31c0767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f5b2acf9-fd1b-4571-a3a3-69a8fa54b25c}" ma:internalName="TaxCatchAll" ma:showField="CatchAllData" ma:web="473c8558-9769-4e4c-9240-6b5c31c0767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f5b2acf9-fd1b-4571-a3a3-69a8fa54b25c}" ma:internalName="TaxCatchAllLabel" ma:readOnly="true" ma:showField="CatchAllDataLabel" ma:web="473c8558-9769-4e4c-9240-6b5c31c0767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5A747499-D055-4494-BECF-CC0DD689BDE0}"/>
</file>

<file path=customXml/itemProps3.xml><?xml version="1.0" encoding="utf-8"?>
<ds:datastoreItem xmlns:ds="http://schemas.openxmlformats.org/officeDocument/2006/customXml" ds:itemID="{4F2BA893-CFF4-4AF1-9D1D-0600F4183E19}"/>
</file>

<file path=customXml/itemProps4.xml><?xml version="1.0" encoding="utf-8"?>
<ds:datastoreItem xmlns:ds="http://schemas.openxmlformats.org/officeDocument/2006/customXml" ds:itemID="{A4194F76-8BFC-43B6-A8D2-5DFEF02327A7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445</TotalTime>
  <Words>716</Words>
  <Application>Microsoft Office PowerPoint</Application>
  <PresentationFormat>On-screen Show (4:3)</PresentationFormat>
  <Paragraphs>121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IR POWERPOINT TEMPLATE</vt:lpstr>
      <vt:lpstr>Inflation Report May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1: financial markets and global economic developments</dc:title>
  <dc:subject>Global economic and financial market developments</dc:subject>
  <dc:creator>Bank of England</dc:creator>
  <cp:keywords/>
  <dc:description/>
  <cp:lastModifiedBy>Chapman, Wayne</cp:lastModifiedBy>
  <cp:revision>95</cp:revision>
  <cp:lastPrinted>2014-02-11T15:04:13Z</cp:lastPrinted>
  <dcterms:created xsi:type="dcterms:W3CDTF">2016-08-03T08:40:42Z</dcterms:created>
  <dcterms:modified xsi:type="dcterms:W3CDTF">2017-05-11T07:25:35Z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101;#Inflation Report|ba4c1c32-a842-4852-a1b7-822f916ed243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