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6"/>
  </p:notesMasterIdLst>
  <p:sldIdLst>
    <p:sldId id="314" r:id="rId6"/>
    <p:sldId id="328" r:id="rId7"/>
    <p:sldId id="351" r:id="rId8"/>
    <p:sldId id="352" r:id="rId9"/>
    <p:sldId id="353" r:id="rId10"/>
    <p:sldId id="354" r:id="rId11"/>
    <p:sldId id="355" r:id="rId12"/>
    <p:sldId id="356" r:id="rId13"/>
    <p:sldId id="357" r:id="rId14"/>
    <p:sldId id="358" r:id="rId15"/>
    <p:sldId id="359" r:id="rId16"/>
    <p:sldId id="309" r:id="rId17"/>
    <p:sldId id="360" r:id="rId18"/>
    <p:sldId id="361" r:id="rId19"/>
    <p:sldId id="362" r:id="rId20"/>
    <p:sldId id="363" r:id="rId21"/>
    <p:sldId id="334" r:id="rId22"/>
    <p:sldId id="364" r:id="rId23"/>
    <p:sldId id="365" r:id="rId24"/>
    <p:sldId id="366" r:id="rId25"/>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47" autoAdjust="0"/>
    <p:restoredTop sz="94660"/>
  </p:normalViewPr>
  <p:slideViewPr>
    <p:cSldViewPr snapToGrid="0" showGuides="1">
      <p:cViewPr>
        <p:scale>
          <a:sx n="100" d="100"/>
          <a:sy n="100" d="100"/>
        </p:scale>
        <p:origin x="-654" y="-7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11/05/2017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May 2017</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Demand and </a:t>
            </a:r>
            <a:r>
              <a:rPr lang="en-GB" sz="2400" dirty="0" smtClean="0"/>
              <a:t>output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2.9  </a:t>
            </a:r>
            <a:r>
              <a:rPr lang="en-GB" dirty="0"/>
              <a:t>The current account deficit narrowed in Q4 but is expected to have widened slightly in </a:t>
            </a:r>
            <a:r>
              <a:rPr lang="en-GB" dirty="0" smtClean="0"/>
              <a:t>Q1</a:t>
            </a:r>
          </a:p>
          <a:p>
            <a:pPr lvl="2"/>
            <a:r>
              <a:rPr lang="en-GB" dirty="0"/>
              <a:t>UK current </a:t>
            </a:r>
            <a:r>
              <a:rPr lang="en-GB" dirty="0" smtClean="0"/>
              <a:t>account</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(a)	The diamond shows Bank staff’s projection for Q1.</a:t>
            </a:r>
          </a:p>
        </p:txBody>
      </p:sp>
      <p:pic>
        <p:nvPicPr>
          <p:cNvPr id="9218" name="Picture 2" descr="Q:\Current publications\IR May 2017\Section 2\PNGs\Chart 2.9 REDRAW.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6675" y="1537200"/>
            <a:ext cx="5351080"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52078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2.10  </a:t>
            </a:r>
            <a:r>
              <a:rPr lang="en-GB" dirty="0" smtClean="0"/>
              <a:t>Indicators </a:t>
            </a:r>
            <a:r>
              <a:rPr lang="en-GB" dirty="0"/>
              <a:t>of businesses’ investment intentions picked up in </a:t>
            </a:r>
            <a:r>
              <a:rPr lang="en-GB" dirty="0" smtClean="0"/>
              <a:t>Q1</a:t>
            </a:r>
          </a:p>
          <a:p>
            <a:pPr lvl="2"/>
            <a:r>
              <a:rPr lang="en-GB" dirty="0"/>
              <a:t>Business investment and survey indicators of investment </a:t>
            </a:r>
            <a:r>
              <a:rPr lang="en-GB" dirty="0" smtClean="0"/>
              <a:t>intentions</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Sources:  Bank of England, BCC, CBI, CBI/PwC, EEF, IHS </a:t>
            </a:r>
            <a:r>
              <a:rPr lang="en-GB" dirty="0" err="1"/>
              <a:t>Markit</a:t>
            </a:r>
            <a:r>
              <a:rPr lang="en-GB" dirty="0"/>
              <a:t> and Bank calculations.</a:t>
            </a:r>
          </a:p>
          <a:p>
            <a:r>
              <a:rPr lang="en-GB" dirty="0"/>
              <a:t> </a:t>
            </a:r>
          </a:p>
          <a:p>
            <a:r>
              <a:rPr lang="en-GB" dirty="0"/>
              <a:t>(a)	Range includes BCC, CBI, EEF, </a:t>
            </a:r>
            <a:r>
              <a:rPr lang="en-GB" dirty="0" err="1"/>
              <a:t>Markit</a:t>
            </a:r>
            <a:r>
              <a:rPr lang="en-GB" dirty="0"/>
              <a:t>/CIPS and Agents measures of business investment intentions, scaled to match the mean and variance of four‑quarter business investment growth since 2000.  EEF and CBI measures are the net percentage balances of respondents reporting that they have increased planned investment in plant and machinery for the next twelve months.  BCC measure is the net percentage balance of respondents reporting that they have increased planned investment in plant and machinery;  data are non seasonally adjusted.  </a:t>
            </a:r>
            <a:r>
              <a:rPr lang="en-GB" dirty="0" err="1"/>
              <a:t>Markit</a:t>
            </a:r>
            <a:r>
              <a:rPr lang="en-GB" dirty="0"/>
              <a:t>/CIPS measure is the net percentage balance of respondents reporting that new investment orders in the past month were higher than in the previous month (quarterly average of monthly data).  Agents measure shows companies’ intended changes in investment over the next twelve months.  The sectors within the CBI, BCC and Agents measures are weighted together using shares in real business investment.  EEF and </a:t>
            </a:r>
            <a:r>
              <a:rPr lang="en-GB" dirty="0" err="1"/>
              <a:t>Markit</a:t>
            </a:r>
            <a:r>
              <a:rPr lang="en-GB" dirty="0"/>
              <a:t>/CIPS measures are for the manufacturing sector.</a:t>
            </a:r>
          </a:p>
          <a:p>
            <a:r>
              <a:rPr lang="en-GB" dirty="0"/>
              <a:t>(b)	Chained‑volume measure.  Data are to 2016 Q4 and adjust for the transfer of the nuclear reactors from the public corporation sector to central government in 2005 Q2.  </a:t>
            </a:r>
            <a:r>
              <a:rPr lang="en-GB" dirty="0" smtClean="0"/>
              <a:t/>
            </a:r>
            <a:br>
              <a:rPr lang="en-GB" dirty="0" smtClean="0"/>
            </a:br>
            <a:r>
              <a:rPr lang="en-GB" dirty="0" smtClean="0"/>
              <a:t>The </a:t>
            </a:r>
            <a:r>
              <a:rPr lang="en-GB" dirty="0"/>
              <a:t>diamond shows Bank staff’s projection for Q1</a:t>
            </a:r>
            <a:r>
              <a:rPr lang="en-GB" dirty="0" smtClean="0"/>
              <a:t>.</a:t>
            </a:r>
            <a:endParaRPr lang="en-GB" dirty="0"/>
          </a:p>
        </p:txBody>
      </p:sp>
      <p:pic>
        <p:nvPicPr>
          <p:cNvPr id="10242" name="Picture 2" descr="Q:\Current publications\IR May 2017\Section 2\PNGs\Chart 2.1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5321" y="1385962"/>
            <a:ext cx="4802439" cy="3922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22877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58934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GB" sz="2400" b="1" dirty="0">
                <a:solidFill>
                  <a:srgbClr val="960000"/>
                </a:solidFill>
                <a:latin typeface="Arial" pitchFamily="34" charset="0"/>
                <a:cs typeface="Arial" pitchFamily="34" charset="0"/>
              </a:rPr>
              <a:t>Tables</a:t>
            </a:r>
            <a:endParaRPr lang="en-GB"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2"/>
            <a:ext cx="8727614" cy="607712"/>
          </a:xfrm>
        </p:spPr>
        <p:txBody>
          <a:bodyPr/>
          <a:lstStyle/>
          <a:p>
            <a:pPr lvl="1"/>
            <a:r>
              <a:rPr lang="en-GB" b="1" dirty="0" smtClean="0"/>
              <a:t>Table 2.A  </a:t>
            </a:r>
            <a:r>
              <a:rPr lang="en-GB" dirty="0">
                <a:solidFill>
                  <a:schemeClr val="tx1"/>
                </a:solidFill>
              </a:rPr>
              <a:t>Monitoring the MPC’s </a:t>
            </a:r>
            <a:r>
              <a:rPr lang="en-GB" dirty="0" smtClean="0">
                <a:solidFill>
                  <a:schemeClr val="tx1"/>
                </a:solidFill>
              </a:rPr>
              <a:t>key judgements</a:t>
            </a:r>
            <a:endParaRPr lang="en-GB" baseline="30000" dirty="0">
              <a:solidFill>
                <a:schemeClr val="tx1"/>
              </a:solidFill>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5052" y="723919"/>
            <a:ext cx="4748198" cy="5996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06318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Table 2.B  </a:t>
            </a:r>
            <a:r>
              <a:rPr lang="en-GB" dirty="0"/>
              <a:t>Consumption was resilient but business investment fell in </a:t>
            </a:r>
            <a:r>
              <a:rPr lang="en-GB" dirty="0" smtClean="0"/>
              <a:t>2016</a:t>
            </a:r>
          </a:p>
          <a:p>
            <a:pPr lvl="2"/>
            <a:r>
              <a:rPr lang="en-GB" dirty="0"/>
              <a:t>Expenditure components of </a:t>
            </a:r>
            <a:r>
              <a:rPr lang="en-GB" dirty="0" smtClean="0"/>
              <a:t>demand</a:t>
            </a:r>
            <a:r>
              <a:rPr lang="en-GB" baseline="30000" dirty="0" smtClean="0"/>
              <a:t>(a)</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(a)	Chained‑volume measures unless otherwise stated.</a:t>
            </a:r>
          </a:p>
          <a:p>
            <a:r>
              <a:rPr lang="en-GB" dirty="0"/>
              <a:t>(b)	Includes non‑profit institutions serving households.</a:t>
            </a:r>
          </a:p>
          <a:p>
            <a:r>
              <a:rPr lang="en-GB" dirty="0"/>
              <a:t>(c)	Investment data take account of the transfer of nuclear reactors from the public corporation sector to central government in 2005 Q2.</a:t>
            </a:r>
          </a:p>
          <a:p>
            <a:r>
              <a:rPr lang="en-GB" dirty="0"/>
              <a:t>(d)	Excludes the alignment adjustment.</a:t>
            </a:r>
          </a:p>
          <a:p>
            <a:r>
              <a:rPr lang="en-GB" dirty="0"/>
              <a:t>(e)	Percentage point contributions to quarterly growth of real GDP.</a:t>
            </a:r>
          </a:p>
          <a:p>
            <a:r>
              <a:rPr lang="en-GB" dirty="0"/>
              <a:t>(f)	Includes acquisitions less disposals of valuables.</a:t>
            </a:r>
          </a:p>
          <a:p>
            <a:r>
              <a:rPr lang="en-GB" dirty="0"/>
              <a:t>(g)	Excluding the impact of missing trader intra‑community (MTIC) fraud</a:t>
            </a:r>
            <a:r>
              <a:rPr lang="en-GB" dirty="0" smtClean="0"/>
              <a:t>.</a:t>
            </a:r>
            <a:endParaRPr lang="en-GB"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6037" y="1276355"/>
            <a:ext cx="4257663" cy="4469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42903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Table 2.C  </a:t>
            </a:r>
            <a:r>
              <a:rPr lang="en-GB" dirty="0"/>
              <a:t>Household borrowing conditions have eased in recent </a:t>
            </a:r>
            <a:r>
              <a:rPr lang="en-GB" dirty="0" smtClean="0"/>
              <a:t>years</a:t>
            </a:r>
          </a:p>
          <a:p>
            <a:pPr lvl="2"/>
            <a:r>
              <a:rPr lang="en-GB" dirty="0"/>
              <a:t>Average interest rates on household lending and other terms on credit </a:t>
            </a:r>
            <a:r>
              <a:rPr lang="en-GB" dirty="0" smtClean="0"/>
              <a:t/>
            </a:r>
            <a:br>
              <a:rPr lang="en-GB" dirty="0" smtClean="0"/>
            </a:br>
            <a:r>
              <a:rPr lang="en-GB" dirty="0" smtClean="0"/>
              <a:t>card lending</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Sources:  </a:t>
            </a:r>
            <a:r>
              <a:rPr lang="en-GB" dirty="0" err="1"/>
              <a:t>Moneyfacts</a:t>
            </a:r>
            <a:r>
              <a:rPr lang="en-GB" dirty="0"/>
              <a:t> Group and Bank calculations.</a:t>
            </a:r>
          </a:p>
          <a:p>
            <a:r>
              <a:rPr lang="en-GB" dirty="0"/>
              <a:t> </a:t>
            </a:r>
          </a:p>
          <a:p>
            <a:r>
              <a:rPr lang="en-GB" dirty="0"/>
              <a:t>(a)	The Bank’s quoted interest rate series are currently compiled using data from up to 19 UK monetary financial institutions (MFIs).  Data are non seasonally adjusted.  Sterling‑only end‑month quoted rates.</a:t>
            </a:r>
          </a:p>
          <a:p>
            <a:r>
              <a:rPr lang="en-GB" dirty="0"/>
              <a:t>(b)	The average 0% balance transfer term is the average of each lender’s maximum 0% balance transfer term available.  The average balance transfer fee applies to products with these terms.  Longer transfer terms and lower fees imply easier credit conditions.  Whole market data, excluding values of zero.  End‑month data</a:t>
            </a:r>
            <a:r>
              <a:rPr lang="en-GB" dirty="0" smtClean="0"/>
              <a:t>.</a:t>
            </a:r>
            <a:endParaRPr lang="en-GB"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2089" y="1581150"/>
            <a:ext cx="6234112" cy="41802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47347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Table 2.D  </a:t>
            </a:r>
            <a:r>
              <a:rPr lang="en-GB" dirty="0"/>
              <a:t>Net external finance raised by UK companies was slightly lower in </a:t>
            </a:r>
            <a:r>
              <a:rPr lang="en-GB" dirty="0" smtClean="0"/>
              <a:t>Q1</a:t>
            </a:r>
          </a:p>
          <a:p>
            <a:pPr lvl="2"/>
            <a:r>
              <a:rPr lang="en-GB" dirty="0"/>
              <a:t>Net external finance raised by UK </a:t>
            </a:r>
            <a:r>
              <a:rPr lang="en-GB" dirty="0" smtClean="0"/>
              <a:t>private non‑financial corporations</a:t>
            </a:r>
            <a:r>
              <a:rPr lang="en-GB" baseline="30000" dirty="0" smtClean="0"/>
              <a:t>(a)</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(a)	Includes sterling and foreign currency funds from UK monetary financial institutions and capital markets.</a:t>
            </a:r>
          </a:p>
          <a:p>
            <a:r>
              <a:rPr lang="en-GB" dirty="0"/>
              <a:t>(b)	Non seasonally adjusted.</a:t>
            </a:r>
          </a:p>
          <a:p>
            <a:r>
              <a:rPr lang="en-GB" dirty="0"/>
              <a:t>(c)	Includes stand‑alone and programme bonds.</a:t>
            </a:r>
          </a:p>
          <a:p>
            <a:r>
              <a:rPr lang="en-GB" dirty="0"/>
              <a:t>(d)	As component series are not all seasonally adjusted, the total may not equal the sum of its components</a:t>
            </a:r>
            <a:r>
              <a:rPr lang="en-GB" dirty="0" smtClean="0"/>
              <a:t>.</a:t>
            </a:r>
            <a:endParaRPr lang="en-GB"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6788" y="1719263"/>
            <a:ext cx="7242405" cy="3109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330180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smtClean="0">
                <a:solidFill>
                  <a:srgbClr val="960000"/>
                </a:solidFill>
                <a:latin typeface="Arial" pitchFamily="34" charset="0"/>
                <a:cs typeface="Arial" pitchFamily="34" charset="0"/>
              </a:rPr>
              <a:t>Understanding the household saving ratio</a:t>
            </a:r>
            <a:endParaRPr lang="en-US"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5820881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A  </a:t>
            </a:r>
            <a:r>
              <a:rPr lang="en-GB" dirty="0"/>
              <a:t>The household saving ratio has </a:t>
            </a:r>
            <a:r>
              <a:rPr lang="en-GB" dirty="0" smtClean="0"/>
              <a:t>fallen</a:t>
            </a:r>
          </a:p>
          <a:p>
            <a:pPr lvl="2"/>
            <a:r>
              <a:rPr lang="en-GB" dirty="0"/>
              <a:t>Household saving </a:t>
            </a:r>
            <a:r>
              <a:rPr lang="en-GB" dirty="0" smtClean="0"/>
              <a:t>ratio</a:t>
            </a:r>
            <a:r>
              <a:rPr lang="en-GB" baseline="30000" dirty="0" smtClean="0"/>
              <a:t>(a)</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(a)	Saving as a percentage of household post-tax income</a:t>
            </a:r>
            <a:r>
              <a:rPr lang="en-GB" dirty="0" smtClean="0"/>
              <a:t>.</a:t>
            </a:r>
            <a:endParaRPr lang="en-GB" dirty="0"/>
          </a:p>
        </p:txBody>
      </p:sp>
      <p:pic>
        <p:nvPicPr>
          <p:cNvPr id="11266" name="Picture 2" descr="Q:\Current publications\IR May 2017\Section 2\PNGs\Chart A.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7625" y="1080000"/>
            <a:ext cx="5398019"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2619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B  </a:t>
            </a:r>
            <a:r>
              <a:rPr lang="en-GB" dirty="0"/>
              <a:t>Labour and benefit income has increased relative to consumption over the past two </a:t>
            </a:r>
            <a:r>
              <a:rPr lang="en-GB" dirty="0" smtClean="0"/>
              <a:t>decades</a:t>
            </a:r>
          </a:p>
          <a:p>
            <a:pPr lvl="2"/>
            <a:r>
              <a:rPr lang="en-GB" dirty="0"/>
              <a:t>Household income relative to </a:t>
            </a:r>
            <a:r>
              <a:rPr lang="en-GB" dirty="0" smtClean="0"/>
              <a:t>consumption</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Sources:  ONS and Bank calculations.</a:t>
            </a:r>
          </a:p>
          <a:p>
            <a:r>
              <a:rPr lang="en-GB" dirty="0"/>
              <a:t> </a:t>
            </a:r>
          </a:p>
          <a:p>
            <a:r>
              <a:rPr lang="en-GB" dirty="0"/>
              <a:t>(a)	Post‑tax labour and benefit income is defined as wages and salaries plus mixed income, plus general government benefits and private pension receipts, minus income tax and National Insurance contributions.</a:t>
            </a:r>
          </a:p>
          <a:p>
            <a:r>
              <a:rPr lang="en-GB" dirty="0"/>
              <a:t>(b)	Calculated using household post‑tax income</a:t>
            </a:r>
            <a:r>
              <a:rPr lang="en-GB" dirty="0" smtClean="0"/>
              <a:t>.</a:t>
            </a:r>
            <a:endParaRPr lang="en-GB" dirty="0"/>
          </a:p>
        </p:txBody>
      </p:sp>
      <p:pic>
        <p:nvPicPr>
          <p:cNvPr id="12290" name="Picture 2" descr="Q:\Current publications\IR May 2017\Section 2\PNGs\Chart B REDRAW.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7625" y="1451475"/>
            <a:ext cx="5458369"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58370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2.1  </a:t>
            </a:r>
            <a:r>
              <a:rPr lang="en-GB" dirty="0"/>
              <a:t>GDP growth slowed in </a:t>
            </a:r>
            <a:r>
              <a:rPr lang="en-GB" dirty="0" smtClean="0"/>
              <a:t>Q1</a:t>
            </a:r>
          </a:p>
          <a:p>
            <a:pPr lvl="2"/>
            <a:r>
              <a:rPr lang="en-GB" dirty="0"/>
              <a:t>Output growth and Bank staff’s near‑term </a:t>
            </a:r>
            <a:r>
              <a:rPr lang="en-GB" dirty="0" smtClean="0"/>
              <a:t>projection</a:t>
            </a:r>
            <a:r>
              <a:rPr lang="en-GB" baseline="30000" dirty="0" smtClean="0"/>
              <a:t>(a)</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Sources:  ONS and Bank calculations.</a:t>
            </a:r>
          </a:p>
          <a:p>
            <a:r>
              <a:rPr lang="en-GB" dirty="0"/>
              <a:t> </a:t>
            </a:r>
          </a:p>
          <a:p>
            <a:r>
              <a:rPr lang="en-GB" dirty="0"/>
              <a:t>(a)	Chained‑volume measures.  GDP is at market prices.</a:t>
            </a:r>
          </a:p>
          <a:p>
            <a:r>
              <a:rPr lang="en-GB" dirty="0"/>
              <a:t>(b)	The latest </a:t>
            </a:r>
            <a:r>
              <a:rPr lang="en-GB" dirty="0" err="1"/>
              <a:t>backcast</a:t>
            </a:r>
            <a:r>
              <a:rPr lang="en-GB" dirty="0"/>
              <a:t>, shown to the left of the vertical line, is a judgement about the path for GDP in the mature estimate of the data.  The observation for 2017 Q2, to the right of the vertical line, is consistent with the MPC’s central projection.</a:t>
            </a:r>
          </a:p>
          <a:p>
            <a:r>
              <a:rPr lang="en-GB" dirty="0"/>
              <a:t>(c)	The beige diamond shows Bank staff’s central projection for the preliminary estimate of GDP growth in 2017 Q1 at the time of the February </a:t>
            </a:r>
            <a:r>
              <a:rPr lang="en-GB" i="1" dirty="0"/>
              <a:t>Report</a:t>
            </a:r>
            <a:r>
              <a:rPr lang="en-GB" dirty="0"/>
              <a:t>.  The blue diamond shows the current staff projection for the preliminary estimate of GDP growth in 2017 Q2.  The bands on either side of the diamonds show uncertainty around those projections based on one root mean squared error of past Bank staff forecasts for quarterly GDP growth made since 2004</a:t>
            </a:r>
            <a:r>
              <a:rPr lang="en-GB" dirty="0" smtClean="0"/>
              <a:t>.</a:t>
            </a:r>
            <a:endParaRPr lang="en-GB" dirty="0"/>
          </a:p>
        </p:txBody>
      </p:sp>
      <p:pic>
        <p:nvPicPr>
          <p:cNvPr id="1026" name="Picture 2" descr="Q:\Current publications\IR May 2017\Section 2\PNGs\Chart 2.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0000" y="1080000"/>
            <a:ext cx="5465075" cy="4439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1319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C  </a:t>
            </a:r>
            <a:r>
              <a:rPr lang="en-GB" dirty="0"/>
              <a:t>The household saving ratio will be revised up in </a:t>
            </a:r>
            <a:r>
              <a:rPr lang="en-GB" i="1" dirty="0"/>
              <a:t>Blue Book </a:t>
            </a:r>
            <a:r>
              <a:rPr lang="en-GB" i="1" dirty="0" smtClean="0"/>
              <a:t>2017</a:t>
            </a:r>
          </a:p>
          <a:p>
            <a:pPr lvl="2"/>
            <a:r>
              <a:rPr lang="en-GB" dirty="0"/>
              <a:t>Current household saving ratio and provisional </a:t>
            </a:r>
            <a:r>
              <a:rPr lang="en-GB" i="1" dirty="0"/>
              <a:t>Blue Book 2017</a:t>
            </a:r>
            <a:r>
              <a:rPr lang="en-GB" dirty="0"/>
              <a:t> </a:t>
            </a:r>
            <a:r>
              <a:rPr lang="en-GB" dirty="0" smtClean="0"/>
              <a:t>estimates</a:t>
            </a:r>
            <a:r>
              <a:rPr lang="en-GB" baseline="30000" dirty="0" smtClean="0"/>
              <a:t>(a)</a:t>
            </a:r>
            <a:endParaRPr lang="en-GB" baseline="30000" dirty="0"/>
          </a:p>
        </p:txBody>
      </p:sp>
      <p:sp>
        <p:nvSpPr>
          <p:cNvPr id="5" name="Text Placeholder 4"/>
          <p:cNvSpPr>
            <a:spLocks noGrp="1"/>
          </p:cNvSpPr>
          <p:nvPr>
            <p:ph type="body" sz="quarter" idx="16"/>
          </p:nvPr>
        </p:nvSpPr>
        <p:spPr>
          <a:xfrm>
            <a:off x="292098" y="6269125"/>
            <a:ext cx="8692104" cy="588875"/>
          </a:xfrm>
        </p:spPr>
        <p:txBody>
          <a:bodyPr/>
          <a:lstStyle/>
          <a:p>
            <a:r>
              <a:rPr lang="en-GB" dirty="0"/>
              <a:t>(a)	Annual estimates.  The latest estimates are for the household and </a:t>
            </a:r>
            <a:r>
              <a:rPr lang="en-GB" dirty="0" smtClean="0"/>
              <a:t>NPISH sectors</a:t>
            </a:r>
            <a:r>
              <a:rPr lang="en-GB" dirty="0"/>
              <a:t>, while the provisional </a:t>
            </a:r>
            <a:r>
              <a:rPr lang="en-GB" i="1" dirty="0"/>
              <a:t>Blue Book 2017</a:t>
            </a:r>
            <a:r>
              <a:rPr lang="en-GB" dirty="0"/>
              <a:t> estimates are for the household sector only (see footnote</a:t>
            </a:r>
            <a:r>
              <a:rPr lang="en-GB"/>
              <a:t> </a:t>
            </a:r>
            <a:r>
              <a:rPr lang="en-GB" smtClean="0"/>
              <a:t>(1) </a:t>
            </a:r>
            <a:r>
              <a:rPr lang="en-GB" dirty="0"/>
              <a:t>for more details</a:t>
            </a:r>
            <a:r>
              <a:rPr lang="en-GB" dirty="0" smtClean="0"/>
              <a:t>).</a:t>
            </a:r>
            <a:endParaRPr lang="en-GB" dirty="0"/>
          </a:p>
        </p:txBody>
      </p:sp>
      <p:pic>
        <p:nvPicPr>
          <p:cNvPr id="13314" name="Picture 2" descr="Q:\Current publications\IR May 2017\Section 2\PNGs\Chart C.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57150" y="1670550"/>
            <a:ext cx="5398019"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61193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2.2  </a:t>
            </a:r>
            <a:r>
              <a:rPr lang="en-GB" dirty="0"/>
              <a:t>The slowing in Q1 output growth was driven by the service </a:t>
            </a:r>
            <a:r>
              <a:rPr lang="en-GB" dirty="0" smtClean="0"/>
              <a:t>sector</a:t>
            </a:r>
          </a:p>
          <a:p>
            <a:pPr lvl="2"/>
            <a:r>
              <a:rPr lang="en-GB" dirty="0"/>
              <a:t>Contributions to average quarterly GVA </a:t>
            </a:r>
            <a:r>
              <a:rPr lang="en-GB" dirty="0" smtClean="0"/>
              <a:t>growth</a:t>
            </a:r>
            <a:r>
              <a:rPr lang="en-GB" baseline="30000" dirty="0" smtClean="0"/>
              <a:t>(a)</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Sources:  ONS and Bank calculations.</a:t>
            </a:r>
          </a:p>
          <a:p>
            <a:r>
              <a:rPr lang="en-GB" dirty="0"/>
              <a:t> </a:t>
            </a:r>
          </a:p>
          <a:p>
            <a:r>
              <a:rPr lang="en-GB" dirty="0"/>
              <a:t>(a)	Chained‑volume measures at basic prices.  Figures in parentheses are weights in nominal GDP in 2013.</a:t>
            </a:r>
          </a:p>
          <a:p>
            <a:r>
              <a:rPr lang="en-GB" dirty="0"/>
              <a:t>(b)	Other production includes utilities, extraction and agriculture</a:t>
            </a:r>
            <a:r>
              <a:rPr lang="en-GB" dirty="0" smtClean="0"/>
              <a:t>.</a:t>
            </a:r>
            <a:endParaRPr lang="en-GB" dirty="0"/>
          </a:p>
        </p:txBody>
      </p:sp>
      <p:pic>
        <p:nvPicPr>
          <p:cNvPr id="2050" name="Picture 2" descr="Q:\Current publications\IR May 2017\Section 2\PNGs\Chart 2.2 REDRAW.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9386" y="1422912"/>
            <a:ext cx="4832157" cy="4641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39192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2.3  </a:t>
            </a:r>
            <a:r>
              <a:rPr lang="en-GB" dirty="0"/>
              <a:t>Retail sales growth has fallen sharply but consumer confidence has held </a:t>
            </a:r>
            <a:r>
              <a:rPr lang="en-GB" dirty="0" smtClean="0"/>
              <a:t>up</a:t>
            </a:r>
          </a:p>
          <a:p>
            <a:pPr lvl="2"/>
            <a:r>
              <a:rPr lang="en-GB" dirty="0"/>
              <a:t>Retail sales volumes and consumer </a:t>
            </a:r>
            <a:r>
              <a:rPr lang="en-GB" dirty="0" smtClean="0"/>
              <a:t>confidence</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Sources:  </a:t>
            </a:r>
            <a:r>
              <a:rPr lang="en-GB" dirty="0" err="1"/>
              <a:t>GfK</a:t>
            </a:r>
            <a:r>
              <a:rPr lang="en-GB" dirty="0"/>
              <a:t> (research carried out on behalf of the European Commission), ONS and Bank calculations.</a:t>
            </a:r>
          </a:p>
          <a:p>
            <a:r>
              <a:rPr lang="en-GB" dirty="0"/>
              <a:t> </a:t>
            </a:r>
          </a:p>
          <a:p>
            <a:r>
              <a:rPr lang="en-GB" dirty="0"/>
              <a:t>(a)	Quarterly average of monthly data.</a:t>
            </a:r>
          </a:p>
          <a:p>
            <a:r>
              <a:rPr lang="en-GB" dirty="0"/>
              <a:t>(b)	Average of the net balances of respondents reporting that:  their financial situation has got better over the past twelve months;  their financial situation is expected to get better over the next twelve months;  the general economic situation has got better over the past twelve months;  the general economic situation is expected to get better over the next twelve months;  and now is the right time to make major purchases such as furniture or electrical goods</a:t>
            </a:r>
            <a:r>
              <a:rPr lang="en-GB" dirty="0" smtClean="0"/>
              <a:t>.</a:t>
            </a:r>
            <a:endParaRPr lang="en-GB" dirty="0"/>
          </a:p>
        </p:txBody>
      </p:sp>
      <p:pic>
        <p:nvPicPr>
          <p:cNvPr id="3074" name="Picture 2" descr="Q:\Current publications\IR May 2017\Section 2\PNGs\Chart 2.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4775" y="1394325"/>
            <a:ext cx="5293472" cy="4416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73295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2.4  </a:t>
            </a:r>
            <a:r>
              <a:rPr lang="en-GB" dirty="0"/>
              <a:t>The boost to real income growth from past falls in import prices has </a:t>
            </a:r>
            <a:r>
              <a:rPr lang="en-GB" dirty="0" smtClean="0"/>
              <a:t>faded</a:t>
            </a:r>
          </a:p>
          <a:p>
            <a:pPr lvl="2"/>
            <a:r>
              <a:rPr lang="en-GB" dirty="0"/>
              <a:t>Contributions to annual real post‑tax labour income </a:t>
            </a:r>
            <a:r>
              <a:rPr lang="en-GB" dirty="0" smtClean="0"/>
              <a:t>growth</a:t>
            </a:r>
            <a:r>
              <a:rPr lang="en-GB" baseline="30000" dirty="0" smtClean="0"/>
              <a:t>(a)</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smtClean="0"/>
              <a:t>(a</a:t>
            </a:r>
            <a:r>
              <a:rPr lang="en-GB" dirty="0"/>
              <a:t>)	Half‑yearly averages.</a:t>
            </a:r>
          </a:p>
          <a:p>
            <a:r>
              <a:rPr lang="en-GB" dirty="0"/>
              <a:t>(b)	Wages and salaries plus mixed income.</a:t>
            </a:r>
          </a:p>
          <a:p>
            <a:r>
              <a:rPr lang="en-GB" dirty="0"/>
              <a:t>(c)	Net transfers are general government benefits less employees’ National Insurance contributions.</a:t>
            </a:r>
          </a:p>
          <a:p>
            <a:r>
              <a:rPr lang="en-GB" dirty="0"/>
              <a:t>(d)	Measured using the consumption deflator (including non‑profit institutions serving households).</a:t>
            </a:r>
          </a:p>
          <a:p>
            <a:r>
              <a:rPr lang="en-GB" dirty="0"/>
              <a:t>(e)	Nominal post‑tax labour income divided by the consumption deflator (including non‑profit institutions serving households</a:t>
            </a:r>
            <a:r>
              <a:rPr lang="en-GB" dirty="0" smtClean="0"/>
              <a:t>).</a:t>
            </a:r>
            <a:endParaRPr lang="en-GB" dirty="0"/>
          </a:p>
        </p:txBody>
      </p:sp>
      <p:pic>
        <p:nvPicPr>
          <p:cNvPr id="4098" name="Picture 2" descr="Q:\Current publications\IR May 2017\Section 2\PNGs\Chart 2.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38375" y="1381126"/>
            <a:ext cx="4632970" cy="4708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72812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2.5  </a:t>
            </a:r>
            <a:r>
              <a:rPr lang="en-GB" dirty="0"/>
              <a:t>Household lending growth has slowed </a:t>
            </a:r>
            <a:r>
              <a:rPr lang="en-GB" dirty="0" smtClean="0"/>
              <a:t>slightly</a:t>
            </a:r>
          </a:p>
          <a:p>
            <a:pPr lvl="2"/>
            <a:r>
              <a:rPr lang="en-GB" dirty="0"/>
              <a:t>Household </a:t>
            </a:r>
            <a:r>
              <a:rPr lang="en-GB" dirty="0" smtClean="0"/>
              <a:t>borrowing</a:t>
            </a:r>
            <a:r>
              <a:rPr lang="en-GB" baseline="30000" dirty="0" smtClean="0"/>
              <a:t>(a)</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(a)	Monthly </a:t>
            </a:r>
            <a:r>
              <a:rPr lang="en-GB" dirty="0" smtClean="0"/>
              <a:t>data.  Sterling </a:t>
            </a:r>
            <a:r>
              <a:rPr lang="en-GB" dirty="0"/>
              <a:t>net lending by UK MFIs and other lenders.  Consumer credit consists of credit card lending and other unsecured lending (other loans and advances) and excludes student loans</a:t>
            </a:r>
            <a:r>
              <a:rPr lang="en-GB" dirty="0" smtClean="0"/>
              <a:t>.</a:t>
            </a:r>
            <a:endParaRPr lang="en-GB" dirty="0"/>
          </a:p>
        </p:txBody>
      </p:sp>
      <p:pic>
        <p:nvPicPr>
          <p:cNvPr id="5122" name="Picture 2" descr="Q:\Current publications\IR May 2017\Section 2\PNGs\Chart 2.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57150" y="1080000"/>
            <a:ext cx="5411430"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59450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2.6  </a:t>
            </a:r>
            <a:r>
              <a:rPr lang="en-GB" dirty="0"/>
              <a:t>House price inflation has slowed but housing market activity has been broadly </a:t>
            </a:r>
            <a:r>
              <a:rPr lang="en-GB" dirty="0" smtClean="0"/>
              <a:t>stable</a:t>
            </a:r>
          </a:p>
          <a:p>
            <a:pPr lvl="2"/>
            <a:r>
              <a:rPr lang="en-GB" dirty="0"/>
              <a:t>House prices and mortgage approvals for house </a:t>
            </a:r>
            <a:r>
              <a:rPr lang="en-GB" dirty="0" smtClean="0"/>
              <a:t>purchase</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Sources:  Bank of England, IHS </a:t>
            </a:r>
            <a:r>
              <a:rPr lang="en-GB" dirty="0" err="1"/>
              <a:t>Markit</a:t>
            </a:r>
            <a:r>
              <a:rPr lang="en-GB" dirty="0"/>
              <a:t>, Nationwide and Bank calculations.</a:t>
            </a:r>
          </a:p>
          <a:p>
            <a:r>
              <a:rPr lang="en-GB" dirty="0"/>
              <a:t> </a:t>
            </a:r>
          </a:p>
          <a:p>
            <a:pPr lvl="0"/>
            <a:r>
              <a:rPr lang="en-GB" dirty="0" smtClean="0"/>
              <a:t>(a)	Average </a:t>
            </a:r>
            <a:r>
              <a:rPr lang="en-GB" dirty="0"/>
              <a:t>of the Halifax/</a:t>
            </a:r>
            <a:r>
              <a:rPr lang="en-GB" dirty="0" err="1"/>
              <a:t>Markit</a:t>
            </a:r>
            <a:r>
              <a:rPr lang="en-GB" dirty="0"/>
              <a:t> and Nationwide house price series</a:t>
            </a:r>
            <a:r>
              <a:rPr lang="en-GB" dirty="0" smtClean="0"/>
              <a:t>.</a:t>
            </a:r>
            <a:endParaRPr lang="en-GB" dirty="0"/>
          </a:p>
        </p:txBody>
      </p:sp>
      <p:pic>
        <p:nvPicPr>
          <p:cNvPr id="6146" name="Picture 2" descr="Q:\Current publications\IR May 2017\Section 2\PNGs\Chart 2.6.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92263" y="1520452"/>
            <a:ext cx="5988114" cy="4606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293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2.7  </a:t>
            </a:r>
            <a:r>
              <a:rPr lang="en-GB" dirty="0"/>
              <a:t>Housing starts picked up sharply in 2016 </a:t>
            </a:r>
            <a:r>
              <a:rPr lang="en-GB" dirty="0" smtClean="0"/>
              <a:t>H2</a:t>
            </a:r>
          </a:p>
          <a:p>
            <a:pPr lvl="2"/>
            <a:r>
              <a:rPr lang="en-GB" dirty="0"/>
              <a:t>Housing </a:t>
            </a:r>
            <a:r>
              <a:rPr lang="en-GB" dirty="0" smtClean="0"/>
              <a:t>starts</a:t>
            </a:r>
            <a:r>
              <a:rPr lang="en-GB" baseline="30000" dirty="0" smtClean="0"/>
              <a:t>(a)</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Sources:  Department for Communities and Local Government and Bank calculations.</a:t>
            </a:r>
          </a:p>
          <a:p>
            <a:r>
              <a:rPr lang="en-GB" dirty="0"/>
              <a:t> </a:t>
            </a:r>
          </a:p>
          <a:p>
            <a:r>
              <a:rPr lang="en-GB" dirty="0"/>
              <a:t>(a)	Number of permanent dwellings in the United Kingdom started by private enterprises up to 2016 Q2.  Data for Q3 and Q4 have been grown in line with permanent dwelling starts by </a:t>
            </a:r>
            <a:r>
              <a:rPr lang="en-GB" dirty="0" smtClean="0"/>
              <a:t/>
            </a:r>
            <a:br>
              <a:rPr lang="en-GB" dirty="0" smtClean="0"/>
            </a:br>
            <a:r>
              <a:rPr lang="en-GB" dirty="0" smtClean="0"/>
              <a:t>private </a:t>
            </a:r>
            <a:r>
              <a:rPr lang="en-GB" dirty="0"/>
              <a:t>enterprises in England.  Data are seasonally adjusted</a:t>
            </a:r>
            <a:r>
              <a:rPr lang="en-GB" dirty="0" smtClean="0"/>
              <a:t>.</a:t>
            </a:r>
            <a:endParaRPr lang="en-GB" dirty="0"/>
          </a:p>
        </p:txBody>
      </p:sp>
      <p:pic>
        <p:nvPicPr>
          <p:cNvPr id="7170" name="Picture 2" descr="Q:\Current publications\IR May 2017\Section 2\PNGs\Chart 2.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0000" y="1080000"/>
            <a:ext cx="5512014"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72793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2.8  </a:t>
            </a:r>
            <a:r>
              <a:rPr lang="en-GB" dirty="0"/>
              <a:t>Surveys point to a pickup in export growth in </a:t>
            </a:r>
            <a:r>
              <a:rPr lang="en-GB" dirty="0" smtClean="0"/>
              <a:t>2017</a:t>
            </a:r>
          </a:p>
          <a:p>
            <a:pPr lvl="2"/>
            <a:r>
              <a:rPr lang="en-GB" dirty="0"/>
              <a:t>UK exports and survey indicators of export </a:t>
            </a:r>
            <a:r>
              <a:rPr lang="en-GB" dirty="0" smtClean="0"/>
              <a:t>growth</a:t>
            </a:r>
            <a:r>
              <a:rPr lang="en-GB" baseline="30000" dirty="0" smtClean="0"/>
              <a:t>(a)</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GB" dirty="0"/>
              <a:t>Sources:  Bank of England, BCC, CBI, EEF, IHS </a:t>
            </a:r>
            <a:r>
              <a:rPr lang="en-GB" dirty="0" err="1"/>
              <a:t>Markit</a:t>
            </a:r>
            <a:r>
              <a:rPr lang="en-GB" dirty="0"/>
              <a:t>, ONS and Bank calculations.</a:t>
            </a:r>
          </a:p>
          <a:p>
            <a:r>
              <a:rPr lang="en-GB" dirty="0"/>
              <a:t> </a:t>
            </a:r>
          </a:p>
          <a:p>
            <a:r>
              <a:rPr lang="en-GB" dirty="0"/>
              <a:t>(a)	BCC measure is the net percentage balance of manufacturing and service companies reporting that export orders and deliveries increased on the quarter;  data are non seasonally adjusted.  CBI measure is the average of the net percentage balance of manufacturing companies reporting that export orders and deliveries increased on the quarter, and that their present export order books are above normal.  </a:t>
            </a:r>
            <a:r>
              <a:rPr lang="en-GB" dirty="0" err="1"/>
              <a:t>Markit</a:t>
            </a:r>
            <a:r>
              <a:rPr lang="en-GB" dirty="0"/>
              <a:t>/CIPS measure is the net percentage balance of manufacturing companies reporting that export orders increased this month compared with the previous month;  quarterly average of monthly data.  Agents measure is manufacturing companies’ reported annual growth in production for sales to overseas customers over the past three months;  Q1 data are for February.  EEF is the average of the net percentage balances of manufacturing companies reporting that export orders increased over the past three months and that export orders increased for the next three months.  Indicators are scaled to match the mean and variance of four‑quarter export growth since 2000.</a:t>
            </a:r>
          </a:p>
          <a:p>
            <a:r>
              <a:rPr lang="en-GB" dirty="0"/>
              <a:t>(b)	Chained‑volume measure, excluding the impact of MTIC fraud.  The diamond shows Bank staff’s projection for Q1</a:t>
            </a:r>
            <a:r>
              <a:rPr lang="en-GB" dirty="0" smtClean="0"/>
              <a:t>.</a:t>
            </a:r>
            <a:endParaRPr lang="en-GB" dirty="0"/>
          </a:p>
        </p:txBody>
      </p:sp>
      <p:pic>
        <p:nvPicPr>
          <p:cNvPr id="8194" name="Picture 2" descr="Q:\Current publications\IR May 2017\Section 2\PNGs\Chart 2.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90500" y="1099050"/>
            <a:ext cx="5165456" cy="4218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1695991"/>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2</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ba4c1c32-a842-4852-a1b7-822f916ed243</TermId>
        </TermInfo>
      </Terms>
    </BOETaxonomyFieldTaxHTField0>
    <BOEReplicateBackwardLinksOnDeployFlag xmlns="http://schemas.microsoft.com/sharepoint/v3">false</BOEReplicateBackwardLinksOnDeployFlag>
    <PublishDate xmlns="http://schemas.microsoft.com/sharepoint/v3">2017-05-10T23:00:00+00:00</PublishDate>
    <PublishingExpirationDate xmlns="http://schemas.microsoft.com/sharepoint/v3" xsi:nil="true"/>
    <IncludeContentsInIndex xmlns="http://schemas.microsoft.com/sharepoint/v3">true</IncludeContentsInIndex>
    <PublishingStartDate xmlns="http://schemas.microsoft.com/sharepoint/v3">2017-05-11T11:00:00+00:00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TaxCatchAll xmlns="473c8558-9769-4e4c-9240-6b5c31c0767f">
      <Value>101</Value>
    </TaxCatchAll>
    <BOETwoLevelApprovalUnapprovedUrls xmlns="b67fa5cd-9f58-4c91-ae17-33c31eed239f" xsi:nil="true"/>
    <ContentReviewDate xmlns="http://schemas.microsoft.com/sharepoint/v3">1900-01-01T00:00:00+00:00</ContentReviewDat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BF4EEF456FC2F46961A35CADEE901AB" ma:contentTypeVersion="31" ma:contentTypeDescription="Create a new document." ma:contentTypeScope="" ma:versionID="8343d8ba8bd8d855afac6fca36f67a09">
  <xsd:schema xmlns:xsd="http://www.w3.org/2001/XMLSchema" xmlns:xs="http://www.w3.org/2001/XMLSchema" xmlns:p="http://schemas.microsoft.com/office/2006/metadata/properties" xmlns:ns1="http://schemas.microsoft.com/sharepoint/v3" xmlns:ns2="b67fa5cd-9f58-4c91-ae17-33c31eed239f" xmlns:ns3="473c8558-9769-4e4c-9240-6b5c31c0767f" xmlns:ns4="http://schemas.microsoft.com/sharepoint/v3/fields" targetNamespace="http://schemas.microsoft.com/office/2006/metadata/properties" ma:root="true" ma:fieldsID="7e30fdb4da0baf866ba6df91f4b721e8" ns1:_="" ns2:_="" ns3:_="" ns4:_="">
    <xsd:import namespace="http://schemas.microsoft.com/sharepoint/v3"/>
    <xsd:import namespace="b67fa5cd-9f58-4c91-ae17-33c31eed239f"/>
    <xsd:import namespace="473c8558-9769-4e4c-9240-6b5c31c0767f"/>
    <xsd:import namespace="http://schemas.microsoft.com/sharepoint/v3/fields"/>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3:TaxCatchAllLabel" minOccurs="0"/>
                <xsd:element ref="ns4:BOEKeywords" minOccurs="0"/>
                <xsd:element ref="ns1:BOESummaryText" minOccurs="0"/>
                <xsd:element ref="ns1:IncludeContentsInIndex" minOccurs="0"/>
                <xsd:element ref="ns1:BOEApprovalStatus" minOccurs="0"/>
                <xsd:element ref="ns2: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xsd:simpleType>
        <xsd:restriction base="dms:DateTime"/>
      </xsd:simpleType>
    </xsd:element>
    <xsd:element name="OwnerGroup" ma:index="11" ma:displayName="Owner Group" ma:list="UserInfo" ma:SearchPeopleOnly="false" ma:internalName="OwnerGroup">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xsd:simpleType>
        <xsd:restriction base="dms:Note">
          <xsd:maxLength value="255"/>
        </xsd:restriction>
      </xsd:simpleType>
    </xsd:element>
    <xsd:element name="IncludeContentsInIndex" ma:index="18" nillable="true" ma:displayName="Make Content Searchable" ma:default="1" ma:description="" ma:internalName="IncludeContentsInIndex">
      <xsd:simpleType>
        <xsd:restriction base="dms:Boolean"/>
      </xsd:simpleType>
    </xsd:element>
    <xsd:element name="BOEApprovalStatus" ma:index="19" nillable="true" ma:displayName="2 Stage Approval Status" ma:default="Pending Approval" ma:internalName="BOEApprovalStatus">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xsd:simpleType>
        <xsd:restriction base="dms:DateTime"/>
      </xsd:simpleType>
    </xsd:element>
    <xsd:element name="ArchivalChoice" ma:index="24" ma:displayName="Archive In" ma:default="3 Years" ma:internalName="ArchivalChoic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xsd:simpleType>
        <xsd:restriction base="dms:Text"/>
      </xsd:simpleType>
    </xsd:element>
    <xsd:element name="BOEReplicateBackwardLinksOnDeployFlag" ma:index="26" nillable="true" ma:displayName="Replicate Backward Links On Deploy" ma:default="0" ma:internalName="Replicate_x0020_Backward_x0020_Links_x0020_On_x0020_Deploy">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dd42ef28-d2e4-4e47-97ab-d11fb38978d1" ma:termSetId="7f21c66a-f36f-4b9d-aabb-5e38ce00f643" ma:anchorId="00000000-0000-0000-0000-000000000000" ma:open="false" ma:isKeyword="false">
      <xsd:complexType>
        <xsd:sequence>
          <xsd:element ref="pc:Terms" minOccurs="0" maxOccurs="1"/>
        </xsd:sequence>
      </xsd:complexType>
    </xsd:element>
    <xsd:element name="BOETwoLevelApprovalUnapprovedUrls" ma:index="20" nillable="true" ma:displayName="Unapproved Urls" ma:internalName="BOETwoLevelApprovalUnapprovedUrl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73c8558-9769-4e4c-9240-6b5c31c0767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f5b2acf9-fd1b-4571-a3a3-69a8fa54b25c}" ma:internalName="TaxCatchAll" ma:showField="CatchAllData" ma:web="473c8558-9769-4e4c-9240-6b5c31c0767f">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f5b2acf9-fd1b-4571-a3a3-69a8fa54b25c}" ma:internalName="TaxCatchAllLabel" ma:readOnly="true" ma:showField="CatchAllDataLabel" ma:web="473c8558-9769-4e4c-9240-6b5c31c0767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4F2BA893-CFF4-4AF1-9D1D-0600F4183E19}"/>
</file>

<file path=customXml/itemProps4.xml><?xml version="1.0" encoding="utf-8"?>
<ds:datastoreItem xmlns:ds="http://schemas.openxmlformats.org/officeDocument/2006/customXml" ds:itemID="{2F49A134-FBB1-44F3-BC9E-69BB81B9DE6A}"/>
</file>

<file path=docProps/app.xml><?xml version="1.0" encoding="utf-8"?>
<Properties xmlns="http://schemas.openxmlformats.org/officeDocument/2006/extended-properties" xmlns:vt="http://schemas.openxmlformats.org/officeDocument/2006/docPropsVTypes">
  <Template>IR POWERPOINT TEMPLATE</Template>
  <TotalTime>307</TotalTime>
  <Words>407</Words>
  <Application>Microsoft Office PowerPoint</Application>
  <PresentationFormat>On-screen Show (4:3)</PresentationFormat>
  <Paragraphs>92</Paragraphs>
  <Slides>20</Slides>
  <Notes>2</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IR POWERPOINT TEMPLATE</vt:lpstr>
      <vt:lpstr>Inflation Report May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2: demand and output</dc:title>
  <dc:subject>Demand and output</dc:subject>
  <dc:creator>Bank of England</dc:creator>
  <cp:keywords/>
  <dc:description/>
  <cp:lastModifiedBy>Chapman, Wayne</cp:lastModifiedBy>
  <cp:revision>49</cp:revision>
  <cp:lastPrinted>2017-02-01T11:21:58Z</cp:lastPrinted>
  <dcterms:created xsi:type="dcterms:W3CDTF">2016-11-02T11:19:06Z</dcterms:created>
  <dcterms:modified xsi:type="dcterms:W3CDTF">2017-05-11T07:25:02Z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101;#Inflation Report|ba4c1c32-a842-4852-a1b7-822f916ed243</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