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19"/>
  </p:notesMasterIdLst>
  <p:sldIdLst>
    <p:sldId id="314" r:id="rId6"/>
    <p:sldId id="336" r:id="rId7"/>
    <p:sldId id="340" r:id="rId8"/>
    <p:sldId id="341" r:id="rId9"/>
    <p:sldId id="342" r:id="rId10"/>
    <p:sldId id="343" r:id="rId11"/>
    <p:sldId id="344" r:id="rId12"/>
    <p:sldId id="352" r:id="rId13"/>
    <p:sldId id="353" r:id="rId14"/>
    <p:sldId id="309" r:id="rId15"/>
    <p:sldId id="326" r:id="rId16"/>
    <p:sldId id="327" r:id="rId17"/>
    <p:sldId id="328" r:id="rId18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17" autoAdjust="0"/>
  </p:normalViewPr>
  <p:slideViewPr>
    <p:cSldViewPr snapToGrid="0" showGuides="1">
      <p:cViewPr>
        <p:scale>
          <a:sx n="100" d="100"/>
          <a:sy n="100" d="100"/>
        </p:scale>
        <p:origin x="-402" y="-72"/>
      </p:cViewPr>
      <p:guideLst>
        <p:guide orient="horz" pos="332"/>
        <p:guide orient="horz" pos="528"/>
        <p:guide orient="horz" pos="3666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11/05/2017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May 2017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 smtClean="0"/>
              <a:t>Supply and the labour market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Table 3.A</a:t>
            </a:r>
            <a:r>
              <a:rPr lang="en-US" dirty="0" smtClean="0"/>
              <a:t>  </a:t>
            </a:r>
            <a:r>
              <a:rPr lang="en-GB" dirty="0"/>
              <a:t>Survey indicators of pay growth are </a:t>
            </a:r>
            <a:r>
              <a:rPr lang="en-GB" dirty="0" smtClean="0"/>
              <a:t>mixed</a:t>
            </a:r>
          </a:p>
          <a:p>
            <a:pPr lvl="2"/>
            <a:r>
              <a:rPr lang="en-US" dirty="0"/>
              <a:t>Indicators of wage growth</a:t>
            </a:r>
            <a:endParaRPr lang="en-GB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GB" dirty="0" smtClean="0"/>
              <a:t>Sources:  Bank </a:t>
            </a:r>
            <a:r>
              <a:rPr lang="en-GB" dirty="0"/>
              <a:t>of England, BCC, CBI, CBI/PwC, Chartered Institute of Personnel and Development (CIPD</a:t>
            </a:r>
            <a:r>
              <a:rPr lang="en-GB" dirty="0" smtClean="0"/>
              <a:t>), KPMG/REC/IHS </a:t>
            </a:r>
            <a:r>
              <a:rPr lang="en-GB" dirty="0" err="1"/>
              <a:t>Markit</a:t>
            </a:r>
            <a:r>
              <a:rPr lang="en-GB" dirty="0"/>
              <a:t>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	Measures </a:t>
            </a:r>
            <a:r>
              <a:rPr lang="en-GB" dirty="0"/>
              <a:t>of expected wages for the year </a:t>
            </a:r>
            <a:r>
              <a:rPr lang="en-GB" dirty="0" smtClean="0"/>
              <a:t>ahead.  Produced </a:t>
            </a:r>
            <a:r>
              <a:rPr lang="en-GB" dirty="0"/>
              <a:t>by weighting together balances </a:t>
            </a:r>
            <a:r>
              <a:rPr lang="en-GB" dirty="0" smtClean="0"/>
              <a:t>for manufacturing</a:t>
            </a:r>
            <a:r>
              <a:rPr lang="en-GB" dirty="0"/>
              <a:t>, distributive trades, business/consumer/professional services and financial services </a:t>
            </a:r>
            <a:r>
              <a:rPr lang="en-GB" dirty="0" smtClean="0"/>
              <a:t>using employee </a:t>
            </a:r>
            <a:r>
              <a:rPr lang="en-GB" dirty="0"/>
              <a:t>job </a:t>
            </a:r>
            <a:r>
              <a:rPr lang="en-GB" dirty="0" smtClean="0"/>
              <a:t>shares.  Data </a:t>
            </a:r>
            <a:r>
              <a:rPr lang="en-GB" dirty="0"/>
              <a:t>only available since 2008.</a:t>
            </a:r>
          </a:p>
          <a:p>
            <a:r>
              <a:rPr lang="en-GB" dirty="0"/>
              <a:t>(b) </a:t>
            </a:r>
            <a:r>
              <a:rPr lang="en-GB" dirty="0" smtClean="0"/>
              <a:t>	Quarterly </a:t>
            </a:r>
            <a:r>
              <a:rPr lang="en-GB" dirty="0"/>
              <a:t>averages for manufacturing and services weighted together using employee job shares. </a:t>
            </a:r>
            <a:r>
              <a:rPr lang="en-GB" dirty="0" smtClean="0"/>
              <a:t> The  scores </a:t>
            </a:r>
            <a:r>
              <a:rPr lang="en-GB" dirty="0"/>
              <a:t>refer to companies’ labour costs over the past three months compared with the same period a </a:t>
            </a:r>
            <a:r>
              <a:rPr lang="en-GB" dirty="0" smtClean="0"/>
              <a:t>year earlier</a:t>
            </a:r>
            <a:r>
              <a:rPr lang="en-GB" dirty="0"/>
              <a:t>. </a:t>
            </a:r>
            <a:r>
              <a:rPr lang="en-GB" dirty="0" smtClean="0"/>
              <a:t> Scores </a:t>
            </a:r>
            <a:r>
              <a:rPr lang="en-GB" dirty="0"/>
              <a:t>of -5 to 5 represent rapidly falling and rapidly rising costs respectively, with zero </a:t>
            </a:r>
            <a:r>
              <a:rPr lang="en-GB" dirty="0" smtClean="0"/>
              <a:t>representing no </a:t>
            </a:r>
            <a:r>
              <a:rPr lang="en-GB" dirty="0"/>
              <a:t>change.</a:t>
            </a:r>
          </a:p>
          <a:p>
            <a:r>
              <a:rPr lang="en-GB" dirty="0"/>
              <a:t>(c) </a:t>
            </a:r>
            <a:r>
              <a:rPr lang="en-GB" dirty="0" smtClean="0"/>
              <a:t>	Pay </a:t>
            </a:r>
            <a:r>
              <a:rPr lang="en-GB" dirty="0"/>
              <a:t>increase intentions excluding bonuses over the coming year. </a:t>
            </a:r>
            <a:r>
              <a:rPr lang="en-GB" dirty="0" smtClean="0"/>
              <a:t> Data </a:t>
            </a:r>
            <a:r>
              <a:rPr lang="en-GB" dirty="0"/>
              <a:t>only available since 2012.</a:t>
            </a:r>
          </a:p>
          <a:p>
            <a:r>
              <a:rPr lang="en-GB" dirty="0"/>
              <a:t>(d) </a:t>
            </a:r>
            <a:r>
              <a:rPr lang="en-GB" dirty="0" smtClean="0"/>
              <a:t>	Net </a:t>
            </a:r>
            <a:r>
              <a:rPr lang="en-GB" dirty="0"/>
              <a:t>percentage balance of companies currently facing pressures to raise prices due to pay </a:t>
            </a:r>
            <a:r>
              <a:rPr lang="en-GB" dirty="0" smtClean="0"/>
              <a:t>settlements.  Produced </a:t>
            </a:r>
            <a:r>
              <a:rPr lang="en-GB" dirty="0"/>
              <a:t>by weighting together survey indices for pay settlements for services and non-services </a:t>
            </a:r>
            <a:r>
              <a:rPr lang="en-GB" dirty="0" smtClean="0"/>
              <a:t>using employee </a:t>
            </a:r>
            <a:r>
              <a:rPr lang="en-GB" dirty="0"/>
              <a:t>job shares.</a:t>
            </a:r>
          </a:p>
          <a:p>
            <a:r>
              <a:rPr lang="en-GB" dirty="0"/>
              <a:t>(e) </a:t>
            </a:r>
            <a:r>
              <a:rPr lang="en-GB" dirty="0" smtClean="0"/>
              <a:t>	Produced </a:t>
            </a:r>
            <a:r>
              <a:rPr lang="en-GB" dirty="0"/>
              <a:t>by weighting together survey indices for the pay of permanent and temporary new </a:t>
            </a:r>
            <a:r>
              <a:rPr lang="en-GB" dirty="0" smtClean="0"/>
              <a:t>placements using </a:t>
            </a:r>
            <a:r>
              <a:rPr lang="en-GB" dirty="0"/>
              <a:t>employee job </a:t>
            </a:r>
            <a:r>
              <a:rPr lang="en-GB" dirty="0" smtClean="0"/>
              <a:t>shares;  quarterly </a:t>
            </a:r>
            <a:r>
              <a:rPr lang="en-GB" dirty="0"/>
              <a:t>averages. </a:t>
            </a:r>
            <a:r>
              <a:rPr lang="en-GB" dirty="0" smtClean="0"/>
              <a:t> A </a:t>
            </a:r>
            <a:r>
              <a:rPr lang="en-GB" dirty="0"/>
              <a:t>reading above 50 indicates growth on the previous </a:t>
            </a:r>
            <a:r>
              <a:rPr lang="en-GB" dirty="0" smtClean="0"/>
              <a:t>month and </a:t>
            </a:r>
            <a:r>
              <a:rPr lang="en-GB" dirty="0"/>
              <a:t>those below 50 indicate a decrease. </a:t>
            </a:r>
            <a:r>
              <a:rPr lang="en-GB" dirty="0" smtClean="0"/>
              <a:t> The </a:t>
            </a:r>
            <a:r>
              <a:rPr lang="en-GB" dirty="0"/>
              <a:t>greater the divergence from 50, the greater the rate of </a:t>
            </a:r>
            <a:r>
              <a:rPr lang="en-GB" dirty="0" smtClean="0"/>
              <a:t>change signalled </a:t>
            </a:r>
            <a:r>
              <a:rPr lang="en-GB" dirty="0"/>
              <a:t>by the index.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202" y="1111490"/>
            <a:ext cx="8888902" cy="411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79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Table 3.B</a:t>
            </a:r>
            <a:r>
              <a:rPr lang="en-US" dirty="0" smtClean="0"/>
              <a:t>  </a:t>
            </a:r>
            <a:r>
              <a:rPr lang="en-GB" dirty="0"/>
              <a:t>Employment growth has slowed in recent quarters</a:t>
            </a:r>
            <a:endParaRPr lang="en-GB" dirty="0" smtClean="0"/>
          </a:p>
          <a:p>
            <a:pPr lvl="2"/>
            <a:r>
              <a:rPr lang="en-GB" dirty="0"/>
              <a:t>Employment growth, vacancies, redundancies and survey indicators of</a:t>
            </a:r>
          </a:p>
          <a:p>
            <a:pPr lvl="2"/>
            <a:r>
              <a:rPr lang="en-GB" dirty="0"/>
              <a:t>recruitment difficulties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292100" y="5094514"/>
            <a:ext cx="8491538" cy="1763487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smtClean="0"/>
              <a:t> Bank </a:t>
            </a:r>
            <a:r>
              <a:rPr lang="en-GB" dirty="0"/>
              <a:t>of England, BCC, CBI, CBI/PwC, Labour Force Survey (LFS),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</a:t>
            </a:r>
            <a:r>
              <a:rPr lang="en-GB" dirty="0"/>
              <a:t>	</a:t>
            </a:r>
            <a:r>
              <a:rPr lang="en-GB" dirty="0" smtClean="0"/>
              <a:t>Changes </a:t>
            </a:r>
            <a:r>
              <a:rPr lang="en-GB" dirty="0"/>
              <a:t>relative to the previous </a:t>
            </a:r>
            <a:r>
              <a:rPr lang="en-GB" dirty="0" smtClean="0"/>
              <a:t>quarter.  Figures </a:t>
            </a:r>
            <a:r>
              <a:rPr lang="en-GB" dirty="0"/>
              <a:t>for 2017 Q1 are for the three months to February.</a:t>
            </a:r>
          </a:p>
          <a:p>
            <a:r>
              <a:rPr lang="en-GB" dirty="0"/>
              <a:t>(</a:t>
            </a:r>
            <a:r>
              <a:rPr lang="en-GB" dirty="0" smtClean="0"/>
              <a:t>b)	Other </a:t>
            </a:r>
            <a:r>
              <a:rPr lang="en-GB" dirty="0"/>
              <a:t>comprises unpaid family workers and those on government-supported training and </a:t>
            </a:r>
            <a:r>
              <a:rPr lang="en-GB" dirty="0" smtClean="0"/>
              <a:t>employment programmes </a:t>
            </a:r>
            <a:r>
              <a:rPr lang="en-GB" dirty="0"/>
              <a:t>classified as being in employment.</a:t>
            </a:r>
          </a:p>
          <a:p>
            <a:r>
              <a:rPr lang="en-GB" dirty="0"/>
              <a:t>(</a:t>
            </a:r>
            <a:r>
              <a:rPr lang="en-GB" dirty="0" smtClean="0"/>
              <a:t>c)	Vacancies </a:t>
            </a:r>
            <a:r>
              <a:rPr lang="en-GB" dirty="0"/>
              <a:t>as a percentage of the workforce, calculated using rolling three-month measures. </a:t>
            </a:r>
            <a:r>
              <a:rPr lang="en-GB" dirty="0" smtClean="0"/>
              <a:t> Excludes vacancies </a:t>
            </a:r>
            <a:r>
              <a:rPr lang="en-GB" dirty="0"/>
              <a:t>in agriculture, forestry and fishing. </a:t>
            </a:r>
            <a:r>
              <a:rPr lang="en-GB" dirty="0" smtClean="0"/>
              <a:t> Series </a:t>
            </a:r>
            <a:r>
              <a:rPr lang="en-GB" dirty="0"/>
              <a:t>begins in 2001 Q2. </a:t>
            </a:r>
            <a:r>
              <a:rPr lang="en-GB" dirty="0" smtClean="0"/>
              <a:t> Figure </a:t>
            </a:r>
            <a:r>
              <a:rPr lang="en-GB" dirty="0"/>
              <a:t>for 2017 Q1 shows </a:t>
            </a:r>
            <a:r>
              <a:rPr lang="en-GB" dirty="0" smtClean="0"/>
              <a:t>vacancies in </a:t>
            </a:r>
            <a:r>
              <a:rPr lang="en-GB" dirty="0"/>
              <a:t>the three months to March relative to the size of the labour force in the three months to February.</a:t>
            </a:r>
          </a:p>
          <a:p>
            <a:r>
              <a:rPr lang="en-GB" dirty="0"/>
              <a:t>(</a:t>
            </a:r>
            <a:r>
              <a:rPr lang="en-GB" dirty="0" smtClean="0"/>
              <a:t>d)</a:t>
            </a:r>
            <a:r>
              <a:rPr lang="en-GB" dirty="0"/>
              <a:t>	</a:t>
            </a:r>
            <a:r>
              <a:rPr lang="en-GB" dirty="0" smtClean="0"/>
              <a:t>Redundancies </a:t>
            </a:r>
            <a:r>
              <a:rPr lang="en-GB" dirty="0"/>
              <a:t>as a percentage of total LFS employees, calculated using rolling three-month </a:t>
            </a:r>
            <a:r>
              <a:rPr lang="en-GB" dirty="0" smtClean="0"/>
              <a:t>measures.  Figure </a:t>
            </a:r>
            <a:r>
              <a:rPr lang="en-GB" dirty="0"/>
              <a:t>for 2017 Q1 is for the three months to February.</a:t>
            </a:r>
          </a:p>
          <a:p>
            <a:r>
              <a:rPr lang="en-GB" dirty="0"/>
              <a:t>(e) </a:t>
            </a:r>
            <a:r>
              <a:rPr lang="en-GB" dirty="0" smtClean="0"/>
              <a:t>	Measures </a:t>
            </a:r>
            <a:r>
              <a:rPr lang="en-GB" dirty="0"/>
              <a:t>for the Bank’s Agents (manufacturing and services), the BCC (non-services and services) </a:t>
            </a:r>
            <a:r>
              <a:rPr lang="en-GB" dirty="0" smtClean="0"/>
              <a:t>and CBI </a:t>
            </a:r>
            <a:r>
              <a:rPr lang="en-GB" dirty="0"/>
              <a:t>(manufacturing, financial services, business/consumer/professional services) are weighted </a:t>
            </a:r>
            <a:r>
              <a:rPr lang="en-GB" dirty="0" smtClean="0"/>
              <a:t>together using </a:t>
            </a:r>
            <a:r>
              <a:rPr lang="en-GB" dirty="0"/>
              <a:t>employee job shares from Workforce Jobs. </a:t>
            </a:r>
            <a:r>
              <a:rPr lang="en-GB" dirty="0" smtClean="0"/>
              <a:t>  The </a:t>
            </a:r>
            <a:r>
              <a:rPr lang="en-GB" dirty="0"/>
              <a:t>BCC data are non seasonally adjusted. </a:t>
            </a:r>
            <a:r>
              <a:rPr lang="en-GB" dirty="0" smtClean="0"/>
              <a:t>  Agents data are </a:t>
            </a:r>
            <a:r>
              <a:rPr lang="en-GB" dirty="0"/>
              <a:t>last available observation for each quarter.</a:t>
            </a:r>
          </a:p>
          <a:p>
            <a:r>
              <a:rPr lang="en-GB" dirty="0"/>
              <a:t>(f) </a:t>
            </a:r>
            <a:r>
              <a:rPr lang="en-GB" dirty="0" smtClean="0"/>
              <a:t>	The </a:t>
            </a:r>
            <a:r>
              <a:rPr lang="en-GB" dirty="0"/>
              <a:t>scores are on a scale of -5 to +5, with positive scores indicating greater recruitment difficulties in </a:t>
            </a:r>
            <a:r>
              <a:rPr lang="en-GB" dirty="0" smtClean="0"/>
              <a:t>the most </a:t>
            </a:r>
            <a:r>
              <a:rPr lang="en-GB" dirty="0"/>
              <a:t>recent three months compared with the situation a year earlier.</a:t>
            </a:r>
          </a:p>
          <a:p>
            <a:r>
              <a:rPr lang="en-GB" dirty="0"/>
              <a:t>(g) </a:t>
            </a:r>
            <a:r>
              <a:rPr lang="en-GB" dirty="0" smtClean="0"/>
              <a:t>	Percentage </a:t>
            </a:r>
            <a:r>
              <a:rPr lang="en-GB" dirty="0"/>
              <a:t>of respondents reporting recruitment difficulties over the past three months.</a:t>
            </a:r>
          </a:p>
          <a:p>
            <a:r>
              <a:rPr lang="en-GB" dirty="0"/>
              <a:t>(h) </a:t>
            </a:r>
            <a:r>
              <a:rPr lang="en-GB" dirty="0" smtClean="0"/>
              <a:t>	Balances </a:t>
            </a:r>
            <a:r>
              <a:rPr lang="en-GB" dirty="0"/>
              <a:t>of respondents expecting skilled or other labour to limit output/business over the next </a:t>
            </a:r>
            <a:r>
              <a:rPr lang="en-GB" dirty="0" smtClean="0"/>
              <a:t>three months </a:t>
            </a:r>
            <a:r>
              <a:rPr lang="en-GB" dirty="0"/>
              <a:t>(in the manufacturing sector) or over the next twelve months (in the financial services and </a:t>
            </a:r>
            <a:r>
              <a:rPr lang="en-GB" dirty="0" smtClean="0"/>
              <a:t>business/consumer/professional </a:t>
            </a:r>
            <a:r>
              <a:rPr lang="en-GB" dirty="0"/>
              <a:t>services sectors).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3" y="1265275"/>
            <a:ext cx="5311105" cy="371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08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28076" cy="882143"/>
          </a:xfrm>
        </p:spPr>
        <p:txBody>
          <a:bodyPr/>
          <a:lstStyle/>
          <a:p>
            <a:pPr lvl="1"/>
            <a:r>
              <a:rPr lang="en-US" b="1" dirty="0"/>
              <a:t>Table </a:t>
            </a:r>
            <a:r>
              <a:rPr lang="en-US" b="1" dirty="0" smtClean="0"/>
              <a:t>3.C</a:t>
            </a:r>
            <a:r>
              <a:rPr lang="en-US" dirty="0" smtClean="0"/>
              <a:t>  </a:t>
            </a:r>
            <a:r>
              <a:rPr lang="en-US" dirty="0" smtClean="0">
                <a:solidFill>
                  <a:schemeClr val="tx1"/>
                </a:solidFill>
              </a:rPr>
              <a:t>Monitoring </a:t>
            </a:r>
            <a:r>
              <a:rPr lang="en-US" dirty="0">
                <a:solidFill>
                  <a:schemeClr val="tx1"/>
                </a:solidFill>
              </a:rPr>
              <a:t>the MPC’s key </a:t>
            </a:r>
            <a:r>
              <a:rPr lang="en-US" dirty="0" err="1">
                <a:solidFill>
                  <a:schemeClr val="tx1"/>
                </a:solidFill>
              </a:rPr>
              <a:t>judgements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45" y="689343"/>
            <a:ext cx="8026043" cy="5817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34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100" y="226221"/>
            <a:ext cx="7735620" cy="1145379"/>
          </a:xfrm>
        </p:spPr>
        <p:txBody>
          <a:bodyPr/>
          <a:lstStyle/>
          <a:p>
            <a:pPr lvl="1"/>
            <a:r>
              <a:rPr lang="en-US" b="1" dirty="0" smtClean="0"/>
              <a:t>Chart 3.1</a:t>
            </a:r>
            <a:r>
              <a:rPr lang="en-US" dirty="0" smtClean="0"/>
              <a:t>  </a:t>
            </a:r>
            <a:r>
              <a:rPr lang="en-GB" dirty="0"/>
              <a:t>Pay growth has remained </a:t>
            </a:r>
            <a:r>
              <a:rPr lang="en-GB" dirty="0" smtClean="0"/>
              <a:t>subdued</a:t>
            </a:r>
          </a:p>
          <a:p>
            <a:pPr lvl="2"/>
            <a:r>
              <a:rPr lang="en-GB" dirty="0"/>
              <a:t>Average weekly </a:t>
            </a:r>
            <a:r>
              <a:rPr lang="en-GB" dirty="0" smtClean="0"/>
              <a:t>earnings:  total </a:t>
            </a:r>
            <a:r>
              <a:rPr lang="en-GB" dirty="0"/>
              <a:t>and regular </a:t>
            </a:r>
            <a:r>
              <a:rPr lang="en-GB" dirty="0" smtClean="0"/>
              <a:t>pay</a:t>
            </a:r>
            <a:r>
              <a:rPr lang="en-US" baseline="30000" dirty="0" smtClean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092042"/>
            <a:ext cx="8491538" cy="76595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</a:t>
            </a:r>
            <a:r>
              <a:rPr lang="en-GB" dirty="0" smtClean="0"/>
              <a:t>Diamonds </a:t>
            </a:r>
            <a:r>
              <a:rPr lang="en-GB" dirty="0"/>
              <a:t>show Bank staff projections for 2017 Q1, based on data to February 2017.</a:t>
            </a:r>
          </a:p>
          <a:p>
            <a:r>
              <a:rPr lang="en-GB" dirty="0"/>
              <a:t>(b) </a:t>
            </a:r>
            <a:r>
              <a:rPr lang="en-GB" dirty="0" smtClean="0"/>
              <a:t>	Whole-economy </a:t>
            </a:r>
            <a:r>
              <a:rPr lang="en-GB" dirty="0"/>
              <a:t>total pay excluding bonuses and arrears of pay.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537199" cy="4578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18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3.2</a:t>
            </a:r>
            <a:r>
              <a:rPr lang="en-US" dirty="0" smtClean="0"/>
              <a:t>  </a:t>
            </a:r>
            <a:r>
              <a:rPr lang="en-GB" dirty="0"/>
              <a:t>Unemployment is expected to remain broadly</a:t>
            </a:r>
          </a:p>
          <a:p>
            <a:pPr lvl="1"/>
            <a:r>
              <a:rPr lang="en-GB" dirty="0"/>
              <a:t>flat in 2017 </a:t>
            </a:r>
            <a:r>
              <a:rPr lang="en-GB" dirty="0" smtClean="0"/>
              <a:t>Q2</a:t>
            </a:r>
          </a:p>
          <a:p>
            <a:pPr lvl="2"/>
            <a:r>
              <a:rPr lang="en-GB" dirty="0"/>
              <a:t>Unemployment rate and Bank staff’s near-term </a:t>
            </a:r>
            <a:r>
              <a:rPr lang="en-GB" dirty="0" smtClean="0"/>
              <a:t>projection</a:t>
            </a:r>
            <a:r>
              <a:rPr lang="en-US" baseline="30000" dirty="0" smtClean="0"/>
              <a:t>(a</a:t>
            </a:r>
            <a:r>
              <a:rPr lang="en-US" baseline="30000" dirty="0"/>
              <a:t>)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</a:t>
            </a:r>
            <a:r>
              <a:rPr lang="en-US" dirty="0"/>
              <a:t>	</a:t>
            </a:r>
            <a:r>
              <a:rPr lang="en-GB" dirty="0" smtClean="0"/>
              <a:t>The </a:t>
            </a:r>
            <a:r>
              <a:rPr lang="en-GB" dirty="0"/>
              <a:t>beige diamonds show Bank staff’s central projections for the headline </a:t>
            </a:r>
            <a:r>
              <a:rPr lang="en-GB" dirty="0" smtClean="0"/>
              <a:t>unemployment rate </a:t>
            </a:r>
            <a:r>
              <a:rPr lang="en-GB" dirty="0"/>
              <a:t>for the three months to December 2016, January, February and March 2017, at the </a:t>
            </a:r>
            <a:r>
              <a:rPr lang="en-GB" dirty="0" smtClean="0"/>
              <a:t>time of </a:t>
            </a:r>
            <a:r>
              <a:rPr lang="en-GB" dirty="0"/>
              <a:t>the February </a:t>
            </a:r>
            <a:r>
              <a:rPr lang="en-GB" i="1" dirty="0" smtClean="0"/>
              <a:t>Report</a:t>
            </a:r>
            <a:r>
              <a:rPr lang="en-GB" dirty="0" smtClean="0"/>
              <a:t>.  The </a:t>
            </a:r>
            <a:r>
              <a:rPr lang="en-GB" dirty="0"/>
              <a:t>red diamonds show the current staff projections for the </a:t>
            </a:r>
            <a:r>
              <a:rPr lang="en-GB" dirty="0" smtClean="0"/>
              <a:t>headline unemployment </a:t>
            </a:r>
            <a:r>
              <a:rPr lang="en-GB" dirty="0"/>
              <a:t>rate for the three months to March, April, May and June 2017. </a:t>
            </a:r>
            <a:r>
              <a:rPr lang="en-GB" dirty="0" smtClean="0"/>
              <a:t>  The </a:t>
            </a:r>
            <a:r>
              <a:rPr lang="en-GB" dirty="0"/>
              <a:t>bands </a:t>
            </a:r>
            <a:r>
              <a:rPr lang="en-GB" dirty="0" smtClean="0"/>
              <a:t>on either </a:t>
            </a:r>
            <a:r>
              <a:rPr lang="en-GB" dirty="0"/>
              <a:t>side of the diamonds show uncertainty around those projections based on one </a:t>
            </a:r>
            <a:r>
              <a:rPr lang="en-GB" dirty="0" smtClean="0"/>
              <a:t>root mean </a:t>
            </a:r>
            <a:r>
              <a:rPr lang="en-GB" dirty="0"/>
              <a:t>squared error of past Bank staff forecasts for the three-month LFS unemployment rate.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599"/>
            <a:ext cx="5480908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3.3</a:t>
            </a:r>
            <a:r>
              <a:rPr lang="en-US" dirty="0"/>
              <a:t>  </a:t>
            </a:r>
            <a:r>
              <a:rPr lang="en-GB" dirty="0"/>
              <a:t>Average hours worked appear to have risen</a:t>
            </a:r>
          </a:p>
          <a:p>
            <a:pPr lvl="1"/>
            <a:r>
              <a:rPr lang="en-GB" dirty="0"/>
              <a:t>sharply in 2017 </a:t>
            </a:r>
            <a:r>
              <a:rPr lang="en-GB" dirty="0" smtClean="0"/>
              <a:t>Q1</a:t>
            </a:r>
          </a:p>
          <a:p>
            <a:pPr lvl="2"/>
            <a:r>
              <a:rPr lang="en-US" dirty="0"/>
              <a:t>Average weekly hours </a:t>
            </a:r>
            <a:r>
              <a:rPr lang="en-US" dirty="0" smtClean="0"/>
              <a:t>worked</a:t>
            </a:r>
            <a:r>
              <a:rPr lang="en-US" baseline="30000" dirty="0" smtClean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924550"/>
            <a:ext cx="8491538" cy="933450"/>
          </a:xfrm>
        </p:spPr>
        <p:txBody>
          <a:bodyPr/>
          <a:lstStyle/>
          <a:p>
            <a:endParaRPr lang="en-US" dirty="0"/>
          </a:p>
          <a:p>
            <a:r>
              <a:rPr lang="en-GB" dirty="0" smtClean="0"/>
              <a:t>Sources:  Labour </a:t>
            </a:r>
            <a:r>
              <a:rPr lang="en-GB" dirty="0"/>
              <a:t>Force Survey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Diamond </a:t>
            </a:r>
            <a:r>
              <a:rPr lang="en-GB" dirty="0"/>
              <a:t>shows Bank staff projection for 2017 Q1, based on data to February.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602" y="1371599"/>
            <a:ext cx="5563599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851901" cy="1145379"/>
          </a:xfrm>
        </p:spPr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3.4</a:t>
            </a:r>
            <a:r>
              <a:rPr lang="en-US" dirty="0" smtClean="0"/>
              <a:t>  </a:t>
            </a:r>
            <a:r>
              <a:rPr lang="en-GB" dirty="0"/>
              <a:t>Employment intentions have recovered</a:t>
            </a:r>
          </a:p>
          <a:p>
            <a:pPr lvl="1"/>
            <a:r>
              <a:rPr lang="en-GB" dirty="0" smtClean="0"/>
              <a:t>somewhat</a:t>
            </a:r>
          </a:p>
          <a:p>
            <a:pPr lvl="2"/>
            <a:r>
              <a:rPr lang="en-GB" dirty="0"/>
              <a:t>Survey indicators of employment </a:t>
            </a:r>
            <a:r>
              <a:rPr lang="en-GB" dirty="0" smtClean="0"/>
              <a:t>intentions</a:t>
            </a:r>
            <a:r>
              <a:rPr lang="en-US" baseline="30000" dirty="0" smtClean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GB" dirty="0" smtClean="0"/>
              <a:t>Sources:  Bank </a:t>
            </a:r>
            <a:r>
              <a:rPr lang="en-GB" dirty="0"/>
              <a:t>of England, BCC, CBI, CBI/PwC, KPMG/REC/IHS </a:t>
            </a:r>
            <a:r>
              <a:rPr lang="en-GB" dirty="0" err="1"/>
              <a:t>Markit</a:t>
            </a:r>
            <a:r>
              <a:rPr lang="en-GB" dirty="0"/>
              <a:t>, ONS and </a:t>
            </a:r>
            <a:r>
              <a:rPr lang="en-GB" dirty="0" smtClean="0"/>
              <a:t>Bank calculations.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	Measures </a:t>
            </a:r>
            <a:r>
              <a:rPr lang="en-GB" dirty="0"/>
              <a:t>for the Bank’s Agents (manufacturing and services), the BCC (</a:t>
            </a:r>
            <a:r>
              <a:rPr lang="en-GB" dirty="0" smtClean="0"/>
              <a:t>non-services and </a:t>
            </a:r>
            <a:r>
              <a:rPr lang="en-GB" dirty="0"/>
              <a:t>services) and CBI (manufacturing, financial services, </a:t>
            </a:r>
            <a:r>
              <a:rPr lang="en-GB" dirty="0" smtClean="0"/>
              <a:t>business/consumer/professional services </a:t>
            </a:r>
            <a:r>
              <a:rPr lang="en-GB" dirty="0"/>
              <a:t>and distributive trades) are weighted together using employee job shares </a:t>
            </a:r>
            <a:r>
              <a:rPr lang="en-GB" dirty="0" smtClean="0"/>
              <a:t>from Workforce Jobs.  The </a:t>
            </a:r>
            <a:r>
              <a:rPr lang="en-GB" dirty="0"/>
              <a:t>REC data cover the whole </a:t>
            </a:r>
            <a:r>
              <a:rPr lang="en-GB" dirty="0" smtClean="0"/>
              <a:t>economy.  The </a:t>
            </a:r>
            <a:r>
              <a:rPr lang="en-GB" dirty="0"/>
              <a:t>BCC data are non </a:t>
            </a:r>
            <a:r>
              <a:rPr lang="en-GB" dirty="0" smtClean="0"/>
              <a:t>seasonally adjusted</a:t>
            </a:r>
            <a:r>
              <a:rPr lang="en-GB" dirty="0"/>
              <a:t>.</a:t>
            </a:r>
          </a:p>
          <a:p>
            <a:r>
              <a:rPr lang="en-GB" dirty="0"/>
              <a:t>(b) </a:t>
            </a:r>
            <a:r>
              <a:rPr lang="en-GB" dirty="0" smtClean="0"/>
              <a:t>	Net </a:t>
            </a:r>
            <a:r>
              <a:rPr lang="en-GB" dirty="0"/>
              <a:t>percentage balance of companies expecting their workforce to increase over the </a:t>
            </a:r>
            <a:r>
              <a:rPr lang="en-GB" dirty="0" smtClean="0"/>
              <a:t>next three </a:t>
            </a:r>
            <a:r>
              <a:rPr lang="en-GB" dirty="0"/>
              <a:t>months.</a:t>
            </a:r>
          </a:p>
          <a:p>
            <a:r>
              <a:rPr lang="en-GB" dirty="0"/>
              <a:t>(c) </a:t>
            </a:r>
            <a:r>
              <a:rPr lang="en-GB" dirty="0" smtClean="0"/>
              <a:t>	Last </a:t>
            </a:r>
            <a:r>
              <a:rPr lang="en-GB" dirty="0"/>
              <a:t>available observation for each </a:t>
            </a:r>
            <a:r>
              <a:rPr lang="en-GB" dirty="0" smtClean="0"/>
              <a:t>quarter.  The </a:t>
            </a:r>
            <a:r>
              <a:rPr lang="en-GB" dirty="0"/>
              <a:t>scores refer to companies’ </a:t>
            </a:r>
            <a:r>
              <a:rPr lang="en-GB" dirty="0" smtClean="0"/>
              <a:t>employment intentions </a:t>
            </a:r>
            <a:r>
              <a:rPr lang="en-GB" dirty="0"/>
              <a:t>over the next six months.</a:t>
            </a:r>
          </a:p>
          <a:p>
            <a:r>
              <a:rPr lang="en-GB" dirty="0"/>
              <a:t>(d) </a:t>
            </a:r>
            <a:r>
              <a:rPr lang="en-GB" dirty="0" smtClean="0"/>
              <a:t>	Quarterly average.  Recruitment </a:t>
            </a:r>
            <a:r>
              <a:rPr lang="en-GB" dirty="0"/>
              <a:t>agencies’ reports on the demand for staff </a:t>
            </a:r>
            <a:r>
              <a:rPr lang="en-GB" dirty="0" smtClean="0"/>
              <a:t>placements compared </a:t>
            </a:r>
            <a:r>
              <a:rPr lang="en-GB" dirty="0"/>
              <a:t>with the previous month.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34531"/>
            <a:ext cx="4853541" cy="419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8" y="226221"/>
            <a:ext cx="9957687" cy="1145379"/>
          </a:xfrm>
        </p:spPr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3.5</a:t>
            </a:r>
            <a:r>
              <a:rPr lang="en-US" dirty="0" smtClean="0"/>
              <a:t>  </a:t>
            </a:r>
            <a:r>
              <a:rPr lang="en-GB" dirty="0"/>
              <a:t>Long-term unemployment has continued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to fall</a:t>
            </a:r>
          </a:p>
          <a:p>
            <a:pPr lvl="2"/>
            <a:r>
              <a:rPr lang="en-US" dirty="0"/>
              <a:t>Unemployment rates by </a:t>
            </a:r>
            <a:r>
              <a:rPr lang="en-US" dirty="0" smtClean="0"/>
              <a:t>duration</a:t>
            </a:r>
            <a:r>
              <a:rPr lang="en-US" baseline="30000" dirty="0" smtClean="0"/>
              <a:t>(a</a:t>
            </a:r>
            <a:r>
              <a:rPr lang="en-US" baseline="30000" dirty="0"/>
              <a:t>)</a:t>
            </a:r>
            <a:endParaRPr lang="en-GB" dirty="0"/>
          </a:p>
          <a:p>
            <a:pPr lvl="2"/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GB" dirty="0" smtClean="0"/>
              <a:t>Sources:  Labour </a:t>
            </a:r>
            <a:r>
              <a:rPr lang="en-GB" dirty="0"/>
              <a:t>Force Survey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	The </a:t>
            </a:r>
            <a:r>
              <a:rPr lang="en-GB" dirty="0"/>
              <a:t>number of people unemployed in each duration category, divided by the </a:t>
            </a:r>
            <a:r>
              <a:rPr lang="en-GB" dirty="0" smtClean="0"/>
              <a:t>economically active </a:t>
            </a:r>
            <a:r>
              <a:rPr lang="en-GB" dirty="0"/>
              <a:t>population</a:t>
            </a:r>
            <a:r>
              <a:rPr lang="en-GB" dirty="0" smtClean="0"/>
              <a:t>. </a:t>
            </a:r>
            <a:r>
              <a:rPr lang="en-GB" dirty="0"/>
              <a:t>Rolling three-month </a:t>
            </a:r>
            <a:r>
              <a:rPr lang="en-GB" dirty="0" smtClean="0"/>
              <a:t>measure.  Dashed </a:t>
            </a:r>
            <a:r>
              <a:rPr lang="en-GB" dirty="0"/>
              <a:t>lines are averages </a:t>
            </a:r>
            <a:r>
              <a:rPr lang="en-GB" dirty="0" smtClean="0"/>
              <a:t>from </a:t>
            </a:r>
            <a:br>
              <a:rPr lang="en-GB" dirty="0" smtClean="0"/>
            </a:br>
            <a:r>
              <a:rPr lang="en-GB" dirty="0" smtClean="0"/>
              <a:t>2002 </a:t>
            </a:r>
            <a:r>
              <a:rPr lang="en-GB" dirty="0"/>
              <a:t>to 2007.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342639" cy="445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3.6</a:t>
            </a:r>
            <a:r>
              <a:rPr lang="en-US" dirty="0" smtClean="0"/>
              <a:t>  </a:t>
            </a:r>
            <a:r>
              <a:rPr lang="en-GB" dirty="0"/>
              <a:t>The participation rate is expected to have</a:t>
            </a:r>
          </a:p>
          <a:p>
            <a:pPr lvl="1"/>
            <a:r>
              <a:rPr lang="en-GB" dirty="0"/>
              <a:t>fallen in Q1</a:t>
            </a:r>
            <a:endParaRPr lang="en-GB" dirty="0" smtClean="0"/>
          </a:p>
          <a:p>
            <a:pPr lvl="2"/>
            <a:r>
              <a:rPr lang="en-US" dirty="0" err="1"/>
              <a:t>Labour</a:t>
            </a:r>
            <a:r>
              <a:rPr lang="en-US" dirty="0"/>
              <a:t> force participation </a:t>
            </a:r>
            <a:r>
              <a:rPr lang="en-US" dirty="0" smtClean="0"/>
              <a:t>rate</a:t>
            </a:r>
            <a:r>
              <a:rPr lang="en-US" baseline="30000" dirty="0" smtClean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endParaRPr lang="en-US" dirty="0"/>
          </a:p>
          <a:p>
            <a:r>
              <a:rPr lang="en-GB" dirty="0" smtClean="0"/>
              <a:t>Sources:  Labour </a:t>
            </a:r>
            <a:r>
              <a:rPr lang="en-GB" dirty="0"/>
              <a:t>Force Survey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	Percentage </a:t>
            </a:r>
            <a:r>
              <a:rPr lang="en-GB" dirty="0"/>
              <a:t>of 16+ </a:t>
            </a:r>
            <a:r>
              <a:rPr lang="en-GB" dirty="0" smtClean="0"/>
              <a:t>population.  The </a:t>
            </a:r>
            <a:r>
              <a:rPr lang="en-GB" dirty="0"/>
              <a:t>diamond shows Bank staff’s projection for 2017 </a:t>
            </a:r>
            <a:r>
              <a:rPr lang="en-GB" dirty="0" smtClean="0"/>
              <a:t>Q1, based </a:t>
            </a:r>
            <a:r>
              <a:rPr lang="en-GB" dirty="0"/>
              <a:t>on data to February.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599"/>
            <a:ext cx="5560219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3.7</a:t>
            </a:r>
            <a:r>
              <a:rPr lang="en-US" dirty="0" smtClean="0"/>
              <a:t>  </a:t>
            </a:r>
            <a:r>
              <a:rPr lang="en-GB" dirty="0"/>
              <a:t>Fewer part-time workers are seeking a</a:t>
            </a:r>
          </a:p>
          <a:p>
            <a:pPr lvl="1"/>
            <a:r>
              <a:rPr lang="en-GB" dirty="0"/>
              <a:t>full-time </a:t>
            </a:r>
            <a:r>
              <a:rPr lang="en-GB" dirty="0" smtClean="0"/>
              <a:t>job</a:t>
            </a:r>
          </a:p>
          <a:p>
            <a:pPr lvl="2"/>
            <a:r>
              <a:rPr lang="en-GB" dirty="0"/>
              <a:t>People working part-time, as a proportion of total employment</a:t>
            </a:r>
            <a:r>
              <a:rPr lang="en-US" baseline="30000" dirty="0" smtClean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endParaRPr lang="en-US" dirty="0"/>
          </a:p>
          <a:p>
            <a:r>
              <a:rPr lang="en-GB" dirty="0" smtClean="0"/>
              <a:t>Sources:  Labour </a:t>
            </a:r>
            <a:r>
              <a:rPr lang="en-GB" dirty="0"/>
              <a:t>Force Survey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 Percentage </a:t>
            </a:r>
            <a:r>
              <a:rPr lang="en-GB" dirty="0"/>
              <a:t>of LFS total </a:t>
            </a:r>
            <a:r>
              <a:rPr lang="en-GB" dirty="0" smtClean="0"/>
              <a:t>employment.  Rolling </a:t>
            </a:r>
            <a:r>
              <a:rPr lang="en-GB" dirty="0"/>
              <a:t>three-month measure.</a:t>
            </a:r>
          </a:p>
          <a:p>
            <a:r>
              <a:rPr lang="en-GB" dirty="0"/>
              <a:t>(b) </a:t>
            </a:r>
            <a:r>
              <a:rPr lang="en-GB" dirty="0" smtClean="0"/>
              <a:t> As </a:t>
            </a:r>
            <a:r>
              <a:rPr lang="en-GB" dirty="0"/>
              <a:t>reported to the LFS.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831304" cy="443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18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3.8</a:t>
            </a:r>
            <a:r>
              <a:rPr lang="en-US" dirty="0" smtClean="0"/>
              <a:t>  </a:t>
            </a:r>
            <a:r>
              <a:rPr lang="en-GB" dirty="0"/>
              <a:t>Growth in the capital stock remains </a:t>
            </a:r>
            <a:r>
              <a:rPr lang="en-GB" dirty="0" smtClean="0"/>
              <a:t>limited</a:t>
            </a:r>
          </a:p>
          <a:p>
            <a:pPr lvl="2"/>
            <a:r>
              <a:rPr lang="en-GB" dirty="0"/>
              <a:t>Contributions to four-quarter whole-economy hourly labour</a:t>
            </a:r>
          </a:p>
          <a:p>
            <a:pPr lvl="2"/>
            <a:r>
              <a:rPr lang="en-GB" dirty="0"/>
              <a:t>productivity </a:t>
            </a:r>
            <a:r>
              <a:rPr lang="en-GB" dirty="0" smtClean="0"/>
              <a:t>growth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endParaRPr lang="en-US" dirty="0"/>
          </a:p>
          <a:p>
            <a:r>
              <a:rPr lang="en-GB" dirty="0" smtClean="0"/>
              <a:t>Sources:  ONS </a:t>
            </a:r>
            <a:r>
              <a:rPr lang="en-GB" dirty="0"/>
              <a:t>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	Output </a:t>
            </a:r>
            <a:r>
              <a:rPr lang="en-GB" dirty="0"/>
              <a:t>per hour worked based on the </a:t>
            </a:r>
            <a:r>
              <a:rPr lang="en-GB" dirty="0" err="1"/>
              <a:t>backcast</a:t>
            </a:r>
            <a:r>
              <a:rPr lang="en-GB" dirty="0"/>
              <a:t> for the final estimate of GDP. </a:t>
            </a:r>
            <a:r>
              <a:rPr lang="en-GB" dirty="0" smtClean="0"/>
              <a:t>  Percentage change </a:t>
            </a:r>
            <a:r>
              <a:rPr lang="en-GB" dirty="0"/>
              <a:t>on a year earlier. </a:t>
            </a:r>
            <a:r>
              <a:rPr lang="en-GB" dirty="0" smtClean="0"/>
              <a:t>  The </a:t>
            </a:r>
            <a:r>
              <a:rPr lang="en-GB" dirty="0"/>
              <a:t>diamond shows Bank staff’s projection for 2017 Q1, based </a:t>
            </a:r>
            <a:r>
              <a:rPr lang="en-GB" dirty="0" smtClean="0"/>
              <a:t>on the </a:t>
            </a:r>
            <a:r>
              <a:rPr lang="en-GB" dirty="0" err="1"/>
              <a:t>backcast</a:t>
            </a:r>
            <a:r>
              <a:rPr lang="en-GB" dirty="0"/>
              <a:t> for the mature estimate of GDP and labour market data to February.</a:t>
            </a:r>
          </a:p>
          <a:p>
            <a:r>
              <a:rPr lang="en-GB" dirty="0"/>
              <a:t>(b) </a:t>
            </a:r>
            <a:r>
              <a:rPr lang="en-GB" dirty="0" smtClean="0"/>
              <a:t>	Fixed </a:t>
            </a:r>
            <a:r>
              <a:rPr lang="en-GB" dirty="0"/>
              <a:t>capital stock, including structures, machinery, vehicles, computers, purchased </a:t>
            </a:r>
            <a:r>
              <a:rPr lang="en-GB" dirty="0" smtClean="0"/>
              <a:t>software, own-account </a:t>
            </a:r>
            <a:r>
              <a:rPr lang="en-GB" dirty="0"/>
              <a:t>software, mineral exploration, artistic originals and R&amp;D. </a:t>
            </a:r>
            <a:r>
              <a:rPr lang="en-GB" dirty="0" smtClean="0"/>
              <a:t> Calculations are based </a:t>
            </a:r>
            <a:r>
              <a:rPr lang="en-GB" dirty="0"/>
              <a:t>on </a:t>
            </a:r>
            <a:r>
              <a:rPr lang="en-GB" dirty="0" err="1"/>
              <a:t>Oulton</a:t>
            </a:r>
            <a:r>
              <a:rPr lang="en-GB" dirty="0"/>
              <a:t>, N and Wallis, G (2015), ‘Integrated estimates of capital stocks and </a:t>
            </a:r>
            <a:r>
              <a:rPr lang="en-GB" dirty="0" smtClean="0"/>
              <a:t>services for </a:t>
            </a:r>
            <a:r>
              <a:rPr lang="en-GB" dirty="0"/>
              <a:t>the United Kingdom: </a:t>
            </a:r>
            <a:r>
              <a:rPr lang="en-GB" dirty="0" smtClean="0"/>
              <a:t>  1950–2013</a:t>
            </a:r>
            <a:r>
              <a:rPr lang="en-GB" dirty="0"/>
              <a:t>’, </a:t>
            </a:r>
            <a:r>
              <a:rPr lang="en-GB" i="1" dirty="0"/>
              <a:t>Centre for Economic Performance Discussion </a:t>
            </a:r>
            <a:r>
              <a:rPr lang="en-GB" i="1" dirty="0" smtClean="0"/>
              <a:t>Paper No</a:t>
            </a:r>
            <a:r>
              <a:rPr lang="en-GB" i="1" dirty="0"/>
              <a:t>. </a:t>
            </a:r>
            <a:r>
              <a:rPr lang="en-GB" i="1" dirty="0" smtClean="0"/>
              <a:t>1342</a:t>
            </a:r>
            <a:r>
              <a:rPr lang="en-GB" dirty="0" smtClean="0"/>
              <a:t>.  Final </a:t>
            </a:r>
            <a:r>
              <a:rPr lang="en-GB" dirty="0"/>
              <a:t>observation shows Bank staff’s projection for 2017 Q1.</a:t>
            </a:r>
          </a:p>
          <a:p>
            <a:r>
              <a:rPr lang="en-GB" dirty="0"/>
              <a:t>(c) </a:t>
            </a:r>
            <a:r>
              <a:rPr lang="en-GB" dirty="0" smtClean="0"/>
              <a:t>	Calculated </a:t>
            </a:r>
            <a:r>
              <a:rPr lang="en-GB" dirty="0"/>
              <a:t>as a residual.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1"/>
            <a:ext cx="5207463" cy="428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18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2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ba4c1c32-a842-4852-a1b7-822f916ed243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2017-05-10T23:00:00+00:00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 xsi:nil="true"/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Level 2 Approved</BOEApprovalStatus>
    <BOESummaryText xmlns="http://schemas.microsoft.com/sharepoint/v3" xsi:nil="true"/>
    <ArchivalChoice xmlns="http://schemas.microsoft.com/sharepoint/v3">5 Years</ArchivalChoice>
    <ArchivalDate xmlns="http://schemas.microsoft.com/sharepoint/v3">2022-05-11T17:03:09+00:00</ArchivalDate>
    <ContentReviewDate xmlns="http://schemas.microsoft.com/sharepoint/v3">1900-01-01T00:00:00+00:00</ContentReviewDate>
    <TaxCatchAll xmlns="473c8558-9769-4e4c-9240-6b5c31c0767f">
      <Value>101</Value>
    </TaxCatchAll>
    <BOETwoLevelApprovalUnapprovedUrls xmlns="b67fa5cd-9f58-4c91-ae17-33c31eed239f" xsi:nil="true"/>
    <ApprovedBy xmlns="http://schemas.microsoft.com/sharepoint/v3">
      <UserInfo>
        <DisplayName>Cottis, Michelle</DisplayName>
        <AccountId>1238</AccountId>
        <AccountType/>
      </UserInfo>
    </ApprovedBy>
    <PublishedBy xmlns="http://schemas.microsoft.com/sharepoint/v3">
      <UserInfo>
        <DisplayName>Cottis, Michelle</DisplayName>
        <AccountId>1238</AccountId>
        <AccountType/>
      </UserInfo>
    </PublishedBy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F4EEF456FC2F46961A35CADEE901AB" ma:contentTypeVersion="31" ma:contentTypeDescription="Create a new document." ma:contentTypeScope="" ma:versionID="8343d8ba8bd8d855afac6fca36f67a09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473c8558-9769-4e4c-9240-6b5c31c0767f" xmlns:ns4="http://schemas.microsoft.com/sharepoint/v3/fields" targetNamespace="http://schemas.microsoft.com/office/2006/metadata/properties" ma:root="true" ma:fieldsID="7e30fdb4da0baf866ba6df91f4b721e8" ns1:_="" ns2:_="" ns3:_="" ns4:_="">
    <xsd:import namespace="http://schemas.microsoft.com/sharepoint/v3"/>
    <xsd:import namespace="b67fa5cd-9f58-4c91-ae17-33c31eed239f"/>
    <xsd:import namespace="473c8558-9769-4e4c-9240-6b5c31c0767f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3:TaxCatchAllLabel" minOccurs="0"/>
                <xsd:element ref="ns4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2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>
      <xsd:simpleType>
        <xsd:restriction base="dms:DateTime"/>
      </xsd:simpleType>
    </xsd:element>
    <xsd:element name="OwnerGroup" ma:index="11" ma:displayName="Owner Group" ma:list="UserInfo" ma:SearchPeopleOnly="false" ma:internalName="OwnerGroup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>
      <xsd:simpleType>
        <xsd:restriction base="dms:DateTime"/>
      </xsd:simpleType>
    </xsd:element>
    <xsd:element name="ArchivalChoice" ma:index="24" ma:displayName="Archive In" ma:default="3 Years" ma:internalName="ArchivalChoic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dd42ef28-d2e4-4e47-97ab-d11fb38978d1" ma:termSetId="7f21c66a-f36f-4b9d-aabb-5e38ce00f64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OETwoLevelApprovalUnapprovedUrls" ma:index="20" nillable="true" ma:displayName="Unapproved Urls" ma:internalName="BOETwoLevelApprovalUnapprovedUrl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3c8558-9769-4e4c-9240-6b5c31c0767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f5b2acf9-fd1b-4571-a3a3-69a8fa54b25c}" ma:internalName="TaxCatchAll" ma:showField="CatchAllData" ma:web="473c8558-9769-4e4c-9240-6b5c31c0767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f5b2acf9-fd1b-4571-a3a3-69a8fa54b25c}" ma:internalName="TaxCatchAllLabel" ma:readOnly="true" ma:showField="CatchAllDataLabel" ma:web="473c8558-9769-4e4c-9240-6b5c31c0767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A747499-D055-4494-BECF-CC0DD689BDE0}"/>
</file>

<file path=customXml/itemProps2.xml><?xml version="1.0" encoding="utf-8"?>
<ds:datastoreItem xmlns:ds="http://schemas.openxmlformats.org/officeDocument/2006/customXml" ds:itemID="{4F2BA893-CFF4-4AF1-9D1D-0600F4183E19}"/>
</file>

<file path=customXml/itemProps3.xml><?xml version="1.0" encoding="utf-8"?>
<ds:datastoreItem xmlns:ds="http://schemas.openxmlformats.org/officeDocument/2006/customXml" ds:itemID="{D4A39AD9-F0DF-4C49-B8DC-4830BAFEA464}"/>
</file>

<file path=customXml/itemProps4.xml><?xml version="1.0" encoding="utf-8"?>
<ds:datastoreItem xmlns:ds="http://schemas.openxmlformats.org/officeDocument/2006/customXml" ds:itemID="{83CA2168-AEA0-4B26-B8FB-99D62F13203D}"/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366</TotalTime>
  <Words>351</Words>
  <Application>Microsoft Office PowerPoint</Application>
  <PresentationFormat>On-screen Show (4:3)</PresentationFormat>
  <Paragraphs>89</Paragraphs>
  <Slides>13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IR POWERPOINT TEMPLATE</vt:lpstr>
      <vt:lpstr>Inflation Report May 2017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3: supply and the labour market</dc:title>
  <dc:subject>Supply and the labour market</dc:subject>
  <dc:creator>Bank of England</dc:creator>
  <cp:keywords/>
  <dc:description/>
  <cp:lastModifiedBy>Lowe, Paul</cp:lastModifiedBy>
  <cp:revision>125</cp:revision>
  <cp:lastPrinted>2017-02-01T13:00:42Z</cp:lastPrinted>
  <dcterms:created xsi:type="dcterms:W3CDTF">2015-08-04T14:53:05Z</dcterms:created>
  <dcterms:modified xsi:type="dcterms:W3CDTF">2017-05-11T15:36:40Z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101;#Inflation Report|ba4c1c32-a842-4852-a1b7-822f916ed243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0x010100EBF4EEF456FC2F46961A35CADEE901AB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