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7"/>
  </p:notesMasterIdLst>
  <p:sldIdLst>
    <p:sldId id="314" r:id="rId6"/>
    <p:sldId id="318" r:id="rId7"/>
    <p:sldId id="330" r:id="rId8"/>
    <p:sldId id="331" r:id="rId9"/>
    <p:sldId id="332" r:id="rId10"/>
    <p:sldId id="333" r:id="rId11"/>
    <p:sldId id="334" r:id="rId12"/>
    <p:sldId id="335" r:id="rId13"/>
    <p:sldId id="336" r:id="rId14"/>
    <p:sldId id="337" r:id="rId15"/>
    <p:sldId id="338" r:id="rId16"/>
    <p:sldId id="339" r:id="rId17"/>
    <p:sldId id="340" r:id="rId18"/>
    <p:sldId id="341" r:id="rId19"/>
    <p:sldId id="309" r:id="rId20"/>
    <p:sldId id="328" r:id="rId21"/>
    <p:sldId id="329" r:id="rId22"/>
    <p:sldId id="342" r:id="rId23"/>
    <p:sldId id="343" r:id="rId24"/>
    <p:sldId id="344" r:id="rId25"/>
    <p:sldId id="345" r:id="rId2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438" y="156"/>
      </p:cViewPr>
      <p:guideLst>
        <p:guide orient="horz" pos="332"/>
        <p:guide orient="horz" pos="528"/>
        <p:guide orient="horz" pos="3660"/>
        <p:guide orient="horz" pos="864"/>
        <p:guide pos="4610"/>
        <p:guide pos="890"/>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31/10/2018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smtClean="0"/>
              <a:t>Demand and output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smtClean="0"/>
              <a:t>2.9 </a:t>
            </a:r>
            <a:r>
              <a:rPr lang="en-GB" dirty="0"/>
              <a:t>Spending on new dwellings has risen further but</a:t>
            </a:r>
          </a:p>
          <a:p>
            <a:pPr lvl="1"/>
            <a:r>
              <a:rPr lang="en-GB" dirty="0"/>
              <a:t>housing starts have been broadly </a:t>
            </a:r>
            <a:r>
              <a:rPr lang="en-GB" dirty="0" smtClean="0"/>
              <a:t>flat</a:t>
            </a:r>
            <a:endParaRPr lang="en-GB" dirty="0" smtClean="0"/>
          </a:p>
          <a:p>
            <a:pPr lvl="2"/>
            <a:r>
              <a:rPr lang="en-GB" dirty="0"/>
              <a:t>House building and investment in new dwellings</a:t>
            </a:r>
            <a:endParaRPr lang="en-GB" dirty="0"/>
          </a:p>
        </p:txBody>
      </p:sp>
      <p:sp>
        <p:nvSpPr>
          <p:cNvPr id="5" name="Text Placeholder 4"/>
          <p:cNvSpPr>
            <a:spLocks noGrp="1"/>
          </p:cNvSpPr>
          <p:nvPr>
            <p:ph type="body" sz="quarter" idx="16"/>
          </p:nvPr>
        </p:nvSpPr>
        <p:spPr/>
        <p:txBody>
          <a:bodyPr/>
          <a:lstStyle/>
          <a:p>
            <a:r>
              <a:rPr lang="en-GB" dirty="0"/>
              <a:t>Sources: Department for Communities and Local Government, ONS and Bank calculations</a:t>
            </a:r>
            <a:r>
              <a:rPr lang="en-GB" dirty="0" smtClean="0"/>
              <a:t>.</a:t>
            </a:r>
          </a:p>
          <a:p>
            <a:endParaRPr lang="en-GB" dirty="0"/>
          </a:p>
          <a:p>
            <a:r>
              <a:rPr lang="en-GB" dirty="0"/>
              <a:t>(</a:t>
            </a:r>
            <a:r>
              <a:rPr lang="en-GB" dirty="0" smtClean="0"/>
              <a:t>a)	Chained-volume </a:t>
            </a:r>
            <a:r>
              <a:rPr lang="en-GB" dirty="0"/>
              <a:t>measure. Excludes major repairs and improvements to existing dwellings.</a:t>
            </a:r>
          </a:p>
          <a:p>
            <a:r>
              <a:rPr lang="en-GB" dirty="0"/>
              <a:t>(</a:t>
            </a:r>
            <a:r>
              <a:rPr lang="en-GB" dirty="0" smtClean="0"/>
              <a:t>b)	Number </a:t>
            </a:r>
            <a:r>
              <a:rPr lang="en-GB" dirty="0"/>
              <a:t>of permanent dwellings started/completed by private enterprises up to 2018 Q2 </a:t>
            </a:r>
            <a:r>
              <a:rPr lang="en-GB" dirty="0" smtClean="0"/>
              <a:t>for England </a:t>
            </a:r>
            <a:r>
              <a:rPr lang="en-GB" dirty="0"/>
              <a:t>and Northern Ireland. Data from 2011 Q2 for housing starts in Wales and 2018 Q1 </a:t>
            </a:r>
            <a:r>
              <a:rPr lang="en-GB" dirty="0" smtClean="0"/>
              <a:t>for housing </a:t>
            </a:r>
            <a:r>
              <a:rPr lang="en-GB" dirty="0"/>
              <a:t>starts and completions in Scotland have been grown in line with permanent </a:t>
            </a:r>
            <a:r>
              <a:rPr lang="en-GB" dirty="0" smtClean="0"/>
              <a:t>dwelling starts/completions </a:t>
            </a:r>
            <a:r>
              <a:rPr lang="en-GB" dirty="0"/>
              <a:t>by private enterprises in England. Data are seasonally adjusted by Bank staff.</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1009" y="1755264"/>
            <a:ext cx="6450800" cy="3634442"/>
          </a:xfrm>
          <a:prstGeom prst="rect">
            <a:avLst/>
          </a:prstGeom>
        </p:spPr>
      </p:pic>
    </p:spTree>
    <p:extLst>
      <p:ext uri="{BB962C8B-B14F-4D97-AF65-F5344CB8AC3E}">
        <p14:creationId xmlns:p14="http://schemas.microsoft.com/office/powerpoint/2010/main" val="2874547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2.10 </a:t>
            </a:r>
            <a:r>
              <a:rPr lang="en-GB" dirty="0" smtClean="0"/>
              <a:t>Business investment has been weak, and is expected to have fallen by 0.5% in the year to 2018 Q3</a:t>
            </a:r>
            <a:endParaRPr lang="en-GB" dirty="0" smtClean="0"/>
          </a:p>
          <a:p>
            <a:pPr lvl="2"/>
            <a:r>
              <a:rPr lang="en-GB" dirty="0"/>
              <a:t>Business investment and survey indicators of investment intentions</a:t>
            </a:r>
            <a:r>
              <a:rPr lang="en-GB" baseline="30000" dirty="0" smtClean="0"/>
              <a:t>(a</a:t>
            </a:r>
            <a:r>
              <a:rPr lang="en-GB" baseline="30000" dirty="0"/>
              <a:t>)</a:t>
            </a:r>
            <a:endParaRPr lang="en-GB" dirty="0"/>
          </a:p>
        </p:txBody>
      </p:sp>
      <p:sp>
        <p:nvSpPr>
          <p:cNvPr id="5" name="Text Placeholder 4"/>
          <p:cNvSpPr>
            <a:spLocks noGrp="1"/>
          </p:cNvSpPr>
          <p:nvPr>
            <p:ph type="body" sz="quarter" idx="16"/>
          </p:nvPr>
        </p:nvSpPr>
        <p:spPr/>
        <p:txBody>
          <a:bodyPr/>
          <a:lstStyle/>
          <a:p>
            <a:r>
              <a:rPr lang="en-GB" dirty="0"/>
              <a:t>Sources: Bank of England, BCC, CBI, CBI/PwC, ONS and Bank calculations</a:t>
            </a:r>
            <a:r>
              <a:rPr lang="en-GB" dirty="0" smtClean="0"/>
              <a:t>.</a:t>
            </a:r>
          </a:p>
          <a:p>
            <a:endParaRPr lang="en-GB" dirty="0"/>
          </a:p>
          <a:p>
            <a:r>
              <a:rPr lang="en-GB" dirty="0"/>
              <a:t>(a) </a:t>
            </a:r>
            <a:r>
              <a:rPr lang="en-GB" dirty="0" smtClean="0"/>
              <a:t>	Survey </a:t>
            </a:r>
            <a:r>
              <a:rPr lang="en-GB" dirty="0"/>
              <a:t>measures are scaled to match the mean and variance of four‑quarter business </a:t>
            </a:r>
            <a:r>
              <a:rPr lang="en-GB" dirty="0" smtClean="0"/>
              <a:t>investment growth </a:t>
            </a:r>
            <a:r>
              <a:rPr lang="en-GB" dirty="0"/>
              <a:t>since 2000. Business investment data are adjusted for the transfer of nuclear </a:t>
            </a:r>
            <a:r>
              <a:rPr lang="en-GB" dirty="0" smtClean="0"/>
              <a:t>reactors from </a:t>
            </a:r>
            <a:r>
              <a:rPr lang="en-GB" dirty="0"/>
              <a:t>the public corporation sector to central government in 2005 Q2. Measures for the </a:t>
            </a:r>
            <a:r>
              <a:rPr lang="en-GB" dirty="0" smtClean="0"/>
              <a:t>Bank’s Agents </a:t>
            </a:r>
            <a:r>
              <a:rPr lang="en-GB" dirty="0"/>
              <a:t>(split by manufacturing and services), BCC (non-services and services) and </a:t>
            </a:r>
            <a:r>
              <a:rPr lang="en-GB" dirty="0" smtClean="0"/>
              <a:t>CBI (manufacturing</a:t>
            </a:r>
            <a:r>
              <a:rPr lang="en-GB" dirty="0"/>
              <a:t>, distribution, financial services and business/consumer/professional services) </a:t>
            </a:r>
            <a:r>
              <a:rPr lang="en-GB" dirty="0" smtClean="0"/>
              <a:t>are weighted </a:t>
            </a:r>
            <a:r>
              <a:rPr lang="en-GB" dirty="0"/>
              <a:t>together using shares in real business investment. Agents’ measure shows </a:t>
            </a:r>
            <a:r>
              <a:rPr lang="en-GB" dirty="0" smtClean="0"/>
              <a:t>companies’ intended </a:t>
            </a:r>
            <a:r>
              <a:rPr lang="en-GB" dirty="0"/>
              <a:t>changes in investment over the next 12 months; last available observation for </a:t>
            </a:r>
            <a:r>
              <a:rPr lang="en-GB" dirty="0" smtClean="0"/>
              <a:t>each quarter</a:t>
            </a:r>
            <a:r>
              <a:rPr lang="en-GB" dirty="0"/>
              <a:t>. BCC measure is the net percentage balance of respondents reporting that they </a:t>
            </a:r>
            <a:r>
              <a:rPr lang="en-GB" dirty="0" smtClean="0"/>
              <a:t>have increased </a:t>
            </a:r>
            <a:r>
              <a:rPr lang="en-GB" dirty="0"/>
              <a:t>planned investment in plant and machinery; data are not seasonally adjusted. </a:t>
            </a:r>
            <a:r>
              <a:rPr lang="en-GB" dirty="0" smtClean="0"/>
              <a:t>CBI measure </a:t>
            </a:r>
            <a:r>
              <a:rPr lang="en-GB" dirty="0"/>
              <a:t>is the net percentage balance of respondents reporting that they have increased </a:t>
            </a:r>
            <a:r>
              <a:rPr lang="en-GB" dirty="0" smtClean="0"/>
              <a:t>planned investment </a:t>
            </a:r>
            <a:r>
              <a:rPr lang="en-GB" dirty="0"/>
              <a:t>in plant and machinery for the next 12 months.</a:t>
            </a:r>
          </a:p>
          <a:p>
            <a:r>
              <a:rPr lang="en-GB" dirty="0"/>
              <a:t>(b) </a:t>
            </a:r>
            <a:r>
              <a:rPr lang="en-GB" dirty="0" smtClean="0"/>
              <a:t>	Chained‑volume </a:t>
            </a:r>
            <a:r>
              <a:rPr lang="en-GB" dirty="0"/>
              <a:t>measure. The diamond shows Bank staff’s projection for 2018 Q3.</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638300"/>
            <a:ext cx="6182576" cy="3634442"/>
          </a:xfrm>
          <a:prstGeom prst="rect">
            <a:avLst/>
          </a:prstGeom>
        </p:spPr>
      </p:pic>
    </p:spTree>
    <p:extLst>
      <p:ext uri="{BB962C8B-B14F-4D97-AF65-F5344CB8AC3E}">
        <p14:creationId xmlns:p14="http://schemas.microsoft.com/office/powerpoint/2010/main" val="1216588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2.11 </a:t>
            </a:r>
            <a:r>
              <a:rPr lang="en-GB" dirty="0"/>
              <a:t>Brexit-related uncertainty among companies has</a:t>
            </a:r>
          </a:p>
          <a:p>
            <a:pPr lvl="1"/>
            <a:r>
              <a:rPr lang="en-GB" dirty="0" smtClean="0"/>
              <a:t>risen</a:t>
            </a:r>
            <a:endParaRPr lang="en-GB" dirty="0" smtClean="0"/>
          </a:p>
          <a:p>
            <a:pPr lvl="2"/>
            <a:r>
              <a:rPr lang="en-GB" dirty="0"/>
              <a:t>Decision Maker Panel: Brexit as a source of uncertainty</a:t>
            </a:r>
            <a:r>
              <a:rPr lang="en-GB" baseline="30000" dirty="0" smtClean="0"/>
              <a:t>(a</a:t>
            </a:r>
            <a:r>
              <a:rPr lang="en-GB" baseline="30000" dirty="0"/>
              <a:t>)</a:t>
            </a:r>
            <a:endParaRPr lang="en-GB" dirty="0"/>
          </a:p>
        </p:txBody>
      </p:sp>
      <p:sp>
        <p:nvSpPr>
          <p:cNvPr id="5" name="Text Placeholder 4"/>
          <p:cNvSpPr>
            <a:spLocks noGrp="1"/>
          </p:cNvSpPr>
          <p:nvPr>
            <p:ph type="body" sz="quarter" idx="16"/>
          </p:nvPr>
        </p:nvSpPr>
        <p:spPr/>
        <p:txBody>
          <a:bodyPr/>
          <a:lstStyle/>
          <a:p>
            <a:endParaRPr lang="en-GB" dirty="0" smtClean="0"/>
          </a:p>
          <a:p>
            <a:r>
              <a:rPr lang="en-GB" dirty="0"/>
              <a:t>(a) Responses to the question ‘How much has the result of the EU referendum affected the level of uncertainty affecting your business?’. </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371600"/>
            <a:ext cx="6195988" cy="4620167"/>
          </a:xfrm>
          <a:prstGeom prst="rect">
            <a:avLst/>
          </a:prstGeom>
        </p:spPr>
      </p:pic>
    </p:spTree>
    <p:extLst>
      <p:ext uri="{BB962C8B-B14F-4D97-AF65-F5344CB8AC3E}">
        <p14:creationId xmlns:p14="http://schemas.microsoft.com/office/powerpoint/2010/main" val="523687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2.12 </a:t>
            </a:r>
            <a:r>
              <a:rPr lang="en-GB" dirty="0"/>
              <a:t>Survey indicators are consistent with positive </a:t>
            </a:r>
            <a:r>
              <a:rPr lang="en-GB" dirty="0" smtClean="0"/>
              <a:t>export growth </a:t>
            </a:r>
            <a:r>
              <a:rPr lang="en-GB" dirty="0"/>
              <a:t>but have </a:t>
            </a:r>
            <a:r>
              <a:rPr lang="en-GB" dirty="0" smtClean="0"/>
              <a:t>fallen</a:t>
            </a:r>
            <a:endParaRPr lang="en-GB" dirty="0" smtClean="0"/>
          </a:p>
          <a:p>
            <a:pPr lvl="2"/>
            <a:r>
              <a:rPr lang="en-GB" dirty="0"/>
              <a:t>UK exports and survey indicators of export growth</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Sources: Bank of England, BCC, CBI, EEF, IHS </a:t>
            </a:r>
            <a:r>
              <a:rPr lang="en-GB" dirty="0" err="1"/>
              <a:t>Markit</a:t>
            </a:r>
            <a:r>
              <a:rPr lang="en-GB" dirty="0"/>
              <a:t>, ONS and Bank calculations. </a:t>
            </a:r>
            <a:endParaRPr lang="en-GB" dirty="0" smtClean="0"/>
          </a:p>
          <a:p>
            <a:endParaRPr lang="en-GB" dirty="0"/>
          </a:p>
          <a:p>
            <a:r>
              <a:rPr lang="en-GB" dirty="0"/>
              <a:t>(</a:t>
            </a:r>
            <a:r>
              <a:rPr lang="en-GB" dirty="0" smtClean="0"/>
              <a:t>a)	Survey </a:t>
            </a:r>
            <a:r>
              <a:rPr lang="en-GB" dirty="0"/>
              <a:t>measures are scaled to match the mean and variance of four-quarter export growth since 2000. Agents’ measure shows manufacturing companies’ reported annual growth in production for sales to overseas customers over the past three months; last available observation for each quarter. BCC measure is the net percentage balance of companies reporting that export orders and deliveries increased on the quarter; data are not seasonally adjusted. CBI measure is the average of the net percentage balances of manufacturing companies reporting that export orders and deliveries increased on the quarter, and that their present export order books are above normal volumes; the latter series is a quarterly average of monthly data. EEF measure is the average of the net percentage balances of manufacturing companies reporting that export orders increased over the past three months and were expected to increase over the next three months; data available since 2000 Q3. The IHS </a:t>
            </a:r>
            <a:r>
              <a:rPr lang="en-GB" dirty="0" err="1"/>
              <a:t>Markit</a:t>
            </a:r>
            <a:r>
              <a:rPr lang="en-GB" dirty="0"/>
              <a:t>/CIPS measure is the net percentage balance of manufacturing companies reporting that export orders increased this month compared with the previous month; quarterly average of monthly data. </a:t>
            </a:r>
          </a:p>
          <a:p>
            <a:r>
              <a:rPr lang="en-GB" dirty="0"/>
              <a:t>(</a:t>
            </a:r>
            <a:r>
              <a:rPr lang="en-GB" dirty="0" smtClean="0"/>
              <a:t>b)	Chained‑volume </a:t>
            </a:r>
            <a:r>
              <a:rPr lang="en-GB" dirty="0"/>
              <a:t>measure, excluding the impact of MTIC fraud. The diamond shows Bank staff’s projection for 2018 Q3. </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563241"/>
            <a:ext cx="6189282" cy="3641147"/>
          </a:xfrm>
          <a:prstGeom prst="rect">
            <a:avLst/>
          </a:prstGeom>
        </p:spPr>
      </p:pic>
    </p:spTree>
    <p:extLst>
      <p:ext uri="{BB962C8B-B14F-4D97-AF65-F5344CB8AC3E}">
        <p14:creationId xmlns:p14="http://schemas.microsoft.com/office/powerpoint/2010/main" val="7511818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2.13 </a:t>
            </a:r>
            <a:r>
              <a:rPr lang="en-GB" dirty="0"/>
              <a:t>Import penetration has flattened since 2016</a:t>
            </a:r>
            <a:endParaRPr lang="en-GB" dirty="0" smtClean="0"/>
          </a:p>
          <a:p>
            <a:pPr lvl="2"/>
            <a:r>
              <a:rPr lang="en-GB" dirty="0"/>
              <a:t>Imports relative to import-weighted demand</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UK </a:t>
            </a:r>
            <a:r>
              <a:rPr lang="en-GB" dirty="0"/>
              <a:t>imports as a proportion of import-weighted total final expenditure, chained-volume measures. Import-weighted total final expenditure is calculated by weighting together household consumption (including NPISH), whole-economy investment (excluding valuables), government spending, changes in inventories (excluding the alignment adjustment) and exports by their respective import intensities, estimated using the </a:t>
            </a:r>
            <a:r>
              <a:rPr lang="en-GB" i="1" dirty="0"/>
              <a:t>United Kingdom Input-Output Analytical Tables 2014</a:t>
            </a:r>
            <a:r>
              <a:rPr lang="en-GB" dirty="0"/>
              <a:t>. Import and export data have been adjusted to exclude the estimated impact of MTIC fraud. The diamond shows Bank staff’s projection for 2018 Q3.</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371600"/>
            <a:ext cx="6256338" cy="3634442"/>
          </a:xfrm>
          <a:prstGeom prst="rect">
            <a:avLst/>
          </a:prstGeom>
        </p:spPr>
      </p:pic>
    </p:spTree>
    <p:extLst>
      <p:ext uri="{BB962C8B-B14F-4D97-AF65-F5344CB8AC3E}">
        <p14:creationId xmlns:p14="http://schemas.microsoft.com/office/powerpoint/2010/main" val="2438159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431004"/>
          </a:xfrm>
        </p:spPr>
        <p:txBody>
          <a:bodyPr/>
          <a:lstStyle/>
          <a:p>
            <a:pPr lvl="1"/>
            <a:r>
              <a:rPr lang="en-GB" b="1" dirty="0"/>
              <a:t>Table </a:t>
            </a:r>
            <a:r>
              <a:rPr lang="en-GB" b="1" dirty="0"/>
              <a:t>2</a:t>
            </a:r>
            <a:r>
              <a:rPr lang="en-GB" b="1" dirty="0" smtClean="0"/>
              <a:t>.A  </a:t>
            </a:r>
            <a:r>
              <a:rPr lang="en-GB" dirty="0">
                <a:solidFill>
                  <a:schemeClr val="tx1"/>
                </a:solidFill>
              </a:rPr>
              <a:t>Monitoring the MPC’s key judgements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838200"/>
            <a:ext cx="5588000" cy="5442788"/>
          </a:xfrm>
          <a:prstGeom prst="rect">
            <a:avLst/>
          </a:prstGeom>
        </p:spPr>
      </p:pic>
    </p:spTree>
    <p:extLst>
      <p:ext uri="{BB962C8B-B14F-4D97-AF65-F5344CB8AC3E}">
        <p14:creationId xmlns:p14="http://schemas.microsoft.com/office/powerpoint/2010/main" val="29581416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smtClean="0"/>
              <a:t>Table </a:t>
            </a:r>
            <a:r>
              <a:rPr lang="en-GB" b="1" dirty="0" smtClean="0"/>
              <a:t>2.B</a:t>
            </a:r>
            <a:r>
              <a:rPr lang="en-GB" dirty="0" smtClean="0"/>
              <a:t> </a:t>
            </a:r>
            <a:r>
              <a:rPr lang="en-GB" dirty="0">
                <a:solidFill>
                  <a:schemeClr val="tx1"/>
                </a:solidFill>
              </a:rPr>
              <a:t>Indicators of inflation </a:t>
            </a:r>
            <a:r>
              <a:rPr lang="en-GB" dirty="0" smtClean="0">
                <a:solidFill>
                  <a:schemeClr val="tx1"/>
                </a:solidFill>
              </a:rPr>
              <a:t>expectations</a:t>
            </a:r>
            <a:r>
              <a:rPr lang="en-GB" sz="2000" baseline="30000" dirty="0" smtClean="0">
                <a:solidFill>
                  <a:schemeClr val="tx1"/>
                </a:solidFill>
              </a:rPr>
              <a:t>(a</a:t>
            </a:r>
            <a:r>
              <a:rPr lang="en-GB" sz="2000" baseline="30000" dirty="0">
                <a:solidFill>
                  <a:schemeClr val="tx1"/>
                </a:solidFill>
              </a:rPr>
              <a:t>)</a:t>
            </a:r>
            <a:endParaRPr lang="en-GB" sz="2000" dirty="0">
              <a:solidFill>
                <a:schemeClr val="tx1"/>
              </a:solidFill>
            </a:endParaRPr>
          </a:p>
          <a:p>
            <a:pPr lvl="1"/>
            <a:endParaRPr lang="en-GB" dirty="0" smtClean="0">
              <a:solidFill>
                <a:schemeClr val="tx1"/>
              </a:solidFill>
            </a:endParaRPr>
          </a:p>
          <a:p>
            <a:pPr lvl="1"/>
            <a:endParaRPr lang="en-GB" dirty="0">
              <a:solidFill>
                <a:schemeClr val="tx1"/>
              </a:solidFill>
            </a:endParaRPr>
          </a:p>
        </p:txBody>
      </p:sp>
      <p:sp>
        <p:nvSpPr>
          <p:cNvPr id="3" name="Text Placeholder 2"/>
          <p:cNvSpPr>
            <a:spLocks noGrp="1"/>
          </p:cNvSpPr>
          <p:nvPr>
            <p:ph type="body" sz="quarter" idx="16"/>
          </p:nvPr>
        </p:nvSpPr>
        <p:spPr>
          <a:xfrm>
            <a:off x="292099" y="5076826"/>
            <a:ext cx="8689975" cy="1781176"/>
          </a:xfrm>
        </p:spPr>
        <p:txBody>
          <a:bodyPr/>
          <a:lstStyle/>
          <a:p>
            <a:r>
              <a:rPr lang="en-GB" dirty="0"/>
              <a:t>(</a:t>
            </a:r>
            <a:r>
              <a:rPr lang="en-GB" dirty="0" smtClean="0"/>
              <a:t>a)	Chained‑volume </a:t>
            </a:r>
            <a:r>
              <a:rPr lang="en-GB" dirty="0"/>
              <a:t>measures unless otherwise stated. </a:t>
            </a:r>
          </a:p>
          <a:p>
            <a:r>
              <a:rPr lang="en-GB" dirty="0"/>
              <a:t>(</a:t>
            </a:r>
            <a:r>
              <a:rPr lang="en-GB" dirty="0" smtClean="0"/>
              <a:t>b)	Includes </a:t>
            </a:r>
            <a:r>
              <a:rPr lang="en-GB" dirty="0"/>
              <a:t>NPISH. </a:t>
            </a:r>
          </a:p>
          <a:p>
            <a:r>
              <a:rPr lang="en-GB" dirty="0"/>
              <a:t>(</a:t>
            </a:r>
            <a:r>
              <a:rPr lang="en-GB" dirty="0" smtClean="0"/>
              <a:t>c)	Investment </a:t>
            </a:r>
            <a:r>
              <a:rPr lang="en-GB" dirty="0"/>
              <a:t>data take account of the transfer of nuclear reactors from the public corporation sector to central government in 2005 Q2. </a:t>
            </a:r>
          </a:p>
          <a:p>
            <a:r>
              <a:rPr lang="en-GB" dirty="0"/>
              <a:t>(</a:t>
            </a:r>
            <a:r>
              <a:rPr lang="en-GB" dirty="0" smtClean="0"/>
              <a:t>d)	Excludes </a:t>
            </a:r>
            <a:r>
              <a:rPr lang="en-GB" dirty="0"/>
              <a:t>the alignment adjustment. </a:t>
            </a:r>
          </a:p>
          <a:p>
            <a:r>
              <a:rPr lang="en-GB" dirty="0"/>
              <a:t>(</a:t>
            </a:r>
            <a:r>
              <a:rPr lang="en-GB" dirty="0" smtClean="0"/>
              <a:t>e)	Percentage </a:t>
            </a:r>
            <a:r>
              <a:rPr lang="en-GB" dirty="0"/>
              <a:t>point contributions to quarterly growth of real GDP. </a:t>
            </a:r>
          </a:p>
          <a:p>
            <a:r>
              <a:rPr lang="en-GB" dirty="0"/>
              <a:t>(</a:t>
            </a:r>
            <a:r>
              <a:rPr lang="en-GB" dirty="0" smtClean="0"/>
              <a:t>f)	Includes </a:t>
            </a:r>
            <a:r>
              <a:rPr lang="en-GB" dirty="0"/>
              <a:t>acquisitions less disposals of valuables. </a:t>
            </a:r>
          </a:p>
          <a:p>
            <a:r>
              <a:rPr lang="en-GB" dirty="0"/>
              <a:t>(</a:t>
            </a:r>
            <a:r>
              <a:rPr lang="en-GB" dirty="0" smtClean="0"/>
              <a:t>g)	Excluding </a:t>
            </a:r>
            <a:r>
              <a:rPr lang="en-GB" dirty="0"/>
              <a:t>the impact of missing trader intra-community (MTIC) fraud.</a:t>
            </a:r>
            <a:endParaRPr lang="en-GB"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8911" y="838200"/>
            <a:ext cx="4588614" cy="4800601"/>
          </a:xfrm>
          <a:prstGeom prst="rect">
            <a:avLst/>
          </a:prstGeom>
        </p:spPr>
      </p:pic>
    </p:spTree>
    <p:extLst>
      <p:ext uri="{BB962C8B-B14F-4D97-AF65-F5344CB8AC3E}">
        <p14:creationId xmlns:p14="http://schemas.microsoft.com/office/powerpoint/2010/main" val="2504846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3</a:t>
            </a:r>
          </a:p>
          <a:p>
            <a:pPr algn="ctr"/>
            <a:r>
              <a:rPr lang="en-GB" sz="2400" dirty="0">
                <a:latin typeface="Arial" panose="020B0604020202020204" pitchFamily="34" charset="0"/>
                <a:cs typeface="Arial" panose="020B0604020202020204" pitchFamily="34" charset="0"/>
              </a:rPr>
              <a:t>Agents’ update on business conditions </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42116137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 </a:t>
            </a:r>
            <a:r>
              <a:rPr lang="en-GB" dirty="0"/>
              <a:t>The net balance of investment intentions is slightly</a:t>
            </a:r>
          </a:p>
          <a:p>
            <a:pPr lvl="1"/>
            <a:r>
              <a:rPr lang="en-GB" dirty="0"/>
              <a:t>positive</a:t>
            </a:r>
            <a:endParaRPr lang="en-GB" dirty="0" smtClean="0"/>
          </a:p>
          <a:p>
            <a:pPr lvl="2"/>
            <a:r>
              <a:rPr lang="en-GB" dirty="0"/>
              <a:t>Change in capital </a:t>
            </a:r>
            <a:r>
              <a:rPr lang="en-GB" dirty="0" smtClean="0"/>
              <a:t>expenditure</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a:t>
            </a:r>
            <a:r>
              <a:rPr lang="en-GB" dirty="0" smtClean="0"/>
              <a:t>a)	Companies </a:t>
            </a:r>
            <a:r>
              <a:rPr lang="en-GB" dirty="0"/>
              <a:t>were asked ‘How has your UK capital expenditure changed over the past 12 months, and what are your future expectations for capital expenditure?’. </a:t>
            </a:r>
          </a:p>
          <a:p>
            <a:r>
              <a:rPr lang="en-GB" dirty="0"/>
              <a:t>(</a:t>
            </a:r>
            <a:r>
              <a:rPr lang="en-GB" dirty="0" smtClean="0"/>
              <a:t>b)	Net </a:t>
            </a:r>
            <a:r>
              <a:rPr lang="en-GB" dirty="0"/>
              <a:t>percentage balance of companies reporting increases in investment. Half weight was given to those that responded ‘less’ or ‘more’, and full weight was given to those that responded ‘far less’ or ‘far more’.</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371600"/>
            <a:ext cx="6189282" cy="4231242"/>
          </a:xfrm>
          <a:prstGeom prst="rect">
            <a:avLst/>
          </a:prstGeom>
        </p:spPr>
      </p:pic>
    </p:spTree>
    <p:extLst>
      <p:ext uri="{BB962C8B-B14F-4D97-AF65-F5344CB8AC3E}">
        <p14:creationId xmlns:p14="http://schemas.microsoft.com/office/powerpoint/2010/main" val="525866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2.1 </a:t>
            </a:r>
            <a:r>
              <a:rPr lang="en-GB" dirty="0"/>
              <a:t>GDP growth is expected to have been 0.6% in Q3</a:t>
            </a:r>
            <a:endParaRPr lang="en-GB" dirty="0" smtClean="0"/>
          </a:p>
          <a:p>
            <a:pPr lvl="2"/>
            <a:r>
              <a:rPr lang="en-GB" dirty="0"/>
              <a:t>GDP growth and Bank staff’s near-term projection</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a:t>Sources: ONS and Bank calculations</a:t>
            </a:r>
            <a:r>
              <a:rPr lang="en-GB" dirty="0" smtClean="0"/>
              <a:t>.</a:t>
            </a:r>
          </a:p>
          <a:p>
            <a:endParaRPr lang="en-GB" dirty="0"/>
          </a:p>
          <a:p>
            <a:r>
              <a:rPr lang="en-GB" dirty="0"/>
              <a:t>(</a:t>
            </a:r>
            <a:r>
              <a:rPr lang="en-GB" dirty="0" smtClean="0"/>
              <a:t>a)	Chained-volume </a:t>
            </a:r>
            <a:r>
              <a:rPr lang="en-GB" dirty="0"/>
              <a:t>measure. GDP is at market prices. The blue diamonds show Bank </a:t>
            </a:r>
            <a:r>
              <a:rPr lang="en-GB" dirty="0" smtClean="0"/>
              <a:t>staff’s projection </a:t>
            </a:r>
            <a:r>
              <a:rPr lang="en-GB" dirty="0"/>
              <a:t>for the first estimate of GDP growth in 2018 Q3 and Q4. The bands on either side </a:t>
            </a:r>
            <a:r>
              <a:rPr lang="en-GB" dirty="0" smtClean="0"/>
              <a:t>of the </a:t>
            </a:r>
            <a:r>
              <a:rPr lang="en-GB" dirty="0"/>
              <a:t>diamonds show uncertainty around those projections based on the </a:t>
            </a:r>
            <a:r>
              <a:rPr lang="en-GB" dirty="0" smtClean="0"/>
              <a:t>out‑of‑sample performance </a:t>
            </a:r>
            <a:r>
              <a:rPr lang="en-GB" dirty="0"/>
              <a:t>of Bank staff’s best-performing model since 2004, representing ±1 root </a:t>
            </a:r>
            <a:r>
              <a:rPr lang="en-GB" dirty="0" smtClean="0"/>
              <a:t>mean squared </a:t>
            </a:r>
            <a:r>
              <a:rPr lang="en-GB" dirty="0"/>
              <a:t>error (RMSE). The RMSE of 0.1 percentage points around the 2018 Q3 projection </a:t>
            </a:r>
            <a:r>
              <a:rPr lang="en-GB" dirty="0" smtClean="0"/>
              <a:t>excludes three </a:t>
            </a:r>
            <a:r>
              <a:rPr lang="en-GB" dirty="0"/>
              <a:t>quarters affected by known erratic factors: the 2010 snow and the 2012 Olympics </a:t>
            </a:r>
            <a:r>
              <a:rPr lang="en-GB" dirty="0" smtClean="0"/>
              <a:t>and Diamond </a:t>
            </a:r>
            <a:r>
              <a:rPr lang="en-GB" dirty="0"/>
              <a:t>Jubilee. Including those erratic factors, the RMSE for 2018 Q3 rises to 0.2 </a:t>
            </a:r>
            <a:r>
              <a:rPr lang="en-GB" dirty="0" smtClean="0"/>
              <a:t>percentage points</a:t>
            </a:r>
            <a:r>
              <a:rPr lang="en-GB" dirty="0"/>
              <a:t>. For 2018 Q4, the RMSE of 0.3 percentage points is based on the full evaluation window</a:t>
            </a:r>
            <a:r>
              <a:rPr lang="en-GB" dirty="0" smtClean="0"/>
              <a:t>.</a:t>
            </a:r>
            <a:endParaRPr lang="en-GB"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371600"/>
            <a:ext cx="6209399" cy="3641147"/>
          </a:xfrm>
          <a:prstGeom prst="rect">
            <a:avLst/>
          </a:prstGeom>
        </p:spPr>
      </p:pic>
    </p:spTree>
    <p:extLst>
      <p:ext uri="{BB962C8B-B14F-4D97-AF65-F5344CB8AC3E}">
        <p14:creationId xmlns:p14="http://schemas.microsoft.com/office/powerpoint/2010/main" val="19223358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B </a:t>
            </a:r>
            <a:r>
              <a:rPr lang="en-GB" dirty="0"/>
              <a:t>Investment intentions are weak compared with </a:t>
            </a:r>
            <a:r>
              <a:rPr lang="en-GB" dirty="0" smtClean="0"/>
              <a:t>previous surveys</a:t>
            </a:r>
            <a:endParaRPr lang="en-GB" dirty="0" smtClean="0"/>
          </a:p>
          <a:p>
            <a:pPr lvl="2"/>
            <a:r>
              <a:rPr lang="en-GB" dirty="0"/>
              <a:t>Investment intentions</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a:t>
            </a:r>
            <a:r>
              <a:rPr lang="en-GB" dirty="0" smtClean="0"/>
              <a:t>a)	Net </a:t>
            </a:r>
            <a:r>
              <a:rPr lang="en-GB" dirty="0"/>
              <a:t>percentage balance of companies reporting increases in investment. </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371600"/>
            <a:ext cx="6182576" cy="3621031"/>
          </a:xfrm>
          <a:prstGeom prst="rect">
            <a:avLst/>
          </a:prstGeom>
        </p:spPr>
      </p:pic>
    </p:spTree>
    <p:extLst>
      <p:ext uri="{BB962C8B-B14F-4D97-AF65-F5344CB8AC3E}">
        <p14:creationId xmlns:p14="http://schemas.microsoft.com/office/powerpoint/2010/main" val="17122405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C </a:t>
            </a:r>
            <a:r>
              <a:rPr lang="en-GB" dirty="0"/>
              <a:t>Brexit uncertainty was the largest reported headwind </a:t>
            </a:r>
            <a:r>
              <a:rPr lang="en-GB" dirty="0" smtClean="0"/>
              <a:t>to investment</a:t>
            </a:r>
            <a:endParaRPr lang="en-GB" dirty="0" smtClean="0"/>
          </a:p>
          <a:p>
            <a:pPr lvl="2"/>
            <a:r>
              <a:rPr lang="en-GB" dirty="0"/>
              <a:t>Factors affecting the level of UK capital expenditure</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a:t>
            </a:r>
            <a:r>
              <a:rPr lang="en-GB" dirty="0" smtClean="0"/>
              <a:t>a)	Companies </a:t>
            </a:r>
            <a:r>
              <a:rPr lang="en-GB" dirty="0"/>
              <a:t>were asked ‘How are the following factors affecting your levels of UK capital expenditure plans over the next 12 months compared with the past 12 months?’. </a:t>
            </a:r>
          </a:p>
          <a:p>
            <a:r>
              <a:rPr lang="en-GB" dirty="0"/>
              <a:t>(</a:t>
            </a:r>
            <a:r>
              <a:rPr lang="en-GB" dirty="0" smtClean="0"/>
              <a:t>b)	The </a:t>
            </a:r>
            <a:r>
              <a:rPr lang="en-GB" dirty="0"/>
              <a:t>2018 data relate to factors affecting investment intentions for the next 12 months. The 2017 data relate to intentions over the next 12 months from the 2017 survey. </a:t>
            </a:r>
          </a:p>
          <a:p>
            <a:r>
              <a:rPr lang="en-GB" dirty="0"/>
              <a:t>(</a:t>
            </a:r>
            <a:r>
              <a:rPr lang="en-GB" dirty="0" smtClean="0"/>
              <a:t>c)	Companies </a:t>
            </a:r>
            <a:r>
              <a:rPr lang="en-GB" dirty="0"/>
              <a:t>were not asked about these factors in the 2017 survey. </a:t>
            </a:r>
          </a:p>
          <a:p>
            <a:r>
              <a:rPr lang="en-GB" dirty="0"/>
              <a:t>(</a:t>
            </a:r>
            <a:r>
              <a:rPr lang="en-GB" dirty="0" smtClean="0"/>
              <a:t>d)	In </a:t>
            </a:r>
            <a:r>
              <a:rPr lang="en-GB" dirty="0"/>
              <a:t>2017, companies were asked about uncertainty about the economic environment and expected future UK trading arrangements. In 2018, companies were asked about Brexit uncertainty (economic or political), and expected future trading arrangements emerging from Brexit. </a:t>
            </a:r>
          </a:p>
          <a:p>
            <a:r>
              <a:rPr lang="en-GB" dirty="0"/>
              <a:t>(</a:t>
            </a:r>
            <a:r>
              <a:rPr lang="en-GB" dirty="0" smtClean="0"/>
              <a:t>e)	Net </a:t>
            </a:r>
            <a:r>
              <a:rPr lang="en-GB" dirty="0"/>
              <a:t>percentage balance of companies reporting increases in investment as a result of these factors. </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7866" y="1733167"/>
            <a:ext cx="6162460" cy="3647853"/>
          </a:xfrm>
          <a:prstGeom prst="rect">
            <a:avLst/>
          </a:prstGeom>
        </p:spPr>
      </p:pic>
    </p:spTree>
    <p:extLst>
      <p:ext uri="{BB962C8B-B14F-4D97-AF65-F5344CB8AC3E}">
        <p14:creationId xmlns:p14="http://schemas.microsoft.com/office/powerpoint/2010/main" val="2935068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smtClean="0"/>
              <a:t>2.2 </a:t>
            </a:r>
            <a:r>
              <a:rPr lang="en-GB" dirty="0"/>
              <a:t>Growth picked up following weather-related</a:t>
            </a:r>
          </a:p>
          <a:p>
            <a:pPr lvl="1"/>
            <a:r>
              <a:rPr lang="en-GB" dirty="0"/>
              <a:t>disruption earlier in </a:t>
            </a:r>
            <a:r>
              <a:rPr lang="en-GB" dirty="0" smtClean="0"/>
              <a:t>2018</a:t>
            </a:r>
            <a:endParaRPr lang="en-GB" dirty="0" smtClean="0"/>
          </a:p>
          <a:p>
            <a:pPr lvl="2"/>
            <a:r>
              <a:rPr lang="en-GB" dirty="0"/>
              <a:t>Contributions to three-month on three-month output growth by sector</a:t>
            </a:r>
            <a:r>
              <a:rPr lang="en-GB" baseline="30000" dirty="0" smtClean="0"/>
              <a:t>(a</a:t>
            </a:r>
            <a:r>
              <a:rPr lang="en-GB" baseline="30000" dirty="0" smtClean="0"/>
              <a:t>)</a:t>
            </a:r>
            <a:endParaRPr lang="en-GB" dirty="0"/>
          </a:p>
        </p:txBody>
      </p:sp>
      <p:sp>
        <p:nvSpPr>
          <p:cNvPr id="5" name="Text Placeholder 4"/>
          <p:cNvSpPr>
            <a:spLocks noGrp="1"/>
          </p:cNvSpPr>
          <p:nvPr>
            <p:ph type="body" sz="quarter" idx="16"/>
          </p:nvPr>
        </p:nvSpPr>
        <p:spPr/>
        <p:txBody>
          <a:bodyPr/>
          <a:lstStyle/>
          <a:p>
            <a:endParaRPr lang="en-GB" dirty="0"/>
          </a:p>
          <a:p>
            <a:r>
              <a:rPr lang="en-GB" dirty="0"/>
              <a:t>(</a:t>
            </a:r>
            <a:r>
              <a:rPr lang="en-GB" dirty="0" smtClean="0"/>
              <a:t>a)	Chained-volume </a:t>
            </a:r>
            <a:r>
              <a:rPr lang="en-GB" dirty="0"/>
              <a:t>measures at basic prices. Figures in parentheses are weights in nominal GVA </a:t>
            </a:r>
            <a:r>
              <a:rPr lang="en-GB" dirty="0" smtClean="0"/>
              <a:t>in 2016</a:t>
            </a:r>
            <a:r>
              <a:rPr lang="en-GB" dirty="0"/>
              <a:t>. Contributions and weights may not sum to the total due to rounding.</a:t>
            </a:r>
          </a:p>
          <a:p>
            <a:r>
              <a:rPr lang="en-GB" dirty="0"/>
              <a:t>(</a:t>
            </a:r>
            <a:r>
              <a:rPr lang="en-GB" dirty="0" smtClean="0"/>
              <a:t>b)	Other </a:t>
            </a:r>
            <a:r>
              <a:rPr lang="en-GB" dirty="0"/>
              <a:t>production includes utilities, extraction and agriculture.</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853944"/>
            <a:ext cx="6236221" cy="3828906"/>
          </a:xfrm>
          <a:prstGeom prst="rect">
            <a:avLst/>
          </a:prstGeom>
        </p:spPr>
      </p:pic>
    </p:spTree>
    <p:extLst>
      <p:ext uri="{BB962C8B-B14F-4D97-AF65-F5344CB8AC3E}">
        <p14:creationId xmlns:p14="http://schemas.microsoft.com/office/powerpoint/2010/main" val="3905128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smtClean="0"/>
              <a:t>2.3 </a:t>
            </a:r>
            <a:r>
              <a:rPr lang="en-GB" dirty="0"/>
              <a:t>The household financial balance has deteriorated</a:t>
            </a:r>
          </a:p>
          <a:p>
            <a:pPr lvl="1"/>
            <a:r>
              <a:rPr lang="en-GB" dirty="0"/>
              <a:t>since 2016, in contrast to the corporate financial balance</a:t>
            </a:r>
            <a:endParaRPr lang="en-GB" dirty="0" smtClean="0"/>
          </a:p>
          <a:p>
            <a:pPr lvl="2"/>
            <a:r>
              <a:rPr lang="en-GB" dirty="0"/>
              <a:t>Financial balances by sector</a:t>
            </a:r>
            <a:endParaRPr lang="en-GB" dirty="0"/>
          </a:p>
        </p:txBody>
      </p:sp>
      <p:sp>
        <p:nvSpPr>
          <p:cNvPr id="5" name="Text Placeholder 4"/>
          <p:cNvSpPr>
            <a:spLocks noGrp="1"/>
          </p:cNvSpPr>
          <p:nvPr>
            <p:ph type="body" sz="quarter" idx="16"/>
          </p:nvPr>
        </p:nvSpPr>
        <p:spPr/>
        <p:txBody>
          <a:bodyPr/>
          <a:lstStyle/>
          <a:p>
            <a:r>
              <a:rPr lang="en-GB" dirty="0"/>
              <a:t>(</a:t>
            </a:r>
            <a:r>
              <a:rPr lang="en-GB" dirty="0" smtClean="0"/>
              <a:t>a)	Includes </a:t>
            </a:r>
            <a:r>
              <a:rPr lang="en-GB" dirty="0"/>
              <a:t>non-profit institutions serving households (NPISH).</a:t>
            </a:r>
          </a:p>
          <a:p>
            <a:r>
              <a:rPr lang="en-GB" dirty="0"/>
              <a:t>(</a:t>
            </a:r>
            <a:r>
              <a:rPr lang="en-GB" dirty="0" smtClean="0"/>
              <a:t>b)	Excludes </a:t>
            </a:r>
            <a:r>
              <a:rPr lang="en-GB" dirty="0"/>
              <a:t>public corporations.</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764789"/>
            <a:ext cx="6169165" cy="3634442"/>
          </a:xfrm>
          <a:prstGeom prst="rect">
            <a:avLst/>
          </a:prstGeom>
        </p:spPr>
      </p:pic>
    </p:spTree>
    <p:extLst>
      <p:ext uri="{BB962C8B-B14F-4D97-AF65-F5344CB8AC3E}">
        <p14:creationId xmlns:p14="http://schemas.microsoft.com/office/powerpoint/2010/main" val="1529558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smtClean="0"/>
              <a:t>2.4 </a:t>
            </a:r>
            <a:r>
              <a:rPr lang="en-GB" dirty="0"/>
              <a:t>Consumption growth has been supported by lower</a:t>
            </a:r>
          </a:p>
          <a:p>
            <a:pPr lvl="1"/>
            <a:r>
              <a:rPr lang="en-GB" dirty="0"/>
              <a:t>saving and, more recently, higher income </a:t>
            </a:r>
            <a:r>
              <a:rPr lang="en-GB" dirty="0" smtClean="0"/>
              <a:t>growth</a:t>
            </a:r>
            <a:endParaRPr lang="en-GB" dirty="0" smtClean="0"/>
          </a:p>
          <a:p>
            <a:pPr lvl="2"/>
            <a:r>
              <a:rPr lang="en-GB" dirty="0"/>
              <a:t>Contributions to four-quarter consumption growth</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a:t>
            </a:r>
            <a:r>
              <a:rPr lang="en-GB" dirty="0" smtClean="0"/>
              <a:t>a)	Chained-volume </a:t>
            </a:r>
            <a:r>
              <a:rPr lang="en-GB" dirty="0"/>
              <a:t>measure, including NPISH. </a:t>
            </a:r>
          </a:p>
          <a:p>
            <a:r>
              <a:rPr lang="en-GB" dirty="0"/>
              <a:t>(</a:t>
            </a:r>
            <a:r>
              <a:rPr lang="en-GB" dirty="0" smtClean="0"/>
              <a:t>b)	Measured </a:t>
            </a:r>
            <a:r>
              <a:rPr lang="en-GB" dirty="0"/>
              <a:t>using the consumption deflator (including NPISH). </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6837" y="1824988"/>
            <a:ext cx="6135637" cy="3621031"/>
          </a:xfrm>
          <a:prstGeom prst="rect">
            <a:avLst/>
          </a:prstGeom>
        </p:spPr>
      </p:pic>
    </p:spTree>
    <p:extLst>
      <p:ext uri="{BB962C8B-B14F-4D97-AF65-F5344CB8AC3E}">
        <p14:creationId xmlns:p14="http://schemas.microsoft.com/office/powerpoint/2010/main" val="1135138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smtClean="0"/>
              <a:t>2.5 </a:t>
            </a:r>
            <a:r>
              <a:rPr lang="en-GB" dirty="0"/>
              <a:t>Households’ confidence in their own finances has</a:t>
            </a:r>
          </a:p>
          <a:p>
            <a:pPr lvl="1"/>
            <a:r>
              <a:rPr lang="en-GB" dirty="0"/>
              <a:t>improved over the past </a:t>
            </a:r>
            <a:r>
              <a:rPr lang="en-GB" dirty="0" smtClean="0"/>
              <a:t>year</a:t>
            </a:r>
            <a:endParaRPr lang="en-GB" dirty="0" smtClean="0"/>
          </a:p>
          <a:p>
            <a:pPr lvl="2"/>
            <a:r>
              <a:rPr lang="en-GB" dirty="0"/>
              <a:t>Indicators of consumer confidence</a:t>
            </a:r>
            <a:endParaRPr lang="en-GB" dirty="0"/>
          </a:p>
        </p:txBody>
      </p:sp>
      <p:sp>
        <p:nvSpPr>
          <p:cNvPr id="5" name="Text Placeholder 4"/>
          <p:cNvSpPr>
            <a:spLocks noGrp="1"/>
          </p:cNvSpPr>
          <p:nvPr>
            <p:ph type="body" sz="quarter" idx="16"/>
          </p:nvPr>
        </p:nvSpPr>
        <p:spPr/>
        <p:txBody>
          <a:bodyPr/>
          <a:lstStyle/>
          <a:p>
            <a:r>
              <a:rPr lang="en-GB" dirty="0"/>
              <a:t>Sources: </a:t>
            </a:r>
            <a:r>
              <a:rPr lang="en-GB" dirty="0" err="1"/>
              <a:t>GfK</a:t>
            </a:r>
            <a:r>
              <a:rPr lang="en-GB" dirty="0"/>
              <a:t> (research carried out on behalf of the European Commission) and Bank calculations. </a:t>
            </a:r>
            <a:endParaRPr lang="en-GB" dirty="0" smtClean="0"/>
          </a:p>
          <a:p>
            <a:endParaRPr lang="en-GB" dirty="0"/>
          </a:p>
          <a:p>
            <a:r>
              <a:rPr lang="en-GB" dirty="0"/>
              <a:t>(</a:t>
            </a:r>
            <a:r>
              <a:rPr lang="en-GB" dirty="0" smtClean="0"/>
              <a:t>a)	Average </a:t>
            </a:r>
            <a:r>
              <a:rPr lang="en-GB" dirty="0"/>
              <a:t>of the net balances of respondents reporting that: their financial situation has got better over the past 12 months; their financial situation is expected to get better over the next 12 months; the general economic situation has got better over the past 12 months; the general economic situation is expected to get better over the next 12 months; and now is the right time to make major purchases, such as furniture or electrical goods.</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576195"/>
            <a:ext cx="6128932" cy="3835612"/>
          </a:xfrm>
          <a:prstGeom prst="rect">
            <a:avLst/>
          </a:prstGeom>
        </p:spPr>
      </p:pic>
    </p:spTree>
    <p:extLst>
      <p:ext uri="{BB962C8B-B14F-4D97-AF65-F5344CB8AC3E}">
        <p14:creationId xmlns:p14="http://schemas.microsoft.com/office/powerpoint/2010/main" val="2006381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smtClean="0"/>
              <a:t>2.6 </a:t>
            </a:r>
            <a:r>
              <a:rPr lang="en-GB" dirty="0"/>
              <a:t>Growth in consumer credit and lending to </a:t>
            </a:r>
            <a:r>
              <a:rPr lang="en-GB" dirty="0" smtClean="0"/>
              <a:t>businesses has slowed</a:t>
            </a:r>
            <a:endParaRPr lang="en-GB" dirty="0" smtClean="0"/>
          </a:p>
          <a:p>
            <a:pPr lvl="2"/>
            <a:r>
              <a:rPr lang="en-GB" dirty="0"/>
              <a:t>Lending to households and businesses</a:t>
            </a:r>
            <a:endParaRPr lang="en-GB" dirty="0"/>
          </a:p>
        </p:txBody>
      </p:sp>
      <p:sp>
        <p:nvSpPr>
          <p:cNvPr id="5" name="Text Placeholder 4"/>
          <p:cNvSpPr>
            <a:spLocks noGrp="1"/>
          </p:cNvSpPr>
          <p:nvPr>
            <p:ph type="body" sz="quarter" idx="16"/>
          </p:nvPr>
        </p:nvSpPr>
        <p:spPr/>
        <p:txBody>
          <a:bodyPr/>
          <a:lstStyle/>
          <a:p>
            <a:r>
              <a:rPr lang="en-GB" dirty="0"/>
              <a:t>(</a:t>
            </a:r>
            <a:r>
              <a:rPr lang="en-GB" dirty="0" smtClean="0"/>
              <a:t>a)	Sterling </a:t>
            </a:r>
            <a:r>
              <a:rPr lang="en-GB" dirty="0"/>
              <a:t>lending by UK monetary financial institutions (MFIs) and other lenders. </a:t>
            </a:r>
          </a:p>
          <a:p>
            <a:r>
              <a:rPr lang="en-GB" dirty="0"/>
              <a:t>(</a:t>
            </a:r>
            <a:r>
              <a:rPr lang="en-GB" dirty="0" smtClean="0"/>
              <a:t>b)	Excludes </a:t>
            </a:r>
            <a:r>
              <a:rPr lang="en-GB" dirty="0"/>
              <a:t>student loans. </a:t>
            </a:r>
          </a:p>
          <a:p>
            <a:r>
              <a:rPr lang="en-GB" dirty="0"/>
              <a:t>(</a:t>
            </a:r>
            <a:r>
              <a:rPr lang="en-GB" dirty="0" smtClean="0"/>
              <a:t>c)	Lending </a:t>
            </a:r>
            <a:r>
              <a:rPr lang="en-GB" dirty="0"/>
              <a:t>by UK MFIs, excluding overdrafts, and reverse repos in all currencies, expressed in sterling. Not seasonally adjusted. Data by firm size available from April 2012. </a:t>
            </a:r>
          </a:p>
          <a:p>
            <a:r>
              <a:rPr lang="en-GB" dirty="0"/>
              <a:t>(</a:t>
            </a:r>
            <a:r>
              <a:rPr lang="en-GB" dirty="0" smtClean="0"/>
              <a:t>d)	Small </a:t>
            </a:r>
            <a:r>
              <a:rPr lang="en-GB" dirty="0"/>
              <a:t>and medium-sized enterprises are businesses with annual debit account turnover on the main business account less than or equal to £25 million. </a:t>
            </a:r>
          </a:p>
          <a:p>
            <a:r>
              <a:rPr lang="en-GB" dirty="0"/>
              <a:t>(</a:t>
            </a:r>
            <a:r>
              <a:rPr lang="en-GB" dirty="0" smtClean="0"/>
              <a:t>e)	Large </a:t>
            </a:r>
            <a:r>
              <a:rPr lang="en-GB" dirty="0"/>
              <a:t>businesses are those with annual debit account turnover on the main business account over £25 million. </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0018" y="1755264"/>
            <a:ext cx="6202693" cy="3634442"/>
          </a:xfrm>
          <a:prstGeom prst="rect">
            <a:avLst/>
          </a:prstGeom>
        </p:spPr>
      </p:pic>
    </p:spTree>
    <p:extLst>
      <p:ext uri="{BB962C8B-B14F-4D97-AF65-F5344CB8AC3E}">
        <p14:creationId xmlns:p14="http://schemas.microsoft.com/office/powerpoint/2010/main" val="2608647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smtClean="0"/>
              <a:t>2.7 </a:t>
            </a:r>
            <a:r>
              <a:rPr lang="en-GB" dirty="0"/>
              <a:t>House price inflation has slowed since early 2016</a:t>
            </a:r>
            <a:endParaRPr lang="en-GB" dirty="0" smtClean="0"/>
          </a:p>
          <a:p>
            <a:pPr lvl="2"/>
            <a:r>
              <a:rPr lang="en-GB" dirty="0"/>
              <a:t>House prices</a:t>
            </a:r>
            <a:endParaRPr lang="en-GB" dirty="0"/>
          </a:p>
        </p:txBody>
      </p:sp>
      <p:sp>
        <p:nvSpPr>
          <p:cNvPr id="5" name="Text Placeholder 4"/>
          <p:cNvSpPr>
            <a:spLocks noGrp="1"/>
          </p:cNvSpPr>
          <p:nvPr>
            <p:ph type="body" sz="quarter" idx="16"/>
          </p:nvPr>
        </p:nvSpPr>
        <p:spPr/>
        <p:txBody>
          <a:bodyPr/>
          <a:lstStyle/>
          <a:p>
            <a:r>
              <a:rPr lang="en-GB" dirty="0"/>
              <a:t>Sources: Halifax house price index by IHS </a:t>
            </a:r>
            <a:r>
              <a:rPr lang="en-GB" dirty="0" err="1"/>
              <a:t>Markit</a:t>
            </a:r>
            <a:r>
              <a:rPr lang="en-GB" dirty="0"/>
              <a:t>, HM Land Registry, Land and Property Services Northern Ireland, Nationwide, ONS, Registers of Scotland and Bank calculations. </a:t>
            </a:r>
            <a:endParaRPr lang="en-GB" dirty="0" smtClean="0"/>
          </a:p>
          <a:p>
            <a:endParaRPr lang="en-GB" dirty="0"/>
          </a:p>
          <a:p>
            <a:r>
              <a:rPr lang="en-GB" dirty="0"/>
              <a:t>(</a:t>
            </a:r>
            <a:r>
              <a:rPr lang="en-GB" dirty="0" smtClean="0"/>
              <a:t>a)	Data </a:t>
            </a:r>
            <a:r>
              <a:rPr lang="en-GB" dirty="0"/>
              <a:t>only available to August 2018. </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299970"/>
            <a:ext cx="6195988" cy="3835612"/>
          </a:xfrm>
          <a:prstGeom prst="rect">
            <a:avLst/>
          </a:prstGeom>
        </p:spPr>
      </p:pic>
    </p:spTree>
    <p:extLst>
      <p:ext uri="{BB962C8B-B14F-4D97-AF65-F5344CB8AC3E}">
        <p14:creationId xmlns:p14="http://schemas.microsoft.com/office/powerpoint/2010/main" val="3489239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smtClean="0"/>
              <a:t>2.8 </a:t>
            </a:r>
            <a:r>
              <a:rPr lang="en-GB" dirty="0"/>
              <a:t>London house prices have fallen relative to incomes,</a:t>
            </a:r>
          </a:p>
          <a:p>
            <a:pPr lvl="1"/>
            <a:r>
              <a:rPr lang="en-GB" dirty="0"/>
              <a:t>but the ratio remains higher than elsewhere</a:t>
            </a:r>
            <a:endParaRPr lang="en-GB" dirty="0" smtClean="0"/>
          </a:p>
          <a:p>
            <a:pPr lvl="2"/>
            <a:r>
              <a:rPr lang="en-GB" dirty="0"/>
              <a:t>Regional house price to income </a:t>
            </a:r>
            <a:r>
              <a:rPr lang="en-GB" dirty="0" smtClean="0"/>
              <a:t>ratios</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a:t>Sources: HM Land Registry, Land and Property Services Northern Ireland, ONS, Registers of Scotland and Bank calculations. </a:t>
            </a:r>
            <a:endParaRPr lang="en-GB" dirty="0" smtClean="0"/>
          </a:p>
          <a:p>
            <a:endParaRPr lang="en-GB" dirty="0"/>
          </a:p>
          <a:p>
            <a:r>
              <a:rPr lang="en-GB" dirty="0"/>
              <a:t>(</a:t>
            </a:r>
            <a:r>
              <a:rPr lang="en-GB" dirty="0" smtClean="0"/>
              <a:t>a)	House </a:t>
            </a:r>
            <a:r>
              <a:rPr lang="en-GB" dirty="0"/>
              <a:t>prices divided by four-quarter post-tax income per household within that region. House price data for Northern Ireland, Scotland and the UK are seasonally adjusted by </a:t>
            </a:r>
            <a:r>
              <a:rPr lang="en-GB" dirty="0" smtClean="0"/>
              <a:t/>
            </a:r>
            <a:br>
              <a:rPr lang="en-GB" dirty="0" smtClean="0"/>
            </a:br>
            <a:r>
              <a:rPr lang="en-GB" dirty="0" smtClean="0"/>
              <a:t>Bank </a:t>
            </a:r>
            <a:r>
              <a:rPr lang="en-GB" dirty="0"/>
              <a:t>staff. Estimates of regional post-tax income per household are interpolations of annual data. </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875" y="1631439"/>
            <a:ext cx="6088698" cy="3634442"/>
          </a:xfrm>
          <a:prstGeom prst="rect">
            <a:avLst/>
          </a:prstGeom>
        </p:spPr>
      </p:pic>
    </p:spTree>
    <p:extLst>
      <p:ext uri="{BB962C8B-B14F-4D97-AF65-F5344CB8AC3E}">
        <p14:creationId xmlns:p14="http://schemas.microsoft.com/office/powerpoint/2010/main" val="14757393"/>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2017-11-02T00:00:00+00:00</PublishDate>
    <PublishingExpirationDate xmlns="http://schemas.microsoft.com/sharepoint/v3" xsi:nil="true"/>
    <IncludeContentsInIndex xmlns="http://schemas.microsoft.com/sharepoint/v3">true</IncludeContentsInIndex>
    <PublishingStartDate xmlns="http://schemas.microsoft.com/sharepoint/v3">2017-11-02T12:00:00+00:00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4A39AD9-F0DF-4C49-B8DC-4830BAFEA464}">
  <ds:schemaRefs>
    <ds:schemaRef ds:uri="http://purl.org/dc/terms/"/>
    <ds:schemaRef ds:uri="http://www.w3.org/XML/1998/namespace"/>
    <ds:schemaRef ds:uri="http://purl.org/dc/elements/1.1/"/>
    <ds:schemaRef ds:uri="http://schemas.microsoft.com/office/infopath/2007/PartnerControls"/>
    <ds:schemaRef ds:uri="a5edd0e9-353e-4089-bcbc-d9218926e91f"/>
    <ds:schemaRef ds:uri="http://schemas.openxmlformats.org/package/2006/metadata/core-properties"/>
    <ds:schemaRef ds:uri="http://purl.org/dc/dcmitype/"/>
    <ds:schemaRef ds:uri="http://schemas.microsoft.com/office/2006/metadata/properties"/>
    <ds:schemaRef ds:uri="http://schemas.microsoft.com/sharepoint/v3"/>
    <ds:schemaRef ds:uri="3093D571-876B-405D-9D29-9CB9268274E1"/>
    <ds:schemaRef ds:uri="http://schemas.microsoft.com/office/2006/documentManagement/types"/>
    <ds:schemaRef ds:uri="http://schemas.microsoft.com/sharepoint/v3/fields"/>
    <ds:schemaRef ds:uri="A5EDD0E9-353E-4089-BCBC-D9218926E91F"/>
    <ds:schemaRef ds:uri="b67fa5cd-9f58-4c91-ae17-33c31eed239f"/>
  </ds:schemaRefs>
</ds:datastoreItem>
</file>

<file path=customXml/itemProps4.xml><?xml version="1.0" encoding="utf-8"?>
<ds:datastoreItem xmlns:ds="http://schemas.openxmlformats.org/officeDocument/2006/customXml" ds:itemID="{2CAAE37B-0A4D-4ED0-9E10-4D73F216CE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a5edd0e9-353e-4089-bcbc-d9218926e91f"/>
    <ds:schemaRef ds:uri="A5EDD0E9-353E-4089-BCBC-D9218926E91F"/>
    <ds:schemaRef ds:uri="http://schemas.microsoft.com/sharepoint/v3/fields"/>
    <ds:schemaRef ds:uri="3093D571-876B-405D-9D29-9CB926827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889</TotalTime>
  <Words>559</Words>
  <Application>Microsoft Office PowerPoint</Application>
  <PresentationFormat>On-screen Show (4:3)</PresentationFormat>
  <Paragraphs>104</Paragraphs>
  <Slides>21</Slides>
  <Notes>2</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IR POWERPOINT TEMPLATE</vt:lpstr>
      <vt:lpstr>Inflation Report November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2: Demand and output</dc:title>
  <dc:subject>Section 2: Demand and output</dc:subject>
  <dc:creator>Bank of England</dc:creator>
  <cp:keywords/>
  <dc:description/>
  <cp:lastModifiedBy>George, Helen</cp:lastModifiedBy>
  <cp:revision>99</cp:revision>
  <cp:lastPrinted>2018-10-31T11:17:49Z</cp:lastPrinted>
  <dcterms:created xsi:type="dcterms:W3CDTF">2017-08-02T10:09:26Z</dcterms:created>
  <dcterms:modified xsi:type="dcterms:W3CDTF">2018-10-31T20:02:12Z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