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0"/>
  </p:notesMasterIdLst>
  <p:sldIdLst>
    <p:sldId id="314" r:id="rId6"/>
    <p:sldId id="316" r:id="rId7"/>
    <p:sldId id="318" r:id="rId8"/>
    <p:sldId id="323" r:id="rId9"/>
    <p:sldId id="322" r:id="rId10"/>
    <p:sldId id="321" r:id="rId11"/>
    <p:sldId id="320" r:id="rId12"/>
    <p:sldId id="319" r:id="rId13"/>
    <p:sldId id="317" r:id="rId14"/>
    <p:sldId id="309" r:id="rId15"/>
    <p:sldId id="324" r:id="rId16"/>
    <p:sldId id="325" r:id="rId17"/>
    <p:sldId id="326" r:id="rId18"/>
    <p:sldId id="327" r:id="rId19"/>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3852" y="-1344"/>
      </p:cViewPr>
      <p:guideLst>
        <p:guide orient="horz" pos="332"/>
        <p:guide orient="horz" pos="528"/>
        <p:guide orient="horz" pos="3660"/>
        <p:guide orient="horz" pos="864"/>
        <p:guide pos="4610"/>
        <p:guide pos="1122"/>
        <p:guide pos="196"/>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31/10/2018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2018</a:t>
            </a:r>
          </a:p>
        </p:txBody>
      </p:sp>
      <p:sp>
        <p:nvSpPr>
          <p:cNvPr id="4099" name="Text Placeholder 2"/>
          <p:cNvSpPr>
            <a:spLocks noGrp="1"/>
          </p:cNvSpPr>
          <p:nvPr>
            <p:ph type="body" sz="quarter" idx="13"/>
          </p:nvPr>
        </p:nvSpPr>
        <p:spPr>
          <a:xfrm>
            <a:off x="792163" y="3427413"/>
            <a:ext cx="5335587" cy="473075"/>
          </a:xfrm>
        </p:spPr>
        <p:txBody>
          <a:bodyPr/>
          <a:lstStyle/>
          <a:p>
            <a:pPr marL="0" lvl="2" indent="0"/>
            <a:r>
              <a:rPr lang="en-GB" sz="2400" dirty="0" smtClean="0"/>
              <a:t>Costs and prices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465929"/>
          </a:xfrm>
        </p:spPr>
        <p:txBody>
          <a:bodyPr/>
          <a:lstStyle/>
          <a:p>
            <a:pPr lvl="1"/>
            <a:r>
              <a:rPr lang="en-GB" b="1" dirty="0"/>
              <a:t>Table 4.A </a:t>
            </a:r>
            <a:r>
              <a:rPr lang="en-GB" dirty="0">
                <a:solidFill>
                  <a:schemeClr val="tx1"/>
                </a:solidFill>
              </a:rPr>
              <a:t>Monitoring the MPC’s key judgements</a:t>
            </a:r>
            <a:r>
              <a:rPr lang="en-GB" dirty="0"/>
              <a:t> </a:t>
            </a:r>
            <a:r>
              <a:rPr lang="en-GB" dirty="0" smtClean="0"/>
              <a:t> </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9789" y="762001"/>
            <a:ext cx="4872036" cy="5720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03879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465929"/>
          </a:xfrm>
        </p:spPr>
        <p:txBody>
          <a:bodyPr/>
          <a:lstStyle/>
          <a:p>
            <a:pPr lvl="1"/>
            <a:r>
              <a:rPr lang="en-GB" b="1" dirty="0"/>
              <a:t>Table 4.B </a:t>
            </a:r>
            <a:r>
              <a:rPr lang="en-GB" dirty="0"/>
              <a:t>Pay growth has continued to firm </a:t>
            </a:r>
          </a:p>
          <a:p>
            <a:pPr lvl="2"/>
            <a:r>
              <a:rPr lang="en-GB" dirty="0"/>
              <a:t>Indicators of pay growth </a:t>
            </a:r>
          </a:p>
        </p:txBody>
      </p:sp>
      <p:sp>
        <p:nvSpPr>
          <p:cNvPr id="5" name="Text Placeholder 4"/>
          <p:cNvSpPr>
            <a:spLocks noGrp="1"/>
          </p:cNvSpPr>
          <p:nvPr>
            <p:ph type="body" sz="quarter" idx="16"/>
          </p:nvPr>
        </p:nvSpPr>
        <p:spPr/>
        <p:txBody>
          <a:bodyPr/>
          <a:lstStyle/>
          <a:p>
            <a:r>
              <a:rPr lang="en-GB" dirty="0"/>
              <a:t>Sources: Bank of England, CBI, Chartered Institute of Personnel and Development (CIPD), KPMG/REC/IHS </a:t>
            </a:r>
            <a:r>
              <a:rPr lang="en-GB" dirty="0" err="1"/>
              <a:t>Markit</a:t>
            </a:r>
            <a:r>
              <a:rPr lang="en-GB" dirty="0"/>
              <a:t>, ONS and Bank calculations. </a:t>
            </a:r>
            <a:endParaRPr lang="en-GB" dirty="0" smtClean="0"/>
          </a:p>
          <a:p>
            <a:endParaRPr lang="en-GB" dirty="0"/>
          </a:p>
          <a:p>
            <a:r>
              <a:rPr lang="en-GB" dirty="0"/>
              <a:t>(a) </a:t>
            </a:r>
            <a:r>
              <a:rPr lang="en-GB" dirty="0" smtClean="0"/>
              <a:t>	Three-month </a:t>
            </a:r>
            <a:r>
              <a:rPr lang="en-GB" dirty="0"/>
              <a:t>average growth on the same period a year earlier. Figures for 2018 Q3 are Bank staff’s projections, based on data to August. </a:t>
            </a:r>
          </a:p>
          <a:p>
            <a:r>
              <a:rPr lang="en-GB" dirty="0"/>
              <a:t>(b</a:t>
            </a:r>
            <a:r>
              <a:rPr lang="en-GB" dirty="0" smtClean="0"/>
              <a:t>)	Total </a:t>
            </a:r>
            <a:r>
              <a:rPr lang="en-GB" dirty="0"/>
              <a:t>pay excluding bonuses and arrears of pay. </a:t>
            </a:r>
          </a:p>
          <a:p>
            <a:r>
              <a:rPr lang="en-GB" dirty="0"/>
              <a:t>(c</a:t>
            </a:r>
            <a:r>
              <a:rPr lang="en-GB" dirty="0" smtClean="0"/>
              <a:t>)	Measures </a:t>
            </a:r>
            <a:r>
              <a:rPr lang="en-GB" dirty="0"/>
              <a:t>of expected pay for the year ahead. Produced by weighting together responses for manufacturing, distributive trades, business/consumer/professional services and financial services using employee job shares from Workforce Jobs. Data for financial services only available since 2009 Q1, and other sectors since 2008 Q2. </a:t>
            </a:r>
          </a:p>
          <a:p>
            <a:r>
              <a:rPr lang="en-GB" dirty="0"/>
              <a:t>(d</a:t>
            </a:r>
            <a:r>
              <a:rPr lang="en-GB" dirty="0" smtClean="0"/>
              <a:t>)	Quarterly </a:t>
            </a:r>
            <a:r>
              <a:rPr lang="en-GB" dirty="0"/>
              <a:t>scores for manufacturing and services weighted together using employee job shares. The scores refer to companies’ labour costs over the past three months compared with the same period a year earlier. Scores of -5 to +5 represent rapidly falling and rapidly rising costs respectively, with zero representing no change. </a:t>
            </a:r>
          </a:p>
          <a:p>
            <a:r>
              <a:rPr lang="en-GB" dirty="0"/>
              <a:t>(e</a:t>
            </a:r>
            <a:r>
              <a:rPr lang="en-GB" dirty="0" smtClean="0"/>
              <a:t>)	Pay </a:t>
            </a:r>
            <a:r>
              <a:rPr lang="en-GB" dirty="0"/>
              <a:t>increase intentions excluding bonuses over the coming year. Data only available since 2012. </a:t>
            </a:r>
          </a:p>
          <a:p>
            <a:r>
              <a:rPr lang="en-GB" dirty="0"/>
              <a:t>(f</a:t>
            </a:r>
            <a:r>
              <a:rPr lang="en-GB" dirty="0" smtClean="0"/>
              <a:t>)	Quarterly </a:t>
            </a:r>
            <a:r>
              <a:rPr lang="en-GB" dirty="0"/>
              <a:t>averages for the pay of permanent and temporary new placements weighted together using employee job shares. A reading above 50 indicates growth on the previous month and below 50 indicates a decrease.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4800" y="1093923"/>
            <a:ext cx="5978525" cy="4237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27547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465929"/>
          </a:xfrm>
        </p:spPr>
        <p:txBody>
          <a:bodyPr/>
          <a:lstStyle/>
          <a:p>
            <a:pPr lvl="1"/>
            <a:r>
              <a:rPr lang="en-GB" b="1" dirty="0"/>
              <a:t>Table 4.C </a:t>
            </a:r>
            <a:r>
              <a:rPr lang="en-GB" dirty="0"/>
              <a:t>There are a number of different measures of unit labour and wage costs </a:t>
            </a:r>
          </a:p>
          <a:p>
            <a:pPr lvl="2"/>
            <a:r>
              <a:rPr lang="en-GB" dirty="0"/>
              <a:t>Comparison of unit labour and wage costs </a:t>
            </a:r>
          </a:p>
        </p:txBody>
      </p:sp>
      <p:sp>
        <p:nvSpPr>
          <p:cNvPr id="5" name="Text Placeholder 4"/>
          <p:cNvSpPr>
            <a:spLocks noGrp="1"/>
          </p:cNvSpPr>
          <p:nvPr>
            <p:ph type="body" sz="quarter" idx="16"/>
          </p:nvPr>
        </p:nvSpPr>
        <p:spPr/>
        <p:txBody>
          <a:bodyPr/>
          <a:lstStyle/>
          <a:p>
            <a:r>
              <a:rPr lang="en-GB" dirty="0"/>
              <a:t>(a</a:t>
            </a:r>
            <a:r>
              <a:rPr lang="en-GB" dirty="0" smtClean="0"/>
              <a:t>)	Employers</a:t>
            </a:r>
            <a:r>
              <a:rPr lang="en-GB" dirty="0"/>
              <a:t>’ social contributions. </a:t>
            </a:r>
          </a:p>
          <a:p>
            <a:r>
              <a:rPr lang="en-GB" dirty="0"/>
              <a:t>(b</a:t>
            </a:r>
            <a:r>
              <a:rPr lang="en-GB" dirty="0" smtClean="0"/>
              <a:t>)	Calculated </a:t>
            </a:r>
            <a:r>
              <a:rPr lang="en-GB" dirty="0"/>
              <a:t>from mixed income, assuming that the share of employment income in that is the same as the share of employee compensation in nominal GDP less mixed income. </a:t>
            </a:r>
          </a:p>
          <a:p>
            <a:r>
              <a:rPr lang="en-GB" dirty="0"/>
              <a:t>(c</a:t>
            </a:r>
            <a:r>
              <a:rPr lang="en-GB" dirty="0" smtClean="0"/>
              <a:t>)	Calculated </a:t>
            </a:r>
            <a:r>
              <a:rPr lang="en-GB" dirty="0"/>
              <a:t>as whole-economy labour or wage costs divided by GDP. </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1450" y="1605558"/>
            <a:ext cx="8738286" cy="2915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1630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465929"/>
          </a:xfrm>
        </p:spPr>
        <p:txBody>
          <a:bodyPr/>
          <a:lstStyle/>
          <a:p>
            <a:pPr lvl="1"/>
            <a:r>
              <a:rPr lang="en-GB" b="1" dirty="0"/>
              <a:t>Table 4.D </a:t>
            </a:r>
            <a:r>
              <a:rPr lang="en-GB" dirty="0">
                <a:solidFill>
                  <a:schemeClr val="tx1"/>
                </a:solidFill>
              </a:rPr>
              <a:t>Indicators of inflation </a:t>
            </a:r>
            <a:r>
              <a:rPr lang="en-GB" dirty="0" smtClean="0">
                <a:solidFill>
                  <a:schemeClr val="tx1"/>
                </a:solidFill>
              </a:rPr>
              <a:t>expectations</a:t>
            </a:r>
            <a:r>
              <a:rPr lang="en-GB" baseline="30000" dirty="0" smtClean="0">
                <a:solidFill>
                  <a:schemeClr val="tx1"/>
                </a:solidFill>
              </a:rPr>
              <a:t>(a</a:t>
            </a:r>
            <a:r>
              <a:rPr lang="en-GB" baseline="30000" dirty="0">
                <a:solidFill>
                  <a:schemeClr val="tx1"/>
                </a:solidFill>
              </a:rPr>
              <a:t>)</a:t>
            </a:r>
            <a:r>
              <a:rPr lang="en-GB" dirty="0"/>
              <a:t> </a:t>
            </a:r>
            <a:r>
              <a:rPr lang="en-GB" dirty="0" smtClean="0"/>
              <a:t>  </a:t>
            </a:r>
            <a:endParaRPr lang="en-GB" dirty="0"/>
          </a:p>
        </p:txBody>
      </p:sp>
      <p:sp>
        <p:nvSpPr>
          <p:cNvPr id="5" name="Text Placeholder 4"/>
          <p:cNvSpPr>
            <a:spLocks noGrp="1"/>
          </p:cNvSpPr>
          <p:nvPr>
            <p:ph type="body" sz="quarter" idx="16"/>
          </p:nvPr>
        </p:nvSpPr>
        <p:spPr/>
        <p:txBody>
          <a:bodyPr/>
          <a:lstStyle/>
          <a:p>
            <a:r>
              <a:rPr lang="en-GB" dirty="0"/>
              <a:t>Sources: Bank of England, Barclays Capital, Bloomberg Finance L.P., CBI (all rights reserved), Citigroup, </a:t>
            </a:r>
            <a:r>
              <a:rPr lang="en-GB" dirty="0" err="1"/>
              <a:t>GfK</a:t>
            </a:r>
            <a:r>
              <a:rPr lang="en-GB" dirty="0"/>
              <a:t>, ONS, TNS, </a:t>
            </a:r>
            <a:r>
              <a:rPr lang="en-GB" dirty="0" err="1"/>
              <a:t>YouGov</a:t>
            </a:r>
            <a:r>
              <a:rPr lang="en-GB" dirty="0"/>
              <a:t> and Bank calculations</a:t>
            </a:r>
            <a:r>
              <a:rPr lang="en-GB" dirty="0" smtClean="0"/>
              <a:t>.</a:t>
            </a:r>
          </a:p>
          <a:p>
            <a:r>
              <a:rPr lang="en-GB" dirty="0" smtClean="0"/>
              <a:t> </a:t>
            </a:r>
            <a:endParaRPr lang="en-GB" dirty="0"/>
          </a:p>
          <a:p>
            <a:r>
              <a:rPr lang="en-GB" dirty="0"/>
              <a:t>(a</a:t>
            </a:r>
            <a:r>
              <a:rPr lang="en-GB" dirty="0" smtClean="0"/>
              <a:t>)	Data </a:t>
            </a:r>
            <a:r>
              <a:rPr lang="en-GB" dirty="0"/>
              <a:t>are not seasonally adjusted. </a:t>
            </a:r>
          </a:p>
          <a:p>
            <a:r>
              <a:rPr lang="en-GB" dirty="0"/>
              <a:t>(b</a:t>
            </a:r>
            <a:r>
              <a:rPr lang="en-GB" dirty="0" smtClean="0"/>
              <a:t>)	Dates </a:t>
            </a:r>
            <a:r>
              <a:rPr lang="en-GB" dirty="0"/>
              <a:t>in parentheses indicate start date of the data series. </a:t>
            </a:r>
          </a:p>
          <a:p>
            <a:r>
              <a:rPr lang="en-GB" dirty="0"/>
              <a:t>(c) </a:t>
            </a:r>
            <a:r>
              <a:rPr lang="en-GB" dirty="0" smtClean="0"/>
              <a:t>	Financial </a:t>
            </a:r>
            <a:r>
              <a:rPr lang="en-GB" dirty="0"/>
              <a:t>markets data are averages to 24 October 2018. </a:t>
            </a:r>
            <a:r>
              <a:rPr lang="en-GB" dirty="0" err="1"/>
              <a:t>YouGov</a:t>
            </a:r>
            <a:r>
              <a:rPr lang="en-GB" dirty="0"/>
              <a:t>/Citigroup data are for October. </a:t>
            </a:r>
          </a:p>
          <a:p>
            <a:r>
              <a:rPr lang="en-GB" dirty="0"/>
              <a:t>(d</a:t>
            </a:r>
            <a:r>
              <a:rPr lang="en-GB" dirty="0" smtClean="0"/>
              <a:t>)	The </a:t>
            </a:r>
            <a:r>
              <a:rPr lang="en-GB" dirty="0"/>
              <a:t>household surveys ask about expected changes in prices but do not reference a specific price index. The measures are based on the median estimated price change. </a:t>
            </a:r>
          </a:p>
          <a:p>
            <a:r>
              <a:rPr lang="en-GB" dirty="0"/>
              <a:t>(e</a:t>
            </a:r>
            <a:r>
              <a:rPr lang="en-GB" dirty="0" smtClean="0"/>
              <a:t>)	In </a:t>
            </a:r>
            <a:r>
              <a:rPr lang="en-GB" dirty="0"/>
              <a:t>2016 Q1, the survey provider changed from </a:t>
            </a:r>
            <a:r>
              <a:rPr lang="en-GB" dirty="0" err="1"/>
              <a:t>GfK</a:t>
            </a:r>
            <a:r>
              <a:rPr lang="en-GB" dirty="0"/>
              <a:t> to TNS. </a:t>
            </a:r>
          </a:p>
          <a:p>
            <a:r>
              <a:rPr lang="en-GB" dirty="0"/>
              <a:t>(f</a:t>
            </a:r>
            <a:r>
              <a:rPr lang="en-GB" dirty="0" smtClean="0"/>
              <a:t>)	CBI </a:t>
            </a:r>
            <a:r>
              <a:rPr lang="en-GB" dirty="0"/>
              <a:t>data for the distributive trade sector. Companies are asked about the expected percentage price change over the coming 12 months in the markets in which they compete. The 2018 Q1 data point was pushed up significantly by one response. </a:t>
            </a:r>
          </a:p>
          <a:p>
            <a:r>
              <a:rPr lang="en-GB" dirty="0"/>
              <a:t>(g</a:t>
            </a:r>
            <a:r>
              <a:rPr lang="en-GB" dirty="0" smtClean="0"/>
              <a:t>)	Instantaneous </a:t>
            </a:r>
            <a:r>
              <a:rPr lang="en-GB" dirty="0"/>
              <a:t>RPI inflation one and three years ahead, and five-year RPI inflation five years ahead, implied by swaps. </a:t>
            </a:r>
          </a:p>
          <a:p>
            <a:r>
              <a:rPr lang="en-GB" dirty="0"/>
              <a:t>(h</a:t>
            </a:r>
            <a:r>
              <a:rPr lang="en-GB" dirty="0" smtClean="0"/>
              <a:t>)	Bank’s </a:t>
            </a:r>
            <a:r>
              <a:rPr lang="en-GB" dirty="0"/>
              <a:t>survey of external forecasters, inflation rate three years ahead.</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4275" y="825501"/>
            <a:ext cx="3699929" cy="432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92109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endParaRPr lang="en-GB" dirty="0"/>
          </a:p>
          <a:p>
            <a:pPr lvl="1"/>
            <a:r>
              <a:rPr lang="en-GB" b="1" dirty="0"/>
              <a:t>Chart </a:t>
            </a:r>
            <a:r>
              <a:rPr lang="en-GB" b="1" dirty="0" smtClean="0"/>
              <a:t>4.1 </a:t>
            </a:r>
            <a:r>
              <a:rPr lang="en-GB" dirty="0" smtClean="0"/>
              <a:t>CPI </a:t>
            </a:r>
            <a:r>
              <a:rPr lang="en-GB" dirty="0"/>
              <a:t>inflation fell back to 2.4% in September </a:t>
            </a:r>
          </a:p>
          <a:p>
            <a:pPr lvl="2"/>
            <a:r>
              <a:rPr lang="en-GB" dirty="0" smtClean="0"/>
              <a:t>CPI </a:t>
            </a:r>
            <a:r>
              <a:rPr lang="en-GB" dirty="0"/>
              <a:t>inflation and Bank staff’s near-term projection</a:t>
            </a:r>
            <a:r>
              <a:rPr lang="en-GB" baseline="30000" dirty="0"/>
              <a:t>(a) </a:t>
            </a:r>
          </a:p>
        </p:txBody>
      </p:sp>
      <p:sp>
        <p:nvSpPr>
          <p:cNvPr id="5" name="Text Placeholder 4"/>
          <p:cNvSpPr>
            <a:spLocks noGrp="1"/>
          </p:cNvSpPr>
          <p:nvPr>
            <p:ph type="body" sz="quarter" idx="16"/>
          </p:nvPr>
        </p:nvSpPr>
        <p:spPr/>
        <p:txBody>
          <a:bodyPr/>
          <a:lstStyle/>
          <a:p>
            <a:endParaRPr lang="en-GB" dirty="0"/>
          </a:p>
          <a:p>
            <a:r>
              <a:rPr lang="en-GB" dirty="0"/>
              <a:t> Sources: ONS and Bank calculations. </a:t>
            </a:r>
            <a:endParaRPr lang="en-GB" dirty="0" smtClean="0"/>
          </a:p>
          <a:p>
            <a:endParaRPr lang="en-GB" dirty="0"/>
          </a:p>
          <a:p>
            <a:r>
              <a:rPr lang="en-GB" dirty="0"/>
              <a:t>(a) </a:t>
            </a:r>
            <a:r>
              <a:rPr lang="en-GB" dirty="0" smtClean="0"/>
              <a:t>	The </a:t>
            </a:r>
            <a:r>
              <a:rPr lang="en-GB" dirty="0"/>
              <a:t>beige diamonds show Bank staff’s central projection for CPI inflation in July, August and September 2018 at the time of the August </a:t>
            </a:r>
            <a:r>
              <a:rPr lang="en-GB" i="1" dirty="0"/>
              <a:t>Inflation Report</a:t>
            </a:r>
            <a:r>
              <a:rPr lang="en-GB" dirty="0"/>
              <a:t>. The red diamonds show the current staff projection for October, November and December 2018. The bands on each side of the diamonds show the root mean squared error of the projections for CPI inflation one, two and three months ahead made since 2004.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1625" y="1371600"/>
            <a:ext cx="6128932" cy="3895962"/>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endParaRPr lang="en-GB" dirty="0"/>
          </a:p>
          <a:p>
            <a:pPr lvl="1"/>
            <a:r>
              <a:rPr lang="en-GB" b="1" dirty="0" smtClean="0"/>
              <a:t>Chart </a:t>
            </a:r>
            <a:r>
              <a:rPr lang="en-GB" b="1" dirty="0"/>
              <a:t>4.2 </a:t>
            </a:r>
            <a:r>
              <a:rPr lang="en-GB" dirty="0"/>
              <a:t>CPI inflation is expected to fall further towards the target in coming months </a:t>
            </a:r>
          </a:p>
          <a:p>
            <a:pPr lvl="2"/>
            <a:r>
              <a:rPr lang="en-GB" dirty="0"/>
              <a:t>Contributions to CPI </a:t>
            </a:r>
            <a:r>
              <a:rPr lang="en-GB" dirty="0" smtClean="0"/>
              <a:t>inflation</a:t>
            </a:r>
            <a:r>
              <a:rPr lang="en-GB" baseline="30000" dirty="0" smtClean="0"/>
              <a:t>(a</a:t>
            </a:r>
            <a:r>
              <a:rPr lang="en-GB" baseline="30000" dirty="0"/>
              <a:t>) </a:t>
            </a:r>
          </a:p>
        </p:txBody>
      </p:sp>
      <p:sp>
        <p:nvSpPr>
          <p:cNvPr id="5" name="Text Placeholder 4"/>
          <p:cNvSpPr>
            <a:spLocks noGrp="1"/>
          </p:cNvSpPr>
          <p:nvPr>
            <p:ph type="body" sz="quarter" idx="16"/>
          </p:nvPr>
        </p:nvSpPr>
        <p:spPr/>
        <p:txBody>
          <a:bodyPr/>
          <a:lstStyle/>
          <a:p>
            <a:endParaRPr lang="en-GB" dirty="0"/>
          </a:p>
          <a:p>
            <a:r>
              <a:rPr lang="en-GB" dirty="0"/>
              <a:t> Sources: Bloomberg Finance L.P., Department for Business, Energy and Industrial Strategy, ONS and Bank calculations. </a:t>
            </a:r>
            <a:endParaRPr lang="en-GB" dirty="0" smtClean="0"/>
          </a:p>
          <a:p>
            <a:endParaRPr lang="en-GB" dirty="0"/>
          </a:p>
          <a:p>
            <a:r>
              <a:rPr lang="en-GB" dirty="0"/>
              <a:t>(a</a:t>
            </a:r>
            <a:r>
              <a:rPr lang="en-GB" dirty="0" smtClean="0"/>
              <a:t>)	Contributions </a:t>
            </a:r>
            <a:r>
              <a:rPr lang="en-GB" dirty="0"/>
              <a:t>to annual CPI inflation. Figures in parentheses are CPI basket weights in 2018 and may not sum to 100 due to rounding. </a:t>
            </a:r>
          </a:p>
          <a:p>
            <a:r>
              <a:rPr lang="en-GB" dirty="0"/>
              <a:t>(b</a:t>
            </a:r>
            <a:r>
              <a:rPr lang="en-GB" dirty="0" smtClean="0"/>
              <a:t>)	Difference </a:t>
            </a:r>
            <a:r>
              <a:rPr lang="en-GB" dirty="0"/>
              <a:t>between CPI inflation and the other contributions identified in the chart. </a:t>
            </a:r>
          </a:p>
          <a:p>
            <a:r>
              <a:rPr lang="en-GB" dirty="0"/>
              <a:t>(c</a:t>
            </a:r>
            <a:r>
              <a:rPr lang="en-GB" dirty="0" smtClean="0"/>
              <a:t>)	Bank </a:t>
            </a:r>
            <a:r>
              <a:rPr lang="en-GB" dirty="0"/>
              <a:t>staff’s projection. Fuels and lubricants estimates use Department for Business, Energy and Industrial Strategy petrol price data for October 2018 and are then based on the November 2018 </a:t>
            </a:r>
            <a:r>
              <a:rPr lang="en-GB" i="1" dirty="0"/>
              <a:t>Inflation Report </a:t>
            </a:r>
            <a:r>
              <a:rPr lang="en-GB" dirty="0"/>
              <a:t>sterling oil futures curve, shown in </a:t>
            </a:r>
            <a:r>
              <a:rPr lang="en-GB" b="1" dirty="0"/>
              <a:t>Chart 4.3</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6862" y="1584577"/>
            <a:ext cx="6135637" cy="3882551"/>
          </a:xfrm>
          <a:prstGeom prst="rect">
            <a:avLst/>
          </a:prstGeom>
        </p:spPr>
      </p:pic>
    </p:spTree>
    <p:extLst>
      <p:ext uri="{BB962C8B-B14F-4D97-AF65-F5344CB8AC3E}">
        <p14:creationId xmlns:p14="http://schemas.microsoft.com/office/powerpoint/2010/main" val="13496128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4.3 </a:t>
            </a:r>
            <a:r>
              <a:rPr lang="en-GB" dirty="0"/>
              <a:t>Sterling wholesale energy prices have risen further since August </a:t>
            </a:r>
          </a:p>
          <a:p>
            <a:pPr lvl="2"/>
            <a:r>
              <a:rPr lang="en-GB" dirty="0"/>
              <a:t>Sterling oil and wholesale gas prices </a:t>
            </a:r>
          </a:p>
        </p:txBody>
      </p:sp>
      <p:sp>
        <p:nvSpPr>
          <p:cNvPr id="5" name="Text Placeholder 4"/>
          <p:cNvSpPr>
            <a:spLocks noGrp="1"/>
          </p:cNvSpPr>
          <p:nvPr>
            <p:ph type="body" sz="quarter" idx="16"/>
          </p:nvPr>
        </p:nvSpPr>
        <p:spPr/>
        <p:txBody>
          <a:bodyPr/>
          <a:lstStyle/>
          <a:p>
            <a:r>
              <a:rPr lang="en-GB" dirty="0"/>
              <a:t>Sources: Bank of England, Bloomberg Finance L.P., </a:t>
            </a:r>
            <a:r>
              <a:rPr lang="en-GB" dirty="0" err="1"/>
              <a:t>Datastream</a:t>
            </a:r>
            <a:r>
              <a:rPr lang="en-GB" dirty="0"/>
              <a:t> from </a:t>
            </a:r>
            <a:r>
              <a:rPr lang="en-GB" dirty="0" err="1"/>
              <a:t>Refinitiv</a:t>
            </a:r>
            <a:r>
              <a:rPr lang="en-GB" dirty="0"/>
              <a:t> and Bank calculations. </a:t>
            </a:r>
            <a:endParaRPr lang="en-GB" dirty="0" smtClean="0"/>
          </a:p>
          <a:p>
            <a:endParaRPr lang="en-GB" dirty="0"/>
          </a:p>
          <a:p>
            <a:r>
              <a:rPr lang="en-GB" dirty="0"/>
              <a:t>(a</a:t>
            </a:r>
            <a:r>
              <a:rPr lang="en-GB" dirty="0" smtClean="0"/>
              <a:t>)	Fifteen </a:t>
            </a:r>
            <a:r>
              <a:rPr lang="en-GB" dirty="0"/>
              <a:t>working day averages to 25 July and 24 October 2018 respectively. </a:t>
            </a:r>
          </a:p>
          <a:p>
            <a:r>
              <a:rPr lang="en-GB" dirty="0"/>
              <a:t>(b</a:t>
            </a:r>
            <a:r>
              <a:rPr lang="en-GB" dirty="0" smtClean="0"/>
              <a:t>)	US </a:t>
            </a:r>
            <a:r>
              <a:rPr lang="en-GB" dirty="0"/>
              <a:t>dollar Brent forward prices for delivery in 10–25 days’ time converted into sterling. </a:t>
            </a:r>
          </a:p>
          <a:p>
            <a:r>
              <a:rPr lang="en-GB" dirty="0"/>
              <a:t>(c</a:t>
            </a:r>
            <a:r>
              <a:rPr lang="en-GB" dirty="0" smtClean="0"/>
              <a:t>)	One-day </a:t>
            </a:r>
            <a:r>
              <a:rPr lang="en-GB" dirty="0"/>
              <a:t>forward price of UK natural gas.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4343" y="1452370"/>
            <a:ext cx="6511151" cy="4170892"/>
          </a:xfrm>
          <a:prstGeom prst="rect">
            <a:avLst/>
          </a:prstGeom>
        </p:spPr>
      </p:pic>
    </p:spTree>
    <p:extLst>
      <p:ext uri="{BB962C8B-B14F-4D97-AF65-F5344CB8AC3E}">
        <p14:creationId xmlns:p14="http://schemas.microsoft.com/office/powerpoint/2010/main" val="21030145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4.4 </a:t>
            </a:r>
            <a:r>
              <a:rPr lang="en-GB" dirty="0"/>
              <a:t>Import price inflation has fallen back from elevated rates </a:t>
            </a:r>
          </a:p>
          <a:p>
            <a:pPr lvl="2"/>
            <a:r>
              <a:rPr lang="en-GB" dirty="0"/>
              <a:t>Import prices and foreign export </a:t>
            </a:r>
            <a:r>
              <a:rPr lang="en-GB" dirty="0" smtClean="0"/>
              <a:t>prices</a:t>
            </a:r>
            <a:r>
              <a:rPr lang="en-GB" baseline="30000" dirty="0" smtClean="0"/>
              <a:t>(a</a:t>
            </a:r>
            <a:r>
              <a:rPr lang="en-GB" baseline="30000" dirty="0"/>
              <a:t>) </a:t>
            </a:r>
          </a:p>
        </p:txBody>
      </p:sp>
      <p:sp>
        <p:nvSpPr>
          <p:cNvPr id="5" name="Text Placeholder 4"/>
          <p:cNvSpPr>
            <a:spLocks noGrp="1"/>
          </p:cNvSpPr>
          <p:nvPr>
            <p:ph type="body" sz="quarter" idx="16"/>
          </p:nvPr>
        </p:nvSpPr>
        <p:spPr/>
        <p:txBody>
          <a:bodyPr/>
          <a:lstStyle/>
          <a:p>
            <a:r>
              <a:rPr lang="en-GB" dirty="0"/>
              <a:t>Sources: Bank of England, CEIC, </a:t>
            </a:r>
            <a:r>
              <a:rPr lang="en-GB" dirty="0" err="1"/>
              <a:t>Datastream</a:t>
            </a:r>
            <a:r>
              <a:rPr lang="en-GB" dirty="0"/>
              <a:t> from </a:t>
            </a:r>
            <a:r>
              <a:rPr lang="en-GB" dirty="0" err="1"/>
              <a:t>Refinitiv</a:t>
            </a:r>
            <a:r>
              <a:rPr lang="en-GB" dirty="0"/>
              <a:t>, Eurostat, ONS and Bank calculations. </a:t>
            </a:r>
            <a:endParaRPr lang="en-GB" dirty="0" smtClean="0"/>
          </a:p>
          <a:p>
            <a:endParaRPr lang="en-GB" dirty="0"/>
          </a:p>
          <a:p>
            <a:r>
              <a:rPr lang="en-GB" dirty="0"/>
              <a:t>(a</a:t>
            </a:r>
            <a:r>
              <a:rPr lang="en-GB" dirty="0" smtClean="0"/>
              <a:t>)	The </a:t>
            </a:r>
            <a:r>
              <a:rPr lang="en-GB" dirty="0"/>
              <a:t>diamonds show Bank staff’s projections for 2018 Q3. </a:t>
            </a:r>
          </a:p>
          <a:p>
            <a:r>
              <a:rPr lang="en-GB" dirty="0"/>
              <a:t>(b</a:t>
            </a:r>
            <a:r>
              <a:rPr lang="en-GB" dirty="0" smtClean="0"/>
              <a:t>)	Domestic </a:t>
            </a:r>
            <a:r>
              <a:rPr lang="en-GB" dirty="0"/>
              <a:t>currency non-oil export prices as defined in footnote (d), divided by the sterling effective exchange rate index. </a:t>
            </a:r>
          </a:p>
          <a:p>
            <a:r>
              <a:rPr lang="en-GB" dirty="0"/>
              <a:t>(c</a:t>
            </a:r>
            <a:r>
              <a:rPr lang="en-GB" dirty="0" smtClean="0"/>
              <a:t>)	UK </a:t>
            </a:r>
            <a:r>
              <a:rPr lang="en-GB" dirty="0"/>
              <a:t>goods and services import deflator excluding fuels and the impact of MTIC fraud. </a:t>
            </a:r>
          </a:p>
          <a:p>
            <a:r>
              <a:rPr lang="en-GB" dirty="0"/>
              <a:t>(d</a:t>
            </a:r>
            <a:r>
              <a:rPr lang="en-GB" dirty="0" smtClean="0"/>
              <a:t>)	Domestic </a:t>
            </a:r>
            <a:r>
              <a:rPr lang="en-GB" dirty="0"/>
              <a:t>currency non-oil export prices of goods and services of 51 countries weighted according to their shares in UK imports. The sample excludes major oil exporters.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6321" y="1479293"/>
            <a:ext cx="6195988" cy="3661264"/>
          </a:xfrm>
          <a:prstGeom prst="rect">
            <a:avLst/>
          </a:prstGeom>
        </p:spPr>
      </p:pic>
    </p:spTree>
    <p:extLst>
      <p:ext uri="{BB962C8B-B14F-4D97-AF65-F5344CB8AC3E}">
        <p14:creationId xmlns:p14="http://schemas.microsoft.com/office/powerpoint/2010/main" val="25085369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4.5 </a:t>
            </a:r>
            <a:r>
              <a:rPr lang="en-GB" dirty="0"/>
              <a:t>Pay growth has picked </a:t>
            </a:r>
            <a:r>
              <a:rPr lang="en-GB" dirty="0" smtClean="0"/>
              <a:t>up </a:t>
            </a:r>
            <a:r>
              <a:rPr lang="en-GB" dirty="0"/>
              <a:t>a little for those staying in their jobs </a:t>
            </a:r>
            <a:endParaRPr lang="en-GB" dirty="0" smtClean="0"/>
          </a:p>
          <a:p>
            <a:pPr lvl="2"/>
            <a:r>
              <a:rPr lang="en-GB" dirty="0"/>
              <a:t>Median annual growth rates of </a:t>
            </a:r>
            <a:r>
              <a:rPr lang="en-GB" dirty="0" smtClean="0"/>
              <a:t>pay</a:t>
            </a:r>
            <a:r>
              <a:rPr lang="en-GB" baseline="30000" dirty="0" smtClean="0"/>
              <a:t>(a</a:t>
            </a:r>
            <a:r>
              <a:rPr lang="en-GB" baseline="30000" dirty="0"/>
              <a:t>)</a:t>
            </a:r>
            <a:r>
              <a:rPr lang="en-GB" dirty="0"/>
              <a:t> </a:t>
            </a:r>
          </a:p>
        </p:txBody>
      </p:sp>
      <p:sp>
        <p:nvSpPr>
          <p:cNvPr id="5" name="Text Placeholder 4"/>
          <p:cNvSpPr>
            <a:spLocks noGrp="1"/>
          </p:cNvSpPr>
          <p:nvPr>
            <p:ph type="body" sz="quarter" idx="16"/>
          </p:nvPr>
        </p:nvSpPr>
        <p:spPr/>
        <p:txBody>
          <a:bodyPr/>
          <a:lstStyle/>
          <a:p>
            <a:r>
              <a:rPr lang="en-GB" dirty="0"/>
              <a:t>Sources: Annual Survey of Hours and Earnings and Bank calculations. </a:t>
            </a:r>
            <a:endParaRPr lang="en-GB" dirty="0" smtClean="0"/>
          </a:p>
          <a:p>
            <a:endParaRPr lang="en-GB" dirty="0"/>
          </a:p>
          <a:p>
            <a:r>
              <a:rPr lang="en-GB" dirty="0"/>
              <a:t>(a</a:t>
            </a:r>
            <a:r>
              <a:rPr lang="en-GB" dirty="0" smtClean="0"/>
              <a:t>)	Pay </a:t>
            </a:r>
            <a:r>
              <a:rPr lang="en-GB" dirty="0"/>
              <a:t>growth is median annual growth rate in April. Based on hourly gross earnings obtained by dividing gross pay in the reference week by total hours worked. Workers moving jobs are defined as workers in employment in consecutive years in a different job. Workers moving employers are defined as workers in employment in consecutive years with a different employer.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3019" y="1523489"/>
            <a:ext cx="6182576" cy="3634442"/>
          </a:xfrm>
          <a:prstGeom prst="rect">
            <a:avLst/>
          </a:prstGeom>
        </p:spPr>
      </p:pic>
    </p:spTree>
    <p:extLst>
      <p:ext uri="{BB962C8B-B14F-4D97-AF65-F5344CB8AC3E}">
        <p14:creationId xmlns:p14="http://schemas.microsoft.com/office/powerpoint/2010/main" val="40225915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4.6 </a:t>
            </a:r>
            <a:r>
              <a:rPr lang="en-GB" dirty="0"/>
              <a:t>Unit labour cost growth has strengthened in recent years </a:t>
            </a:r>
          </a:p>
          <a:p>
            <a:pPr lvl="2"/>
            <a:r>
              <a:rPr lang="en-GB" dirty="0"/>
              <a:t>Decomposition of four-quarter whole-economy unit labour cost </a:t>
            </a:r>
            <a:r>
              <a:rPr lang="en-GB" dirty="0" smtClean="0"/>
              <a:t>growth</a:t>
            </a:r>
            <a:r>
              <a:rPr lang="en-GB" baseline="30000" dirty="0" smtClean="0"/>
              <a:t>(a</a:t>
            </a:r>
            <a:r>
              <a:rPr lang="en-GB" baseline="30000" dirty="0"/>
              <a:t>)</a:t>
            </a:r>
            <a:r>
              <a:rPr lang="en-GB" dirty="0"/>
              <a:t> </a:t>
            </a:r>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a:t>
            </a:r>
            <a:r>
              <a:rPr lang="en-GB" dirty="0" smtClean="0"/>
              <a:t>)	Whole-economy </a:t>
            </a:r>
            <a:r>
              <a:rPr lang="en-GB" dirty="0"/>
              <a:t>labour costs divided by real GDP, based on the </a:t>
            </a:r>
            <a:r>
              <a:rPr lang="en-GB" dirty="0" err="1"/>
              <a:t>backcast</a:t>
            </a:r>
            <a:r>
              <a:rPr lang="en-GB" dirty="0"/>
              <a:t> of the final estimate of GDP. The diamond shows Bank staff’s projection for 2018 Q3. </a:t>
            </a:r>
          </a:p>
          <a:p>
            <a:r>
              <a:rPr lang="en-GB" dirty="0"/>
              <a:t>(b</a:t>
            </a:r>
            <a:r>
              <a:rPr lang="en-GB" dirty="0" smtClean="0"/>
              <a:t>)	Self-employment </a:t>
            </a:r>
            <a:r>
              <a:rPr lang="en-GB" dirty="0"/>
              <a:t>income is calculated from mixed income, assuming that the share of employment income in that is the same as the share of employee compensation in nominal GDP less mixed income.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8767" y="1574543"/>
            <a:ext cx="6169165" cy="3661264"/>
          </a:xfrm>
          <a:prstGeom prst="rect">
            <a:avLst/>
          </a:prstGeom>
        </p:spPr>
      </p:pic>
    </p:spTree>
    <p:extLst>
      <p:ext uri="{BB962C8B-B14F-4D97-AF65-F5344CB8AC3E}">
        <p14:creationId xmlns:p14="http://schemas.microsoft.com/office/powerpoint/2010/main" val="8604698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4.7 </a:t>
            </a:r>
            <a:r>
              <a:rPr lang="en-GB" dirty="0"/>
              <a:t>All measures of unit labour cost growth have strengthened in recent years </a:t>
            </a:r>
          </a:p>
          <a:p>
            <a:pPr lvl="2"/>
            <a:r>
              <a:rPr lang="en-GB" dirty="0"/>
              <a:t>Measures of unit labour costs (ULCs) and unit wage costs (UWCs</a:t>
            </a:r>
            <a:r>
              <a:rPr lang="en-GB" dirty="0" smtClean="0"/>
              <a:t>)</a:t>
            </a:r>
            <a:r>
              <a:rPr lang="en-GB" baseline="30000" dirty="0" smtClean="0"/>
              <a:t>(</a:t>
            </a:r>
            <a:r>
              <a:rPr lang="en-GB" baseline="30000" dirty="0"/>
              <a:t>a)</a:t>
            </a:r>
            <a:r>
              <a:rPr lang="en-GB" dirty="0"/>
              <a:t> </a:t>
            </a:r>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a:t>
            </a:r>
            <a:r>
              <a:rPr lang="en-GB" dirty="0" smtClean="0"/>
              <a:t>)	Based </a:t>
            </a:r>
            <a:r>
              <a:rPr lang="en-GB" dirty="0"/>
              <a:t>on the </a:t>
            </a:r>
            <a:r>
              <a:rPr lang="en-GB" dirty="0" err="1"/>
              <a:t>backcast</a:t>
            </a:r>
            <a:r>
              <a:rPr lang="en-GB" dirty="0"/>
              <a:t> of the final estimate of real GDP, or private sector output in the case of the private sector measures. Measures are defined in </a:t>
            </a:r>
            <a:r>
              <a:rPr lang="en-GB" b="1" dirty="0"/>
              <a:t>Table 4.C</a:t>
            </a:r>
            <a:r>
              <a:rPr lang="en-GB" dirty="0"/>
              <a:t>. The pre-crisis periods are defined as 2001–07 for the AWE-based measures and 1998–2007 otherwise.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0497" y="1802382"/>
            <a:ext cx="6035053" cy="3580797"/>
          </a:xfrm>
          <a:prstGeom prst="rect">
            <a:avLst/>
          </a:prstGeom>
        </p:spPr>
      </p:pic>
    </p:spTree>
    <p:extLst>
      <p:ext uri="{BB962C8B-B14F-4D97-AF65-F5344CB8AC3E}">
        <p14:creationId xmlns:p14="http://schemas.microsoft.com/office/powerpoint/2010/main" val="35157702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4.8 </a:t>
            </a:r>
            <a:r>
              <a:rPr lang="en-GB" dirty="0"/>
              <a:t>Core services CPI inflation has fallen in recent quarters </a:t>
            </a:r>
          </a:p>
          <a:p>
            <a:pPr lvl="2"/>
            <a:r>
              <a:rPr lang="en-GB" dirty="0"/>
              <a:t>Measures of domestically generated </a:t>
            </a:r>
            <a:r>
              <a:rPr lang="en-GB" dirty="0" smtClean="0"/>
              <a:t>inflation</a:t>
            </a:r>
            <a:r>
              <a:rPr lang="en-GB" baseline="30000" dirty="0" smtClean="0"/>
              <a:t>(a</a:t>
            </a:r>
            <a:r>
              <a:rPr lang="en-GB" baseline="30000" dirty="0"/>
              <a:t>)</a:t>
            </a:r>
            <a:r>
              <a:rPr lang="en-GB" dirty="0"/>
              <a:t> </a:t>
            </a:r>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a:t>
            </a:r>
            <a:r>
              <a:rPr lang="en-GB" dirty="0" smtClean="0"/>
              <a:t>)	Core </a:t>
            </a:r>
            <a:r>
              <a:rPr lang="en-GB" dirty="0"/>
              <a:t>services CPI excludes airfares, package holidays, education and VAT; where Bank staff have adjusted for the rate of VAT there is uncertainty around the precise impact of those changes. All data are quarterly except core services CPI which are quarterly averages of monthly data. Data for core services CPI and services PPI are to 2018 Q3; data for the GVA and GDP deflators are to 2018 Q2.</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4289" y="1582418"/>
            <a:ext cx="6149048" cy="3654559"/>
          </a:xfrm>
          <a:prstGeom prst="rect">
            <a:avLst/>
          </a:prstGeom>
        </p:spPr>
      </p:pic>
    </p:spTree>
    <p:extLst>
      <p:ext uri="{BB962C8B-B14F-4D97-AF65-F5344CB8AC3E}">
        <p14:creationId xmlns:p14="http://schemas.microsoft.com/office/powerpoint/2010/main" val="1840662229"/>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4A39AD9-F0DF-4C49-B8DC-4830BAFEA464}">
  <ds:schemaRefs>
    <ds:schemaRef ds:uri="http://schemas.microsoft.com/office/2006/metadata/properties"/>
    <ds:schemaRef ds:uri="94FC26E6-6271-400D-888B-6BC5B0598690"/>
    <ds:schemaRef ds:uri="http://schemas.microsoft.com/office/infopath/2007/PartnerControls"/>
    <ds:schemaRef ds:uri="http://schemas.microsoft.com/office/2006/documentManagement/types"/>
    <ds:schemaRef ds:uri="http://schemas.microsoft.com/sharepoint/v3"/>
    <ds:schemaRef ds:uri="b67fa5cd-9f58-4c91-ae17-33c31eed239f"/>
    <ds:schemaRef ds:uri="http://schemas.openxmlformats.org/package/2006/metadata/core-properties"/>
    <ds:schemaRef ds:uri="http://schemas.microsoft.com/sharepoint/v3/fields"/>
    <ds:schemaRef ds:uri="http://purl.org/dc/dcmitype/"/>
    <ds:schemaRef ds:uri="http://purl.org/dc/terms/"/>
    <ds:schemaRef ds:uri="CEE65117-4BBE-4C9C-8465-20A300C4D3E5"/>
    <ds:schemaRef ds:uri="94fc26e6-6271-400d-888b-6bc5b0598690"/>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52</TotalTime>
  <Words>407</Words>
  <Application>Microsoft Office PowerPoint</Application>
  <PresentationFormat>On-screen Show (4:3)</PresentationFormat>
  <Paragraphs>82</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IR POWERPOINT TEMPLATE</vt:lpstr>
      <vt:lpstr>Inflation Report November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 Costs and prices</dc:title>
  <dc:subject>Section 4: Costs and prices</dc:subject>
  <dc:creator>Bank of England</dc:creator>
  <cp:keywords/>
  <dc:description/>
  <cp:lastModifiedBy>Lowe, Paul</cp:lastModifiedBy>
  <cp:revision>14</cp:revision>
  <cp:lastPrinted>2018-10-31T10:35:19Z</cp:lastPrinted>
  <dcterms:created xsi:type="dcterms:W3CDTF">2015-08-04T14:55:29Z</dcterms:created>
  <dcterms:modified xsi:type="dcterms:W3CDTF">2018-10-31T13:17:05Z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