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0"/>
  </p:notesMasterIdLst>
  <p:sldIdLst>
    <p:sldId id="314" r:id="rId6"/>
    <p:sldId id="338" r:id="rId7"/>
    <p:sldId id="337" r:id="rId8"/>
    <p:sldId id="341" r:id="rId9"/>
    <p:sldId id="345" r:id="rId10"/>
    <p:sldId id="349" r:id="rId11"/>
    <p:sldId id="351" r:id="rId12"/>
    <p:sldId id="348" r:id="rId13"/>
    <p:sldId id="350" r:id="rId14"/>
    <p:sldId id="339" r:id="rId15"/>
    <p:sldId id="343" r:id="rId16"/>
    <p:sldId id="346" r:id="rId17"/>
    <p:sldId id="344" r:id="rId18"/>
    <p:sldId id="342" r:id="rId19"/>
    <p:sldId id="340" r:id="rId20"/>
    <p:sldId id="347" r:id="rId21"/>
    <p:sldId id="353" r:id="rId22"/>
    <p:sldId id="357" r:id="rId23"/>
    <p:sldId id="365" r:id="rId24"/>
    <p:sldId id="336" r:id="rId25"/>
    <p:sldId id="363" r:id="rId26"/>
    <p:sldId id="352" r:id="rId27"/>
    <p:sldId id="362" r:id="rId28"/>
    <p:sldId id="364" r:id="rId2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1459">
          <p15:clr>
            <a:srgbClr val="A4A3A4"/>
          </p15:clr>
        </p15:guide>
        <p15:guide id="5" pos="4610">
          <p15:clr>
            <a:srgbClr val="A4A3A4"/>
          </p15:clr>
        </p15:guide>
        <p15:guide id="6" pos="2971">
          <p15:clr>
            <a:srgbClr val="A4A3A4"/>
          </p15:clr>
        </p15:guide>
        <p15:guide id="7" pos="1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9694"/>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6" autoAdjust="0"/>
    <p:restoredTop sz="94660"/>
  </p:normalViewPr>
  <p:slideViewPr>
    <p:cSldViewPr snapToGrid="0" showGuides="1">
      <p:cViewPr varScale="1">
        <p:scale>
          <a:sx n="108" d="100"/>
          <a:sy n="108" d="100"/>
        </p:scale>
        <p:origin x="2214" y="51"/>
      </p:cViewPr>
      <p:guideLst>
        <p:guide orient="horz" pos="332"/>
        <p:guide orient="horz" pos="528"/>
        <p:guide orient="horz" pos="3660"/>
        <p:guide orient="horz" pos="1459"/>
        <p:guide pos="4610"/>
        <p:guide pos="2971"/>
        <p:guide pos="188"/>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GB"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GB"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8/november-2018"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bankofengland.co.uk/inflation-report/2018/august-2018" TargetMode="External"/><Relationship Id="rId2" Type="http://schemas.openxmlformats.org/officeDocument/2006/relationships/hyperlink" Target="http://www.bankofengland.co.uk/inflation-report/2018/may-2018" TargetMode="Externa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5.E </a:t>
            </a:r>
            <a:r>
              <a:rPr lang="en-GB" dirty="0">
                <a:solidFill>
                  <a:schemeClr val="tx1"/>
                </a:solidFill>
              </a:rPr>
              <a:t>Indicative projections consistent with the MPC’s </a:t>
            </a:r>
            <a:r>
              <a:rPr lang="en-GB" dirty="0" smtClean="0">
                <a:solidFill>
                  <a:schemeClr val="tx1"/>
                </a:solidFill>
              </a:rPr>
              <a:t>modal 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a:xfrm>
            <a:off x="292100" y="5861455"/>
            <a:ext cx="8491538" cy="1047751"/>
          </a:xfrm>
        </p:spPr>
        <p:txBody>
          <a:bodyPr/>
          <a:lstStyle/>
          <a:p>
            <a:r>
              <a:rPr lang="en-GB" dirty="0"/>
              <a:t>(</a:t>
            </a:r>
            <a:r>
              <a:rPr lang="en-GB" dirty="0" smtClean="0"/>
              <a:t>a)	These </a:t>
            </a:r>
            <a:r>
              <a:rPr lang="en-GB" dirty="0"/>
              <a:t>projections are produced by Bank staff for the MPC to be consistent with the MPC’s modal projections for GDP growth, CPI inflation and unemployment. Figures in parentheses show the corresponding projections in the August 2018 </a:t>
            </a:r>
            <a:r>
              <a:rPr lang="en-GB" i="1" dirty="0"/>
              <a:t>Inflation Report</a:t>
            </a:r>
            <a:r>
              <a:rPr lang="en-GB" dirty="0"/>
              <a:t>. </a:t>
            </a:r>
          </a:p>
          <a:p>
            <a:r>
              <a:rPr lang="en-GB" dirty="0"/>
              <a:t>(</a:t>
            </a:r>
            <a:r>
              <a:rPr lang="en-GB" dirty="0" smtClean="0"/>
              <a:t>b)	Chained-volume </a:t>
            </a:r>
            <a:r>
              <a:rPr lang="en-GB" dirty="0"/>
              <a:t>measure. Includes non-profit institutions serving households. </a:t>
            </a:r>
          </a:p>
          <a:p>
            <a:r>
              <a:rPr lang="en-GB" dirty="0"/>
              <a:t>(</a:t>
            </a:r>
            <a:r>
              <a:rPr lang="en-GB" dirty="0" smtClean="0"/>
              <a:t>c)	Chained-volume </a:t>
            </a:r>
            <a:r>
              <a:rPr lang="en-GB" dirty="0"/>
              <a:t>measure. </a:t>
            </a:r>
          </a:p>
          <a:p>
            <a:r>
              <a:rPr lang="en-GB" dirty="0"/>
              <a:t>(</a:t>
            </a:r>
            <a:r>
              <a:rPr lang="en-GB" dirty="0" smtClean="0"/>
              <a:t>d)	Chained-volume </a:t>
            </a:r>
            <a:r>
              <a:rPr lang="en-GB" dirty="0"/>
              <a:t>measure. Whole-economy measure. Includes new dwellings, improvements and spending on services associated with the sale and purchase of property. </a:t>
            </a:r>
          </a:p>
          <a:p>
            <a:r>
              <a:rPr lang="en-GB" dirty="0"/>
              <a:t>(e) </a:t>
            </a:r>
            <a:r>
              <a:rPr lang="en-GB" dirty="0" smtClean="0"/>
              <a:t>	Chained-volume </a:t>
            </a:r>
            <a:r>
              <a:rPr lang="en-GB" dirty="0"/>
              <a:t>measure. The historical data exclude the impact of missing trader intra-community (MTIC) fraud. </a:t>
            </a:r>
          </a:p>
          <a:p>
            <a:r>
              <a:rPr lang="en-GB" dirty="0"/>
              <a:t>(</a:t>
            </a:r>
            <a:r>
              <a:rPr lang="en-GB" dirty="0" smtClean="0"/>
              <a:t>f)	Total </a:t>
            </a:r>
            <a:r>
              <a:rPr lang="en-GB" dirty="0"/>
              <a:t>available household resources deflated by the consumer expenditure deflator. </a:t>
            </a:r>
          </a:p>
          <a:p>
            <a:r>
              <a:rPr lang="en-GB" dirty="0"/>
              <a:t>(g) </a:t>
            </a:r>
            <a:r>
              <a:rPr lang="en-GB" dirty="0" smtClean="0"/>
              <a:t>	Whole-economy </a:t>
            </a:r>
            <a:r>
              <a:rPr lang="en-GB" dirty="0"/>
              <a:t>total pay.</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13" y="1085850"/>
            <a:ext cx="7648575"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2440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5.6 </a:t>
            </a:r>
            <a:r>
              <a:rPr lang="en-GB" dirty="0" smtClean="0">
                <a:solidFill>
                  <a:schemeClr val="tx1"/>
                </a:solidFill>
              </a:rPr>
              <a:t>Retail energy price inflation</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a:t>
            </a:r>
            <a:r>
              <a:rPr lang="en-GB" dirty="0" smtClean="0"/>
              <a:t>a)	Comprises </a:t>
            </a:r>
            <a:r>
              <a:rPr lang="en-GB" dirty="0"/>
              <a:t>fuels and lubricants and gas and electricity prices, weighted to reflect their relative shares in the CPI basket. Fuels and lubricants estimates use Department for Business, Energy and Industrial Strategy petrol price data for October 2018 and are then based on the November 2018 </a:t>
            </a:r>
            <a:r>
              <a:rPr lang="en-GB" i="1" dirty="0"/>
              <a:t>Inflation Report </a:t>
            </a:r>
            <a:r>
              <a:rPr lang="en-GB" dirty="0"/>
              <a:t>sterling oil futures curve, shown in </a:t>
            </a:r>
            <a:r>
              <a:rPr lang="en-GB" b="1" dirty="0"/>
              <a:t>Chart 4.3</a:t>
            </a:r>
            <a:r>
              <a:rPr lang="en-GB" dirty="0"/>
              <a:t>. Gas and electricity estimates reflect an assumption that the level of the Government’s proposed price cap on retail energy tariffs will vary with underlying costs including wholesale gas and electricity prices. Those in turn are based on wholesale futures curves and the Committee on Climate Change estimates for non-wholesale costs.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9210" y="1181479"/>
            <a:ext cx="6169165" cy="4231242"/>
          </a:xfrm>
          <a:prstGeom prst="rect">
            <a:avLst/>
          </a:prstGeom>
        </p:spPr>
      </p:pic>
    </p:spTree>
    <p:extLst>
      <p:ext uri="{BB962C8B-B14F-4D97-AF65-F5344CB8AC3E}">
        <p14:creationId xmlns:p14="http://schemas.microsoft.com/office/powerpoint/2010/main" val="738558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5.F </a:t>
            </a:r>
            <a:r>
              <a:rPr lang="en-GB" dirty="0">
                <a:solidFill>
                  <a:schemeClr val="tx1"/>
                </a:solidFill>
              </a:rPr>
              <a:t>Q4 CPI inflation</a:t>
            </a:r>
          </a:p>
        </p:txBody>
      </p:sp>
      <p:sp>
        <p:nvSpPr>
          <p:cNvPr id="5" name="Text Placeholder 4"/>
          <p:cNvSpPr>
            <a:spLocks noGrp="1"/>
          </p:cNvSpPr>
          <p:nvPr>
            <p:ph type="body" sz="quarter" idx="16"/>
          </p:nvPr>
        </p:nvSpPr>
        <p:spPr/>
        <p:txBody>
          <a:bodyPr/>
          <a:lstStyle/>
          <a:p>
            <a:pPr marL="0" indent="0"/>
            <a:r>
              <a:rPr lang="en-GB" dirty="0"/>
              <a:t>The table shows projections for Q4 four‑quarter CPI inflation. The figures in parentheses show the corresponding projections in the August 2018 </a:t>
            </a:r>
            <a:r>
              <a:rPr lang="en-GB" i="1" dirty="0"/>
              <a:t>Inflation Report</a:t>
            </a:r>
            <a:r>
              <a:rPr lang="en-GB" dirty="0"/>
              <a:t>. The projections have been conditioned on the assumptions in </a:t>
            </a:r>
            <a:r>
              <a:rPr lang="en-GB" b="1" dirty="0"/>
              <a:t>Table 5.B </a:t>
            </a:r>
            <a:r>
              <a:rPr lang="en-GB" dirty="0"/>
              <a:t>footnote (b).</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337" y="1890713"/>
            <a:ext cx="755332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40945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5.G </a:t>
            </a:r>
            <a:r>
              <a:rPr lang="en-GB" dirty="0">
                <a:solidFill>
                  <a:schemeClr val="tx1"/>
                </a:solidFill>
              </a:rPr>
              <a:t>Annual average GDP growth rates of modal, median </a:t>
            </a:r>
            <a:r>
              <a:rPr lang="en-GB" dirty="0" smtClean="0">
                <a:solidFill>
                  <a:schemeClr val="tx1"/>
                </a:solidFill>
              </a:rPr>
              <a:t>and mean </a:t>
            </a:r>
            <a:r>
              <a:rPr lang="en-GB" dirty="0">
                <a:solidFill>
                  <a:schemeClr val="tx1"/>
                </a:solidFill>
              </a:rPr>
              <a:t>paths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table shows the projections for annual average GDP growth rates of modal, median and mean projections for four‑quarter growth of real GDP implied by the fan chart. The figures in parentheses show the corresponding projections in the August 2018 </a:t>
            </a:r>
            <a:r>
              <a:rPr lang="en-GB" i="1" dirty="0"/>
              <a:t>Inflation Report </a:t>
            </a:r>
            <a:r>
              <a:rPr lang="en-GB" dirty="0"/>
              <a:t>excluding the </a:t>
            </a:r>
            <a:r>
              <a:rPr lang="en-GB" dirty="0" err="1"/>
              <a:t>backcast</a:t>
            </a:r>
            <a:r>
              <a:rPr lang="en-GB" dirty="0"/>
              <a:t>. The projections have been conditioned on the assumptions in </a:t>
            </a:r>
            <a:r>
              <a:rPr lang="en-GB" dirty="0" smtClean="0"/>
              <a:t/>
            </a:r>
            <a:br>
              <a:rPr lang="en-GB" dirty="0" smtClean="0"/>
            </a:br>
            <a:r>
              <a:rPr lang="en-GB" b="1" dirty="0" smtClean="0"/>
              <a:t>Table </a:t>
            </a:r>
            <a:r>
              <a:rPr lang="en-GB" b="1" dirty="0"/>
              <a:t>5.B </a:t>
            </a:r>
            <a:r>
              <a:rPr lang="en-GB" dirty="0"/>
              <a:t>footnote (b).</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2" y="1933575"/>
            <a:ext cx="7648575"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3451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a:solidFill>
                  <a:schemeClr val="tx1"/>
                </a:solidFill>
              </a:rPr>
              <a:t>Unemployment projection based on market interest</a:t>
            </a:r>
          </a:p>
          <a:p>
            <a:pPr lvl="1"/>
            <a:r>
              <a:rPr lang="en-GB" dirty="0">
                <a:solidFill>
                  <a:schemeClr val="tx1"/>
                </a:solidFill>
              </a:rPr>
              <a:t>rate expectations, other policy measures as announced</a:t>
            </a:r>
          </a:p>
        </p:txBody>
      </p:sp>
      <p:sp>
        <p:nvSpPr>
          <p:cNvPr id="5" name="Text Placeholder 4"/>
          <p:cNvSpPr>
            <a:spLocks noGrp="1"/>
          </p:cNvSpPr>
          <p:nvPr>
            <p:ph type="body" sz="quarter" idx="16"/>
          </p:nvPr>
        </p:nvSpPr>
        <p:spPr/>
        <p:txBody>
          <a:bodyPr/>
          <a:lstStyle/>
          <a:p>
            <a:pPr indent="0"/>
            <a:r>
              <a:rPr lang="en-GB" dirty="0"/>
              <a:t>The fan chart depicts the probability of various outcomes for LFS unemployment. It has been conditioned on the assumptions in </a:t>
            </a:r>
            <a:r>
              <a:rPr lang="en-GB" b="1" dirty="0"/>
              <a:t>Table 5.B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2018 Q3, a quarter earlier than the fan for CPI inflation. That is because Q3 is a staff projection for the unemployment rate, based in part on data for July and August. The unemployment rate was 4.0% in the three months to August, and is projected to be 4.0% in Q3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6456" y="1634488"/>
            <a:ext cx="6095404" cy="3621031"/>
          </a:xfrm>
          <a:prstGeom prst="rect">
            <a:avLst/>
          </a:prstGeom>
        </p:spPr>
      </p:pic>
    </p:spTree>
    <p:extLst>
      <p:ext uri="{BB962C8B-B14F-4D97-AF65-F5344CB8AC3E}">
        <p14:creationId xmlns:p14="http://schemas.microsoft.com/office/powerpoint/2010/main" val="38073450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5.8 </a:t>
            </a:r>
            <a:r>
              <a:rPr lang="en-GB" dirty="0">
                <a:solidFill>
                  <a:schemeClr val="tx1"/>
                </a:solidFill>
              </a:rPr>
              <a:t>Inflation probabilities relative to the target</a:t>
            </a:r>
          </a:p>
        </p:txBody>
      </p:sp>
      <p:sp>
        <p:nvSpPr>
          <p:cNvPr id="5" name="Text Placeholder 4"/>
          <p:cNvSpPr>
            <a:spLocks noGrp="1"/>
          </p:cNvSpPr>
          <p:nvPr>
            <p:ph type="body" sz="quarter" idx="16"/>
          </p:nvPr>
        </p:nvSpPr>
        <p:spPr/>
        <p:txBody>
          <a:bodyPr/>
          <a:lstStyle/>
          <a:p>
            <a:pPr marL="0" indent="0"/>
            <a:r>
              <a:rPr lang="en-GB" dirty="0"/>
              <a:t>The November and August swathes in this chart are derived from the same distributions as </a:t>
            </a:r>
            <a:r>
              <a:rPr lang="en-GB" b="1" dirty="0"/>
              <a:t>Charts 5.3</a:t>
            </a:r>
            <a:r>
              <a:rPr lang="en-GB" dirty="0"/>
              <a:t> and </a:t>
            </a:r>
            <a:r>
              <a:rPr lang="en-GB" b="1" dirty="0"/>
              <a:t>5.4</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361" y="1459609"/>
            <a:ext cx="6631852" cy="4097130"/>
          </a:xfrm>
          <a:prstGeom prst="rect">
            <a:avLst/>
          </a:prstGeom>
        </p:spPr>
      </p:pic>
    </p:spTree>
    <p:extLst>
      <p:ext uri="{BB962C8B-B14F-4D97-AF65-F5344CB8AC3E}">
        <p14:creationId xmlns:p14="http://schemas.microsoft.com/office/powerpoint/2010/main" val="10720346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Projected probabilities of CPI inflation in 2020 </a:t>
            </a:r>
            <a:r>
              <a:rPr lang="en-GB" dirty="0" smtClean="0">
                <a:solidFill>
                  <a:schemeClr val="tx1"/>
                </a:solidFill>
              </a:rPr>
              <a:t>Q4 (central </a:t>
            </a:r>
            <a:r>
              <a:rPr lang="en-GB" dirty="0">
                <a:solidFill>
                  <a:schemeClr val="tx1"/>
                </a:solidFill>
              </a:rPr>
              <a:t>90% of the distribution)</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5.9 </a:t>
            </a:r>
            <a:r>
              <a:rPr lang="en-GB" dirty="0"/>
              <a:t>represents the cross‑section of the CPI inflation fan chart in 2020 Q4 for the market interest rate projection. The grey outline represents the corresponding cross‑section of the August 2018 </a:t>
            </a:r>
            <a:r>
              <a:rPr lang="en-GB" i="1" dirty="0"/>
              <a:t>Inflation Report </a:t>
            </a:r>
            <a:r>
              <a:rPr lang="en-GB" dirty="0"/>
              <a:t>fan chart for the market interest rate projection. The projections have been conditioned on the assumptions in </a:t>
            </a:r>
            <a:r>
              <a:rPr lang="en-GB" b="1" dirty="0"/>
              <a:t>Table 5.B </a:t>
            </a:r>
            <a:r>
              <a:rPr lang="en-GB" dirty="0"/>
              <a:t>footnote (b). The coloured bands in </a:t>
            </a:r>
            <a:r>
              <a:rPr lang="en-GB" b="1" dirty="0"/>
              <a:t>Chart 5.9 </a:t>
            </a:r>
            <a:r>
              <a:rPr lang="en-GB" dirty="0"/>
              <a:t>have a similar interpretation to those on the fan charts. Like the fan charts, they portray the central 90% of the probability distribution.</a:t>
            </a:r>
          </a:p>
          <a:p>
            <a:r>
              <a:rPr lang="en-GB" dirty="0"/>
              <a:t>(</a:t>
            </a:r>
            <a:r>
              <a:rPr lang="en-GB" dirty="0" smtClean="0"/>
              <a:t>b)	Average </a:t>
            </a:r>
            <a:r>
              <a:rPr lang="en-GB" dirty="0"/>
              <a:t>probability within each band; the figures on the y‑axis indicate the probability of </a:t>
            </a:r>
            <a:r>
              <a:rPr lang="en-GB" dirty="0" smtClean="0"/>
              <a:t>inflation </a:t>
            </a:r>
            <a:r>
              <a:rPr lang="en-GB" dirty="0"/>
              <a:t>being within ±0.05 percentage points of any given inflation rate, specified to one decimal place.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9405" y="1409698"/>
            <a:ext cx="6088698" cy="3688087"/>
          </a:xfrm>
          <a:prstGeom prst="rect">
            <a:avLst/>
          </a:prstGeom>
        </p:spPr>
      </p:pic>
    </p:spTree>
    <p:extLst>
      <p:ext uri="{BB962C8B-B14F-4D97-AF65-F5344CB8AC3E}">
        <p14:creationId xmlns:p14="http://schemas.microsoft.com/office/powerpoint/2010/main" val="1515330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GDP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5.1</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8262" y="1517139"/>
            <a:ext cx="6135637" cy="3634442"/>
          </a:xfrm>
          <a:prstGeom prst="rect">
            <a:avLst/>
          </a:prstGeom>
        </p:spPr>
      </p:pic>
    </p:spTree>
    <p:extLst>
      <p:ext uri="{BB962C8B-B14F-4D97-AF65-F5344CB8AC3E}">
        <p14:creationId xmlns:p14="http://schemas.microsoft.com/office/powerpoint/2010/main" val="4851503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5.11 </a:t>
            </a:r>
            <a:r>
              <a:rPr lang="en-GB" dirty="0">
                <a:solidFill>
                  <a:schemeClr val="tx1"/>
                </a:solidFill>
              </a:rPr>
              <a:t>Unemployment rate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5.7</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9786" y="1730118"/>
            <a:ext cx="6128932" cy="3661264"/>
          </a:xfrm>
          <a:prstGeom prst="rect">
            <a:avLst/>
          </a:prstGeom>
        </p:spPr>
      </p:pic>
    </p:spTree>
    <p:extLst>
      <p:ext uri="{BB962C8B-B14F-4D97-AF65-F5344CB8AC3E}">
        <p14:creationId xmlns:p14="http://schemas.microsoft.com/office/powerpoint/2010/main" val="6716934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CPI inflation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5.3</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0835" y="1574289"/>
            <a:ext cx="6122226" cy="3634442"/>
          </a:xfrm>
          <a:prstGeom prst="rect">
            <a:avLst/>
          </a:prstGeom>
        </p:spPr>
      </p:pic>
    </p:spTree>
    <p:extLst>
      <p:ext uri="{BB962C8B-B14F-4D97-AF65-F5344CB8AC3E}">
        <p14:creationId xmlns:p14="http://schemas.microsoft.com/office/powerpoint/2010/main" val="112872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5.A </a:t>
            </a:r>
            <a:r>
              <a:rPr lang="en-GB" dirty="0">
                <a:solidFill>
                  <a:schemeClr val="tx1"/>
                </a:solidFill>
              </a:rPr>
              <a:t>Conditioning path for Bank Rate implied by </a:t>
            </a:r>
            <a:r>
              <a:rPr lang="en-GB" dirty="0" smtClean="0">
                <a:solidFill>
                  <a:schemeClr val="tx1"/>
                </a:solidFill>
              </a:rPr>
              <a:t>forward market </a:t>
            </a:r>
            <a:r>
              <a:rPr lang="en-GB" dirty="0">
                <a:solidFill>
                  <a:schemeClr val="tx1"/>
                </a:solidFill>
              </a:rPr>
              <a:t>interest rates</a:t>
            </a:r>
            <a:r>
              <a:rPr lang="en-GB" baseline="30000" dirty="0">
                <a:solidFill>
                  <a:schemeClr val="tx1"/>
                </a:solidFill>
              </a:rPr>
              <a:t>(a)</a:t>
            </a:r>
          </a:p>
        </p:txBody>
      </p:sp>
      <p:sp>
        <p:nvSpPr>
          <p:cNvPr id="5" name="Text Placeholder 4"/>
          <p:cNvSpPr>
            <a:spLocks noGrp="1"/>
          </p:cNvSpPr>
          <p:nvPr>
            <p:ph type="body" sz="quarter" idx="16"/>
          </p:nvPr>
        </p:nvSpPr>
        <p:spPr/>
        <p:txBody>
          <a:bodyPr/>
          <a:lstStyle/>
          <a:p>
            <a:endParaRPr lang="en-GB" dirty="0"/>
          </a:p>
          <a:p>
            <a:r>
              <a:rPr lang="en-GB" dirty="0" smtClean="0"/>
              <a:t>(a)	The </a:t>
            </a:r>
            <a:r>
              <a:rPr lang="en-GB" dirty="0"/>
              <a:t>data are 15 working day averages of one‑day forward rates to 24 October 2018 and 25 July 2018 respectively. The curve is based on overnight index swap rates.</a:t>
            </a:r>
          </a:p>
          <a:p>
            <a:r>
              <a:rPr lang="en-GB" dirty="0"/>
              <a:t>(b</a:t>
            </a:r>
            <a:r>
              <a:rPr lang="en-GB" dirty="0" smtClean="0"/>
              <a:t>)	November </a:t>
            </a:r>
            <a:r>
              <a:rPr lang="en-GB" dirty="0"/>
              <a:t>figure for 2018 Q4 is an average of realised overnight rates to 24 October 2018, and forward rates thereafter.</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2109788"/>
            <a:ext cx="7315200"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5496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5</a:t>
            </a:r>
          </a:p>
          <a:p>
            <a:pPr algn="ctr"/>
            <a:r>
              <a:rPr lang="en-GB" sz="2400" b="1" dirty="0">
                <a:latin typeface="Arial" pitchFamily="34" charset="0"/>
                <a:cs typeface="Arial" pitchFamily="34" charset="0"/>
              </a:rPr>
              <a:t>Other forecasters’ </a:t>
            </a:r>
            <a:r>
              <a:rPr lang="en-GB" sz="2400" b="1" dirty="0" smtClean="0">
                <a:latin typeface="Arial" pitchFamily="34" charset="0"/>
                <a:cs typeface="Arial" pitchFamily="34" charset="0"/>
              </a:rPr>
              <a:t>expectations</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1921523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Source: Projections of outside forecasters as of 19 October 2018</a:t>
            </a:r>
            <a:r>
              <a:rPr lang="en-GB" dirty="0" smtClean="0"/>
              <a:t>.</a:t>
            </a:r>
          </a:p>
          <a:p>
            <a:r>
              <a:rPr lang="en-GB" dirty="0" smtClean="0"/>
              <a:t> </a:t>
            </a:r>
            <a:endParaRPr lang="en-GB" dirty="0"/>
          </a:p>
          <a:p>
            <a:r>
              <a:rPr lang="en-GB" dirty="0"/>
              <a:t>(</a:t>
            </a:r>
            <a:r>
              <a:rPr lang="en-GB" dirty="0" smtClean="0"/>
              <a:t>a)	For </a:t>
            </a:r>
            <a:r>
              <a:rPr lang="en-GB" dirty="0"/>
              <a:t>2019 Q4, there were 17 forecasts for CPI inflation, 16 for GDP growth and Bank Rate, 15 for the unemployment rate, 11 for the stock of gilt purchases, 12 for the stock of corporate bond purchases and 9 for the sterling ERI. For 2020 Q4, there were 13 forecasts for CPI inflation, GDP growth, the unemployment rate and Bank Rate, 9 for the stock of gilt purchases and 8 for the stock of corporate bond purchases and the sterling ERI. For 2021 Q4, there were 11 forecasts for CPI inflation and Bank Rate, 10 for GDP growth and the unemployment rate, 8 for the stock of gilt purchases, 7 for the stock of corporate bond purchases and the sterling ERI. </a:t>
            </a:r>
          </a:p>
          <a:p>
            <a:r>
              <a:rPr lang="en-GB" dirty="0"/>
              <a:t>(</a:t>
            </a:r>
            <a:r>
              <a:rPr lang="en-GB" dirty="0" smtClean="0"/>
              <a:t>b)	Twelve-month </a:t>
            </a:r>
            <a:r>
              <a:rPr lang="en-GB" dirty="0"/>
              <a:t>rate. </a:t>
            </a:r>
          </a:p>
          <a:p>
            <a:r>
              <a:rPr lang="en-GB" dirty="0"/>
              <a:t>(</a:t>
            </a:r>
            <a:r>
              <a:rPr lang="en-GB" dirty="0" smtClean="0"/>
              <a:t>c)	Four-quarter </a:t>
            </a:r>
            <a:r>
              <a:rPr lang="en-GB" dirty="0"/>
              <a:t>percentage change. </a:t>
            </a:r>
          </a:p>
          <a:p>
            <a:r>
              <a:rPr lang="en-GB" dirty="0"/>
              <a:t>(</a:t>
            </a:r>
            <a:r>
              <a:rPr lang="en-GB" dirty="0" smtClean="0"/>
              <a:t>d)	Original </a:t>
            </a:r>
            <a:r>
              <a:rPr lang="en-GB" dirty="0"/>
              <a:t>purchase value. Purchased via the creation of central bank reserves.</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90662"/>
            <a:ext cx="7581900"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66176" cy="882143"/>
          </a:xfrm>
        </p:spPr>
        <p:txBody>
          <a:bodyPr/>
          <a:lstStyle/>
          <a:p>
            <a:pPr lvl="1"/>
            <a:r>
              <a:rPr lang="en-GB" b="1" dirty="0"/>
              <a:t>Chart A </a:t>
            </a:r>
            <a:r>
              <a:rPr lang="en-GB" dirty="0"/>
              <a:t>The average of forecasters’ projections for GDP growth has changed little in the past two years, but the range of expectations is narrower </a:t>
            </a:r>
            <a:endParaRPr lang="en-GB" dirty="0" smtClean="0"/>
          </a:p>
          <a:p>
            <a:pPr lvl="2"/>
            <a:r>
              <a:rPr lang="en-GB" dirty="0"/>
              <a:t>Forecasters’ central projections for four-quarter GDP growth in two years’ time </a:t>
            </a:r>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 </a:t>
            </a:r>
            <a:r>
              <a:rPr lang="en-GB" dirty="0"/>
              <a:t>between February 2012 and November 2018.</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1978" y="1966338"/>
            <a:ext cx="6242927" cy="3627736"/>
          </a:xfrm>
          <a:prstGeom prst="rect">
            <a:avLst/>
          </a:prstGeom>
        </p:spPr>
      </p:pic>
    </p:spTree>
    <p:extLst>
      <p:ext uri="{BB962C8B-B14F-4D97-AF65-F5344CB8AC3E}">
        <p14:creationId xmlns:p14="http://schemas.microsoft.com/office/powerpoint/2010/main" val="521358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882143"/>
          </a:xfrm>
        </p:spPr>
        <p:txBody>
          <a:bodyPr/>
          <a:lstStyle/>
          <a:p>
            <a:pPr lvl="1"/>
            <a:r>
              <a:rPr lang="en-GB" b="1" dirty="0"/>
              <a:t>Chart B </a:t>
            </a:r>
            <a:r>
              <a:rPr lang="en-GB" dirty="0"/>
              <a:t>The average probability attached to the unemployment rate being below 4% in coming years has been rising </a:t>
            </a:r>
          </a:p>
          <a:p>
            <a:pPr lvl="2"/>
            <a:r>
              <a:rPr lang="en-GB" dirty="0"/>
              <a:t>Averages of forecasters’ probabilities attached to unemployment rate outturns in one and two years’ time</a:t>
            </a:r>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 </a:t>
            </a:r>
            <a:r>
              <a:rPr lang="en-GB" dirty="0"/>
              <a:t>between February 2015 and November 2018.</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3596" y="1882138"/>
            <a:ext cx="6195988" cy="3621031"/>
          </a:xfrm>
          <a:prstGeom prst="rect">
            <a:avLst/>
          </a:prstGeom>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Expectations of Bank Rate are more in line with financial market prices than three months ago </a:t>
            </a:r>
          </a:p>
          <a:p>
            <a:pPr lvl="2"/>
            <a:r>
              <a:rPr lang="en-GB" dirty="0"/>
              <a:t>Market interest rates and averages of forecasters’ central projections of Bank Rate</a:t>
            </a:r>
          </a:p>
        </p:txBody>
      </p:sp>
      <p:sp>
        <p:nvSpPr>
          <p:cNvPr id="5" name="Text Placeholder 4"/>
          <p:cNvSpPr>
            <a:spLocks noGrp="1"/>
          </p:cNvSpPr>
          <p:nvPr>
            <p:ph type="body" sz="quarter" idx="16"/>
          </p:nvPr>
        </p:nvSpPr>
        <p:spPr/>
        <p:txBody>
          <a:bodyPr/>
          <a:lstStyle/>
          <a:p>
            <a:r>
              <a:rPr lang="en-GB" dirty="0"/>
              <a:t>Sources: Bloomberg Finance L.P., projections of outside forecasters provided for </a:t>
            </a:r>
            <a:r>
              <a:rPr lang="en-GB" i="1" dirty="0"/>
              <a:t>Inflation Reports </a:t>
            </a:r>
            <a:r>
              <a:rPr lang="en-GB" dirty="0"/>
              <a:t>in August 2018 and November 2018 and Bank calculations. </a:t>
            </a:r>
            <a:endParaRPr lang="en-GB" dirty="0" smtClean="0"/>
          </a:p>
          <a:p>
            <a:endParaRPr lang="en-GB" dirty="0"/>
          </a:p>
          <a:p>
            <a:r>
              <a:rPr lang="en-GB" dirty="0"/>
              <a:t>(</a:t>
            </a:r>
            <a:r>
              <a:rPr lang="en-GB" dirty="0" smtClean="0"/>
              <a:t>a)	Estimated </a:t>
            </a:r>
            <a:r>
              <a:rPr lang="en-GB" dirty="0"/>
              <a:t>using instantaneous forward overnight index swap rates in the 15 working days to 25 July 2018 and 24 October 2018 respectively.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7500" y="1804413"/>
            <a:ext cx="6222810" cy="3627736"/>
          </a:xfrm>
          <a:prstGeom prst="rect">
            <a:avLst/>
          </a:prstGeom>
        </p:spPr>
      </p:pic>
    </p:spTree>
    <p:extLst>
      <p:ext uri="{BB962C8B-B14F-4D97-AF65-F5344CB8AC3E}">
        <p14:creationId xmlns:p14="http://schemas.microsoft.com/office/powerpoint/2010/main" val="970267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5.B </a:t>
            </a:r>
            <a:r>
              <a:rPr lang="en-GB" dirty="0">
                <a:solidFill>
                  <a:schemeClr val="tx1"/>
                </a:solidFill>
              </a:rPr>
              <a:t>Forecast summary</a:t>
            </a:r>
            <a:r>
              <a:rPr lang="en-GB" baseline="30000" dirty="0">
                <a:solidFill>
                  <a:schemeClr val="tx1"/>
                </a:solidFill>
              </a:rPr>
              <a:t>(a)(b)</a:t>
            </a:r>
          </a:p>
        </p:txBody>
      </p:sp>
      <p:sp>
        <p:nvSpPr>
          <p:cNvPr id="5" name="Text Placeholder 4"/>
          <p:cNvSpPr>
            <a:spLocks noGrp="1"/>
          </p:cNvSpPr>
          <p:nvPr>
            <p:ph type="body" sz="quarter" idx="16"/>
          </p:nvPr>
        </p:nvSpPr>
        <p:spPr/>
        <p:txBody>
          <a:bodyPr/>
          <a:lstStyle/>
          <a:p>
            <a:r>
              <a:rPr lang="en-GB" dirty="0"/>
              <a:t>(a)	Modal projections for GDP, CPI inflation, LFS unemployment and excess supply/excess demand. Figures in parentheses show the corresponding projections in the August 2018 </a:t>
            </a:r>
            <a:br>
              <a:rPr lang="en-GB" dirty="0"/>
            </a:br>
            <a:r>
              <a:rPr lang="en-GB" i="1" dirty="0"/>
              <a:t>Inflation Report</a:t>
            </a:r>
            <a:r>
              <a:rPr lang="en-GB" dirty="0"/>
              <a:t>. Projections were only available to 2021 Q3 in August.</a:t>
            </a:r>
          </a:p>
          <a:p>
            <a:r>
              <a:rPr lang="en-GB" dirty="0"/>
              <a:t>(b)	The November projections have been conditioned on the assumptions that the stock of purchased gilts remains at £435 billion and the stock of purchased corporate bonds remains at £10 billion throughout the forecast period, and on the Term Funding Scheme (TFS); all three of which are financed by the issuance of central bank reserves. The August projections were conditioned on the same asset purchase and TFS assumptions.</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2018 Q4 growth is 1.7%, 2019 Q4 growth is 1.7%, </a:t>
            </a:r>
            <a:r>
              <a:rPr lang="en-GB" dirty="0" smtClean="0"/>
              <a:t/>
            </a:r>
            <a:br>
              <a:rPr lang="en-GB" dirty="0" smtClean="0"/>
            </a:br>
            <a:r>
              <a:rPr lang="en-GB" dirty="0" smtClean="0"/>
              <a:t>2020 </a:t>
            </a:r>
            <a:r>
              <a:rPr lang="en-GB" dirty="0"/>
              <a:t>Q4 growth is 1.7% and 2021 Q4 growth is 1.7%. This compares to 1.6% in 2018 Q4, 1.8% in 2019 Q4 and 1.7% in 2020 Q4 in the August 2018 </a:t>
            </a:r>
            <a:r>
              <a:rPr lang="en-GB" i="1" dirty="0"/>
              <a:t>Inflation Report</a:t>
            </a:r>
            <a:r>
              <a:rPr lang="en-GB" dirty="0"/>
              <a:t>.</a:t>
            </a:r>
          </a:p>
          <a:p>
            <a:r>
              <a:rPr lang="en-GB" dirty="0"/>
              <a:t>(d)	Four-quarter inflation rate.</a:t>
            </a:r>
          </a:p>
          <a:p>
            <a:r>
              <a:rPr lang="en-GB" dirty="0"/>
              <a:t>(e)	Per cent of potential GDP. A negative figure implies output is below potential and a positive figure that it is above.</a:t>
            </a:r>
          </a:p>
          <a:p>
            <a:r>
              <a:rPr lang="en-GB" dirty="0"/>
              <a:t>(f)	Per cent. The path for Bank Rate implied by forward market interest rates. The curves are based on overnight index swap rates.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988" y="1624013"/>
            <a:ext cx="7591425" cy="267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36871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a:t>
            </a:r>
            <a:r>
              <a:rPr lang="en-GB" dirty="0" smtClean="0">
                <a:solidFill>
                  <a:schemeClr val="tx1"/>
                </a:solidFill>
              </a:rPr>
              <a:t>rate expectations</a:t>
            </a:r>
            <a:r>
              <a:rPr lang="en-GB" dirty="0">
                <a:solidFill>
                  <a:schemeClr val="tx1"/>
                </a:solidFill>
              </a:rPr>
              <a:t>, other policy measures as announced</a:t>
            </a:r>
          </a:p>
        </p:txBody>
      </p:sp>
      <p:sp>
        <p:nvSpPr>
          <p:cNvPr id="5" name="Text Placeholder 4"/>
          <p:cNvSpPr>
            <a:spLocks noGrp="1"/>
          </p:cNvSpPr>
          <p:nvPr>
            <p:ph type="body" sz="quarter" idx="16"/>
          </p:nvPr>
        </p:nvSpPr>
        <p:spPr/>
        <p:txBody>
          <a:bodyPr/>
          <a:lstStyle/>
          <a:p>
            <a:pPr indent="0"/>
            <a:r>
              <a:rPr lang="en-GB" dirty="0"/>
              <a:t>The fan chart depicts the probability of various outcomes for GDP growth. It has been conditioned on the assumptions in </a:t>
            </a:r>
            <a:r>
              <a:rPr lang="en-GB" b="1" dirty="0"/>
              <a:t>Table 5.B</a:t>
            </a:r>
            <a:r>
              <a:rPr lang="en-GB" dirty="0"/>
              <a:t> 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u="sng" dirty="0">
                <a:hlinkClick r:id="rId2"/>
              </a:rPr>
              <a:t>www.bankofengland.co.uk/inflation-report/2018/november-2018</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9443" y="1296541"/>
            <a:ext cx="6128932" cy="3641147"/>
          </a:xfrm>
          <a:prstGeom prst="rect">
            <a:avLst/>
          </a:prstGeom>
        </p:spPr>
      </p:pic>
    </p:spTree>
    <p:extLst>
      <p:ext uri="{BB962C8B-B14F-4D97-AF65-F5344CB8AC3E}">
        <p14:creationId xmlns:p14="http://schemas.microsoft.com/office/powerpoint/2010/main" val="1831852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5.2 </a:t>
            </a:r>
            <a:r>
              <a:rPr lang="en-GB" dirty="0">
                <a:solidFill>
                  <a:schemeClr val="tx1"/>
                </a:solidFill>
              </a:rPr>
              <a:t>Projected probabilities of GDP growth in 2020 </a:t>
            </a:r>
            <a:r>
              <a:rPr lang="en-GB" dirty="0" smtClean="0">
                <a:solidFill>
                  <a:schemeClr val="tx1"/>
                </a:solidFill>
              </a:rPr>
              <a:t>Q4 (central </a:t>
            </a:r>
            <a:r>
              <a:rPr lang="en-GB" dirty="0">
                <a:solidFill>
                  <a:schemeClr val="tx1"/>
                </a:solidFill>
              </a:rPr>
              <a:t>90% of the distribution)</a:t>
            </a:r>
            <a:r>
              <a:rPr lang="en-GB" baseline="30000" dirty="0">
                <a:solidFill>
                  <a:schemeClr val="tx1"/>
                </a:solidFill>
              </a:rPr>
              <a:t>(a)</a:t>
            </a:r>
          </a:p>
        </p:txBody>
      </p:sp>
      <p:sp>
        <p:nvSpPr>
          <p:cNvPr id="5" name="Text Placeholder 4"/>
          <p:cNvSpPr>
            <a:spLocks noGrp="1"/>
          </p:cNvSpPr>
          <p:nvPr>
            <p:ph type="body" sz="quarter" idx="16"/>
          </p:nvPr>
        </p:nvSpPr>
        <p:spPr>
          <a:xfrm>
            <a:off x="292100" y="5810250"/>
            <a:ext cx="8610498" cy="1047751"/>
          </a:xfrm>
        </p:spPr>
        <p:txBody>
          <a:bodyPr/>
          <a:lstStyle/>
          <a:p>
            <a:r>
              <a:rPr lang="en-GB" dirty="0"/>
              <a:t>(a) </a:t>
            </a:r>
            <a:r>
              <a:rPr lang="en-GB" dirty="0" smtClean="0"/>
              <a:t>	</a:t>
            </a:r>
            <a:r>
              <a:rPr lang="en-GB" b="1" dirty="0" smtClean="0"/>
              <a:t>Chart </a:t>
            </a:r>
            <a:r>
              <a:rPr lang="en-GB" b="1" dirty="0"/>
              <a:t>5.2 </a:t>
            </a:r>
            <a:r>
              <a:rPr lang="en-GB" dirty="0"/>
              <a:t>represents the cross‑section of the GDP growth fan chart in 2020 Q4 for the market interest rate projection. The grey outline represents the corresponding cross‑section of the August 2018 </a:t>
            </a:r>
            <a:r>
              <a:rPr lang="en-GB" i="1" dirty="0"/>
              <a:t>Inflation Report </a:t>
            </a:r>
            <a:r>
              <a:rPr lang="en-GB" dirty="0"/>
              <a:t>fan chart for the market interest rate projection. The projections have been conditioned on the assumptions in </a:t>
            </a:r>
            <a:r>
              <a:rPr lang="en-GB" b="1" dirty="0"/>
              <a:t>Table 5.B </a:t>
            </a:r>
            <a:r>
              <a:rPr lang="en-GB" dirty="0"/>
              <a:t>footnote (b). The coloured bands in </a:t>
            </a:r>
            <a:r>
              <a:rPr lang="en-GB" b="1" dirty="0"/>
              <a:t>Chart 5.2 </a:t>
            </a:r>
            <a:r>
              <a:rPr lang="en-GB" dirty="0"/>
              <a:t>have a similar interpretation to those on the fan charts. Like the fan charts, they portray the central 90% of the probability distribution. </a:t>
            </a:r>
          </a:p>
          <a:p>
            <a:r>
              <a:rPr lang="en-GB" dirty="0" smtClean="0"/>
              <a:t>(b)	Average probability within each band; the figures on the y‑axis indicate the probability of growth being within ±0.05 percentage points of any given growth rate, specified to one decimal place.</a:t>
            </a:r>
            <a:endParaRPr lang="en-GB"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3883" y="1465323"/>
            <a:ext cx="6108815" cy="3694792"/>
          </a:xfrm>
          <a:prstGeom prst="rect">
            <a:avLst/>
          </a:prstGeom>
        </p:spPr>
      </p:pic>
    </p:spTree>
    <p:extLst>
      <p:ext uri="{BB962C8B-B14F-4D97-AF65-F5344CB8AC3E}">
        <p14:creationId xmlns:p14="http://schemas.microsoft.com/office/powerpoint/2010/main" val="4170219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4020409" cy="1379136"/>
          </a:xfrm>
        </p:spPr>
        <p:txBody>
          <a:bodyPr/>
          <a:lstStyle/>
          <a:p>
            <a:pPr lvl="1"/>
            <a:r>
              <a:rPr lang="en-GB" sz="2000" b="1" dirty="0" smtClean="0"/>
              <a:t>Chart 5.3 </a:t>
            </a:r>
            <a:r>
              <a:rPr lang="en-GB" sz="2000" dirty="0">
                <a:solidFill>
                  <a:schemeClr val="tx1"/>
                </a:solidFill>
              </a:rPr>
              <a:t>CPI inflation projection based on market interest rate</a:t>
            </a:r>
          </a:p>
          <a:p>
            <a:pPr lvl="1"/>
            <a:r>
              <a:rPr lang="en-GB" sz="2000" dirty="0">
                <a:solidFill>
                  <a:schemeClr val="tx1"/>
                </a:solidFill>
              </a:rPr>
              <a:t>expectations, other policy measures as announced</a:t>
            </a:r>
          </a:p>
        </p:txBody>
      </p:sp>
      <p:sp>
        <p:nvSpPr>
          <p:cNvPr id="5" name="Text Placeholder 4"/>
          <p:cNvSpPr>
            <a:spLocks noGrp="1"/>
          </p:cNvSpPr>
          <p:nvPr>
            <p:ph type="body" sz="quarter" idx="16"/>
          </p:nvPr>
        </p:nvSpPr>
        <p:spPr>
          <a:xfrm>
            <a:off x="292100" y="5810250"/>
            <a:ext cx="8629478" cy="1047751"/>
          </a:xfrm>
        </p:spPr>
        <p:txBody>
          <a:bodyPr/>
          <a:lstStyle/>
          <a:p>
            <a:pPr marL="0" indent="0"/>
            <a:r>
              <a:rPr lang="en-GB" b="1" dirty="0"/>
              <a:t>Charts 5.3 </a:t>
            </a:r>
            <a:r>
              <a:rPr lang="en-GB" dirty="0"/>
              <a:t>and </a:t>
            </a:r>
            <a:r>
              <a:rPr lang="en-GB" b="1" dirty="0"/>
              <a:t>5.4</a:t>
            </a:r>
            <a:r>
              <a:rPr lang="en-GB" dirty="0"/>
              <a:t> depict the probability of various outcomes for CPI inflation in the future. They have been conditioned on the assumptions in </a:t>
            </a:r>
            <a:r>
              <a:rPr lang="en-GB" b="1" dirty="0"/>
              <a:t>Table 5.B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a:t>
            </a:r>
          </a:p>
        </p:txBody>
      </p:sp>
      <p:sp>
        <p:nvSpPr>
          <p:cNvPr id="10" name="Text Placeholder 3"/>
          <p:cNvSpPr txBox="1">
            <a:spLocks/>
          </p:cNvSpPr>
          <p:nvPr/>
        </p:nvSpPr>
        <p:spPr bwMode="auto">
          <a:xfrm>
            <a:off x="4736419" y="226221"/>
            <a:ext cx="4075071"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5.4 </a:t>
            </a:r>
            <a:r>
              <a:rPr lang="en-GB" sz="2000" dirty="0">
                <a:solidFill>
                  <a:schemeClr val="tx1"/>
                </a:solidFill>
              </a:rPr>
              <a:t>CPI inflation projection in </a:t>
            </a:r>
            <a:r>
              <a:rPr lang="en-GB" sz="2000" dirty="0" smtClean="0">
                <a:solidFill>
                  <a:schemeClr val="tx1"/>
                </a:solidFill>
              </a:rPr>
              <a:t>August based </a:t>
            </a:r>
            <a:r>
              <a:rPr lang="en-GB" sz="2000" dirty="0">
                <a:solidFill>
                  <a:schemeClr val="tx1"/>
                </a:solidFill>
              </a:rPr>
              <a:t>on </a:t>
            </a:r>
            <a:r>
              <a:rPr lang="en-GB" sz="2000" dirty="0" smtClean="0">
                <a:solidFill>
                  <a:schemeClr val="tx1"/>
                </a:solidFill>
              </a:rPr>
              <a:t>market interest </a:t>
            </a:r>
            <a:r>
              <a:rPr lang="en-GB" sz="2000" dirty="0">
                <a:solidFill>
                  <a:schemeClr val="tx1"/>
                </a:solidFill>
              </a:rPr>
              <a:t>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450" y="2302827"/>
            <a:ext cx="4174245" cy="2487173"/>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463" y="2302827"/>
            <a:ext cx="4174245" cy="2482601"/>
          </a:xfrm>
          <a:prstGeom prst="rect">
            <a:avLst/>
          </a:prstGeom>
        </p:spPr>
      </p:pic>
    </p:spTree>
    <p:extLst>
      <p:ext uri="{BB962C8B-B14F-4D97-AF65-F5344CB8AC3E}">
        <p14:creationId xmlns:p14="http://schemas.microsoft.com/office/powerpoint/2010/main" val="2849350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5.C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sp>
        <p:nvSpPr>
          <p:cNvPr id="2" name="Rectangle 1">
            <a:hlinkClick r:id="rId2"/>
          </p:cNvPr>
          <p:cNvSpPr/>
          <p:nvPr/>
        </p:nvSpPr>
        <p:spPr>
          <a:xfrm>
            <a:off x="2743200" y="5980649"/>
            <a:ext cx="3095368" cy="17556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538374" y="6247181"/>
            <a:ext cx="184731" cy="276999"/>
          </a:xfrm>
          <a:prstGeom prst="rect">
            <a:avLst/>
          </a:prstGeom>
          <a:noFill/>
        </p:spPr>
        <p:txBody>
          <a:bodyPr wrap="none" rtlCol="0">
            <a:spAutoFit/>
          </a:bodyPr>
          <a:lstStyle/>
          <a:p>
            <a:endParaRPr lang="en-GB" dirty="0"/>
          </a:p>
        </p:txBody>
      </p:sp>
      <p:sp>
        <p:nvSpPr>
          <p:cNvPr id="9" name="Rectangle 8">
            <a:hlinkClick r:id="rId3"/>
          </p:cNvPr>
          <p:cNvSpPr/>
          <p:nvPr/>
        </p:nvSpPr>
        <p:spPr>
          <a:xfrm>
            <a:off x="2538374" y="6247181"/>
            <a:ext cx="3723437" cy="13849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275" y="866775"/>
            <a:ext cx="7534275" cy="5457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1274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a:solidFill>
                  <a:schemeClr val="tx1"/>
                </a:solidFill>
              </a:rPr>
              <a:t>MPC key judgements</a:t>
            </a:r>
            <a:r>
              <a:rPr lang="en-GB" baseline="30000" dirty="0">
                <a:solidFill>
                  <a:schemeClr val="tx1"/>
                </a:solidFill>
              </a:rPr>
              <a:t>(a)(b)</a:t>
            </a:r>
          </a:p>
        </p:txBody>
      </p:sp>
      <p:sp>
        <p:nvSpPr>
          <p:cNvPr id="7" name="Text Placeholder 4"/>
          <p:cNvSpPr>
            <a:spLocks noGrp="1"/>
          </p:cNvSpPr>
          <p:nvPr/>
        </p:nvSpPr>
        <p:spPr bwMode="auto">
          <a:xfrm>
            <a:off x="5132028" y="536499"/>
            <a:ext cx="3927432" cy="60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3"/>
            <a:endParaRPr lang="en-GB" dirty="0"/>
          </a:p>
        </p:txBody>
      </p:sp>
      <p:sp>
        <p:nvSpPr>
          <p:cNvPr id="11" name="Text Placeholder 4"/>
          <p:cNvSpPr>
            <a:spLocks noGrp="1"/>
          </p:cNvSpPr>
          <p:nvPr/>
        </p:nvSpPr>
        <p:spPr bwMode="auto">
          <a:xfrm>
            <a:off x="4716463" y="557211"/>
            <a:ext cx="4170362" cy="60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r>
              <a:rPr lang="en-GB" sz="750" dirty="0"/>
              <a:t>Sources: Bank of England, BDRC Continental </a:t>
            </a:r>
            <a:r>
              <a:rPr lang="en-GB" sz="750" i="1" dirty="0"/>
              <a:t>SME Finance Monitor</a:t>
            </a:r>
            <a:r>
              <a:rPr lang="en-GB" sz="750" dirty="0"/>
              <a:t>, Bloomberg Finance L.P</a:t>
            </a:r>
            <a:r>
              <a:rPr lang="en-GB" sz="750" dirty="0" smtClean="0"/>
              <a:t>., British </a:t>
            </a:r>
            <a:r>
              <a:rPr lang="en-GB" sz="750" dirty="0"/>
              <a:t>Household Panel Survey, Department for Business, Energy and Industrial Strategy, Eurostat, ICE/</a:t>
            </a:r>
            <a:r>
              <a:rPr lang="en-GB" sz="750" dirty="0" err="1"/>
              <a:t>BoAML</a:t>
            </a:r>
            <a:r>
              <a:rPr lang="en-GB" sz="750" dirty="0"/>
              <a:t> Global Research (used with permission), IMF </a:t>
            </a:r>
            <a:r>
              <a:rPr lang="en-GB" sz="750" i="1" dirty="0"/>
              <a:t>World Economic Outlook </a:t>
            </a:r>
            <a:r>
              <a:rPr lang="en-GB" sz="750" dirty="0"/>
              <a:t>(</a:t>
            </a:r>
            <a:r>
              <a:rPr lang="en-GB" sz="750" i="1" dirty="0"/>
              <a:t>WEO</a:t>
            </a:r>
            <a:r>
              <a:rPr lang="en-GB" sz="750" dirty="0"/>
              <a:t>), ONS, US Bureau of Economic Analysis and Bank calculations</a:t>
            </a:r>
            <a:r>
              <a:rPr lang="en-GB" sz="750" dirty="0" smtClean="0"/>
              <a:t>.</a:t>
            </a:r>
          </a:p>
          <a:p>
            <a:endParaRPr lang="en-GB" sz="750" dirty="0"/>
          </a:p>
          <a:p>
            <a:r>
              <a:rPr lang="en-GB" sz="750" dirty="0"/>
              <a:t>(</a:t>
            </a:r>
            <a:r>
              <a:rPr lang="en-GB" sz="750" dirty="0" smtClean="0"/>
              <a:t>a)	The </a:t>
            </a:r>
            <a:r>
              <a:rPr lang="en-GB" sz="750" dirty="0"/>
              <a:t>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 </a:t>
            </a:r>
          </a:p>
          <a:p>
            <a:r>
              <a:rPr lang="en-GB" sz="750" dirty="0"/>
              <a:t>(</a:t>
            </a:r>
            <a:r>
              <a:rPr lang="en-GB" sz="750" dirty="0" smtClean="0"/>
              <a:t>b)	Figures </a:t>
            </a:r>
            <a:r>
              <a:rPr lang="en-GB" sz="750" dirty="0"/>
              <a:t>show annual average growth rates unless otherwise stated. Figures in parentheses show the corresponding projections at the time of the August 2018 </a:t>
            </a:r>
            <a:r>
              <a:rPr lang="en-GB" sz="750" i="1" dirty="0"/>
              <a:t>Inflation Report</a:t>
            </a:r>
            <a:r>
              <a:rPr lang="en-GB" sz="750" dirty="0"/>
              <a:t>. Calculations for back data based on ONS data are shown using ONS series identifiers.</a:t>
            </a:r>
          </a:p>
          <a:p>
            <a:r>
              <a:rPr lang="en-GB" sz="750" dirty="0"/>
              <a:t>(</a:t>
            </a:r>
            <a:r>
              <a:rPr lang="en-GB" sz="750" dirty="0" smtClean="0"/>
              <a:t>c)	Chained-volume </a:t>
            </a:r>
            <a:r>
              <a:rPr lang="en-GB" sz="750" dirty="0"/>
              <a:t>measure. Constructed using real GDP growth rates of 180 countries weighted according to their shares in UK exports.</a:t>
            </a:r>
          </a:p>
          <a:p>
            <a:r>
              <a:rPr lang="en-GB" sz="750" dirty="0"/>
              <a:t>(</a:t>
            </a:r>
            <a:r>
              <a:rPr lang="en-GB" sz="750" dirty="0" smtClean="0"/>
              <a:t>d)	Chained-volume </a:t>
            </a:r>
            <a:r>
              <a:rPr lang="en-GB" sz="750" dirty="0"/>
              <a:t>measure. Constructed using real GDP growth rates of 181 countries weighted according to their shares in world GDP using the IMF’s purchasing power parity (PPP) weights.</a:t>
            </a:r>
          </a:p>
          <a:p>
            <a:r>
              <a:rPr lang="en-GB" sz="750" dirty="0"/>
              <a:t>(</a:t>
            </a:r>
            <a:r>
              <a:rPr lang="en-GB" sz="750" dirty="0" smtClean="0"/>
              <a:t>e)	Chained-volume </a:t>
            </a:r>
            <a:r>
              <a:rPr lang="en-GB" sz="750" dirty="0"/>
              <a:t>measure. Forecast was finalised before the release of the preliminary flash estimate of euro-area GDP for Q3, so that has not been incorporated. </a:t>
            </a:r>
          </a:p>
          <a:p>
            <a:r>
              <a:rPr lang="en-GB" sz="750" dirty="0"/>
              <a:t>(</a:t>
            </a:r>
            <a:r>
              <a:rPr lang="en-GB" sz="750" dirty="0" smtClean="0"/>
              <a:t>f)	Chained-volume </a:t>
            </a:r>
            <a:r>
              <a:rPr lang="en-GB" sz="750" dirty="0"/>
              <a:t>measure. Forecast was finalised before the release of the advance estimate of US GDP for Q3, so that has not been incorporated. </a:t>
            </a:r>
          </a:p>
          <a:p>
            <a:r>
              <a:rPr lang="en-GB" sz="750" dirty="0"/>
              <a:t>(</a:t>
            </a:r>
            <a:r>
              <a:rPr lang="en-GB" sz="750" dirty="0" smtClean="0"/>
              <a:t>g)	Chained-volume </a:t>
            </a:r>
            <a:r>
              <a:rPr lang="en-GB" sz="750" dirty="0"/>
              <a:t>measure. </a:t>
            </a:r>
          </a:p>
          <a:p>
            <a:r>
              <a:rPr lang="en-GB" sz="750" dirty="0"/>
              <a:t>(</a:t>
            </a:r>
            <a:r>
              <a:rPr lang="en-GB" sz="750" dirty="0" smtClean="0"/>
              <a:t>h)	Chained-volume </a:t>
            </a:r>
            <a:r>
              <a:rPr lang="en-GB" sz="750" dirty="0"/>
              <a:t>measure. Exports less imports. </a:t>
            </a:r>
          </a:p>
          <a:p>
            <a:r>
              <a:rPr lang="en-GB" sz="750" dirty="0"/>
              <a:t>(</a:t>
            </a:r>
            <a:r>
              <a:rPr lang="en-GB" sz="750" dirty="0" err="1" smtClean="0"/>
              <a:t>i</a:t>
            </a:r>
            <a:r>
              <a:rPr lang="en-GB" sz="750" dirty="0" smtClean="0"/>
              <a:t>)	Annual </a:t>
            </a:r>
            <a:r>
              <a:rPr lang="en-GB" sz="750" dirty="0"/>
              <a:t>average. Chained-volume business investment as a percentage of GDP. </a:t>
            </a:r>
          </a:p>
          <a:p>
            <a:r>
              <a:rPr lang="en-GB" sz="750" dirty="0"/>
              <a:t>(</a:t>
            </a:r>
            <a:r>
              <a:rPr lang="en-GB" sz="750" dirty="0" smtClean="0"/>
              <a:t>j)	Chained-volume </a:t>
            </a:r>
            <a:r>
              <a:rPr lang="en-GB" sz="750" dirty="0"/>
              <a:t>measure. Includes non-profit institutions serving households. </a:t>
            </a:r>
          </a:p>
          <a:p>
            <a:r>
              <a:rPr lang="en-GB" sz="750" dirty="0"/>
              <a:t>(</a:t>
            </a:r>
            <a:r>
              <a:rPr lang="en-GB" sz="750" dirty="0" smtClean="0"/>
              <a:t>k)	Level </a:t>
            </a:r>
            <a:r>
              <a:rPr lang="en-GB" sz="750" dirty="0"/>
              <a:t>in Q4. Percentage point spread over reference rates. Based on a weighted average of household and corporate loan and deposit spreads over appropriate risk-free rates. Indexed to equal zero in 2007 Q3.</a:t>
            </a:r>
          </a:p>
          <a:p>
            <a:r>
              <a:rPr lang="en-GB" sz="750" dirty="0"/>
              <a:t>(</a:t>
            </a:r>
            <a:r>
              <a:rPr lang="en-GB" sz="750" dirty="0" smtClean="0"/>
              <a:t>l)	Based </a:t>
            </a:r>
            <a:r>
              <a:rPr lang="en-GB" sz="750" dirty="0"/>
              <a:t>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sz="750" dirty="0"/>
              <a:t>(</a:t>
            </a:r>
            <a:r>
              <a:rPr lang="en-GB" sz="750" dirty="0" smtClean="0"/>
              <a:t>m)	Annual </a:t>
            </a:r>
            <a:r>
              <a:rPr lang="en-GB" sz="750" dirty="0"/>
              <a:t>average. Percentage of total available household resources. </a:t>
            </a:r>
          </a:p>
          <a:p>
            <a:r>
              <a:rPr lang="en-GB" sz="750" dirty="0"/>
              <a:t>(</a:t>
            </a:r>
            <a:r>
              <a:rPr lang="en-GB" sz="750" dirty="0" smtClean="0"/>
              <a:t>n)	GDP </a:t>
            </a:r>
            <a:r>
              <a:rPr lang="en-GB" sz="750" dirty="0"/>
              <a:t>per hour worked. </a:t>
            </a:r>
          </a:p>
          <a:p>
            <a:r>
              <a:rPr lang="en-GB" sz="750" dirty="0"/>
              <a:t>(</a:t>
            </a:r>
            <a:r>
              <a:rPr lang="en-GB" sz="750" dirty="0" smtClean="0"/>
              <a:t>o)	Level </a:t>
            </a:r>
            <a:r>
              <a:rPr lang="en-GB" sz="750" dirty="0"/>
              <a:t>in Q4. Percentage of the 16+ population.</a:t>
            </a:r>
          </a:p>
          <a:p>
            <a:r>
              <a:rPr lang="en-GB" sz="750" dirty="0"/>
              <a:t>(</a:t>
            </a:r>
            <a:r>
              <a:rPr lang="en-GB" sz="750" dirty="0" smtClean="0"/>
              <a:t>p)	Level </a:t>
            </a:r>
            <a:r>
              <a:rPr lang="en-GB" sz="750" dirty="0"/>
              <a:t>in Q4. Average weekly hours worked, in main job and second job.</a:t>
            </a:r>
          </a:p>
          <a:p>
            <a:r>
              <a:rPr lang="en-GB" sz="750" dirty="0"/>
              <a:t>(</a:t>
            </a:r>
            <a:r>
              <a:rPr lang="en-GB" sz="750" dirty="0" smtClean="0"/>
              <a:t>q)	Four-quarter </a:t>
            </a:r>
            <a:r>
              <a:rPr lang="en-GB" sz="750" dirty="0"/>
              <a:t>inflation rate in Q4 excluding fuel and the impact of MTIC fraud.</a:t>
            </a:r>
          </a:p>
          <a:p>
            <a:r>
              <a:rPr lang="en-GB" sz="750" dirty="0"/>
              <a:t>(</a:t>
            </a:r>
            <a:r>
              <a:rPr lang="en-GB" sz="750" dirty="0" smtClean="0"/>
              <a:t>r)	Average </a:t>
            </a:r>
            <a:r>
              <a:rPr lang="en-GB" sz="750" dirty="0"/>
              <a:t>level in Q4. Dollars per barrel. Projection based on monthly Brent futures prices.</a:t>
            </a:r>
          </a:p>
          <a:p>
            <a:r>
              <a:rPr lang="en-GB" sz="750" dirty="0"/>
              <a:t>(</a:t>
            </a:r>
            <a:r>
              <a:rPr lang="en-GB" sz="750" dirty="0" smtClean="0"/>
              <a:t>s)	Four-quarter </a:t>
            </a:r>
            <a:r>
              <a:rPr lang="en-GB" sz="750" dirty="0"/>
              <a:t>growth in unit labour costs in Q4. Whole-economy total labour costs divided by GDP at market prices, based on the mode of the MPC’s GDP </a:t>
            </a:r>
            <a:r>
              <a:rPr lang="en-GB" sz="750" dirty="0" err="1"/>
              <a:t>backcast</a:t>
            </a:r>
            <a:r>
              <a:rPr lang="en-GB" sz="750" dirty="0"/>
              <a:t>. Total labour costs comprise compensation of employees and the labour share multiplied by mixed income.</a:t>
            </a:r>
          </a:p>
          <a:p>
            <a:r>
              <a:rPr lang="en-GB" sz="750" dirty="0"/>
              <a:t>(</a:t>
            </a:r>
            <a:r>
              <a:rPr lang="en-GB" sz="750" dirty="0" smtClean="0"/>
              <a:t>t)	Four-quarter </a:t>
            </a:r>
            <a:r>
              <a:rPr lang="en-GB" sz="750" dirty="0"/>
              <a:t>growth in whole-economy unit wage costs in Q4. Whole-economy wage costs divided by GDP at market prices, based on the mode of the MPC’s GDP </a:t>
            </a:r>
            <a:r>
              <a:rPr lang="en-GB" sz="750" dirty="0" err="1"/>
              <a:t>backcast</a:t>
            </a:r>
            <a:r>
              <a:rPr lang="en-GB" sz="750" dirty="0"/>
              <a:t>. Total wage costs are wages and salaries excluding non-wage costs and the labour share multiplied by mixed income.</a:t>
            </a:r>
          </a:p>
          <a:p>
            <a:r>
              <a:rPr lang="en-GB" sz="750" dirty="0"/>
              <a:t>(</a:t>
            </a:r>
            <a:r>
              <a:rPr lang="en-GB" sz="750" dirty="0" smtClean="0"/>
              <a:t>u)	Four-quarter </a:t>
            </a:r>
            <a:r>
              <a:rPr lang="en-GB" sz="750" dirty="0"/>
              <a:t>growth in private sector regular pay based unit wage costs in Q4. Private sector wage costs divided by private sector output at market prices, based on the mode of the MPC’s </a:t>
            </a:r>
            <a:r>
              <a:rPr lang="en-GB" sz="750" dirty="0" err="1"/>
              <a:t>backcast</a:t>
            </a:r>
            <a:r>
              <a:rPr lang="en-GB" sz="750" dirty="0"/>
              <a:t>. Private sector wage costs are average weekly earnings (excluding bonuses) multiplied by private sector employment.</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838" y="838200"/>
            <a:ext cx="3781425" cy="578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0987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5.5 </a:t>
            </a:r>
            <a:r>
              <a:rPr lang="en-GB" dirty="0">
                <a:solidFill>
                  <a:schemeClr val="tx1"/>
                </a:solidFill>
              </a:rPr>
              <a:t>World GDP </a:t>
            </a:r>
            <a:r>
              <a:rPr lang="en-GB" dirty="0" smtClean="0">
                <a:solidFill>
                  <a:schemeClr val="tx1"/>
                </a:solidFill>
              </a:rPr>
              <a:t>(UK‑weighted)</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IMF </a:t>
            </a:r>
            <a:r>
              <a:rPr lang="en-GB" i="1" dirty="0"/>
              <a:t>WEO </a:t>
            </a:r>
            <a:r>
              <a:rPr lang="en-GB" dirty="0"/>
              <a:t>and Bank calculations</a:t>
            </a:r>
            <a:r>
              <a:rPr lang="en-GB" dirty="0" smtClean="0"/>
              <a:t>.</a:t>
            </a:r>
          </a:p>
          <a:p>
            <a:endParaRPr lang="en-GB" dirty="0"/>
          </a:p>
          <a:p>
            <a:r>
              <a:rPr lang="en-GB" dirty="0"/>
              <a:t>(</a:t>
            </a:r>
            <a:r>
              <a:rPr lang="en-GB" dirty="0" smtClean="0"/>
              <a:t>a)	Annual </a:t>
            </a:r>
            <a:r>
              <a:rPr lang="en-GB" dirty="0"/>
              <a:t>average growth rates. Chained‐volume measure. Constructed using real GDP growth rates for 180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6149" y="1030984"/>
            <a:ext cx="6122226" cy="4264770"/>
          </a:xfrm>
          <a:prstGeom prst="rect">
            <a:avLst/>
          </a:prstGeom>
        </p:spPr>
      </p:pic>
    </p:spTree>
    <p:extLst>
      <p:ext uri="{BB962C8B-B14F-4D97-AF65-F5344CB8AC3E}">
        <p14:creationId xmlns:p14="http://schemas.microsoft.com/office/powerpoint/2010/main" val="151110056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schemas.openxmlformats.org/package/2006/metadata/core-properties"/>
    <ds:schemaRef ds:uri="http://schemas.microsoft.com/office/2006/documentManagement/types"/>
    <ds:schemaRef ds:uri="CEE65117-4BBE-4C9C-8465-20A300C4D3E5"/>
    <ds:schemaRef ds:uri="http://schemas.microsoft.com/office/infopath/2007/PartnerControls"/>
    <ds:schemaRef ds:uri="http://purl.org/dc/elements/1.1/"/>
    <ds:schemaRef ds:uri="http://schemas.microsoft.com/office/2006/metadata/properties"/>
    <ds:schemaRef ds:uri="94fc26e6-6271-400d-888b-6bc5b0598690"/>
    <ds:schemaRef ds:uri="http://schemas.microsoft.com/sharepoint/v3/fields"/>
    <ds:schemaRef ds:uri="http://schemas.microsoft.com/sharepoint/v3"/>
    <ds:schemaRef ds:uri="94FC26E6-6271-400D-888B-6BC5B0598690"/>
    <ds:schemaRef ds:uri="http://purl.org/dc/terms/"/>
    <ds:schemaRef ds:uri="b67fa5cd-9f58-4c91-ae17-33c31eed239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IR POWERPOINT TEMPLATE.potx</Template>
  <TotalTime>420</TotalTime>
  <Words>1324</Words>
  <Application>Microsoft Office PowerPoint</Application>
  <PresentationFormat>On-screen Show (4:3)</PresentationFormat>
  <Paragraphs>99</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ＭＳ Ｐゴシック</vt:lpstr>
      <vt:lpstr>Arial</vt:lpstr>
      <vt:lpstr>Calibri</vt:lpstr>
      <vt:lpstr>Times</vt:lpstr>
      <vt:lpstr>IR POWERPOINT TEMPLATE</vt:lpstr>
      <vt:lpstr>Inflation Report November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Cottis, Michelle</cp:lastModifiedBy>
  <cp:revision>67</cp:revision>
  <cp:lastPrinted>2014-02-11T15:04:13Z</cp:lastPrinted>
  <dcterms:created xsi:type="dcterms:W3CDTF">2015-08-04T14:55:29Z</dcterms:created>
  <dcterms:modified xsi:type="dcterms:W3CDTF">2018-11-01T09:03:54Z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