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18"/>
  </p:notesMasterIdLst>
  <p:sldIdLst>
    <p:sldId id="314" r:id="rId6"/>
    <p:sldId id="316" r:id="rId7"/>
    <p:sldId id="318" r:id="rId8"/>
    <p:sldId id="319" r:id="rId9"/>
    <p:sldId id="320" r:id="rId10"/>
    <p:sldId id="321" r:id="rId11"/>
    <p:sldId id="322" r:id="rId12"/>
    <p:sldId id="323" r:id="rId13"/>
    <p:sldId id="324" r:id="rId14"/>
    <p:sldId id="309" r:id="rId15"/>
    <p:sldId id="325" r:id="rId16"/>
    <p:sldId id="317" r:id="rId17"/>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100" d="100"/>
          <a:sy n="100" d="100"/>
        </p:scale>
        <p:origin x="-1746" y="-630"/>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31/10/2018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ons.gov.uk/peoplepopulationandcommunity/populationandmigration/internationalmigration/bulletins/migrationstatisticsquarterlyreport/august2018" TargetMode="Externa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sciencedirect.com/science/article/pii/S0264999315004204"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November 2018</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a:t>The labour market and supply</a:t>
            </a:r>
            <a:endParaRPr lang="en-GB" sz="24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3.A </a:t>
            </a:r>
            <a:r>
              <a:rPr lang="en-GB" dirty="0"/>
              <a:t>Most indicators suggest a tight labour market</a:t>
            </a:r>
          </a:p>
          <a:p>
            <a:pPr lvl="2"/>
            <a:r>
              <a:rPr lang="en-GB" dirty="0"/>
              <a:t>Selected measures of labour demand and labour market </a:t>
            </a:r>
            <a:r>
              <a:rPr lang="en-GB" dirty="0" smtClean="0"/>
              <a:t>tightness</a:t>
            </a:r>
            <a:endParaRPr lang="en-GB" dirty="0"/>
          </a:p>
        </p:txBody>
      </p:sp>
      <p:sp>
        <p:nvSpPr>
          <p:cNvPr id="3" name="Text Placeholder 2"/>
          <p:cNvSpPr>
            <a:spLocks noGrp="1"/>
          </p:cNvSpPr>
          <p:nvPr>
            <p:ph type="body" sz="quarter" idx="16"/>
          </p:nvPr>
        </p:nvSpPr>
        <p:spPr>
          <a:xfrm>
            <a:off x="5581650" y="1130410"/>
            <a:ext cx="3201987" cy="5727592"/>
          </a:xfrm>
        </p:spPr>
        <p:txBody>
          <a:bodyPr/>
          <a:lstStyle/>
          <a:p>
            <a:pPr lvl="3"/>
            <a:r>
              <a:rPr lang="en-GB" dirty="0"/>
              <a:t>Sources: Bank of England, BCC, CBI, CBI/PwC, </a:t>
            </a:r>
            <a:r>
              <a:rPr lang="en-GB" dirty="0" smtClean="0"/>
              <a:t/>
            </a:r>
            <a:br>
              <a:rPr lang="en-GB" dirty="0" smtClean="0"/>
            </a:br>
            <a:r>
              <a:rPr lang="en-GB" dirty="0" smtClean="0"/>
              <a:t>KPMG/REC/IHS </a:t>
            </a:r>
            <a:r>
              <a:rPr lang="en-GB" dirty="0" err="1"/>
              <a:t>Markit</a:t>
            </a:r>
            <a:r>
              <a:rPr lang="en-GB" dirty="0"/>
              <a:t>, ONS and Bank calculations.</a:t>
            </a:r>
          </a:p>
          <a:p>
            <a:r>
              <a:rPr lang="en-GB" dirty="0"/>
              <a:t> </a:t>
            </a:r>
          </a:p>
          <a:p>
            <a:r>
              <a:rPr lang="en-GB" dirty="0"/>
              <a:t>(a)	Changes relative to the previous quarter. Figure for 2018 Q3 is Bank staff’s projection, based on data to August.</a:t>
            </a:r>
          </a:p>
          <a:p>
            <a:r>
              <a:rPr lang="en-GB" dirty="0"/>
              <a:t>(b)	Other comprises unpaid family workers and those on government-supported training and employment programmes classified as being in employment.</a:t>
            </a:r>
          </a:p>
          <a:p>
            <a:r>
              <a:rPr lang="en-GB" dirty="0"/>
              <a:t>(c)	Measures for the Bank’s Agents (split by manufacturing and services for employment intentions), the BCC (non-services and services) and CBI (manufacturing, financial services and business/consumer/professional services; employment intentions also include distributive trades) are weighted together using employee job shares from Workforce Jobs. BCC data are not seasonally adjusted. Agents data are last available observation for each quarter.</a:t>
            </a:r>
          </a:p>
          <a:p>
            <a:r>
              <a:rPr lang="en-GB" dirty="0"/>
              <a:t>(d)	The scores are on a scale of -5 to +5, with positive scores indicating stronger employment intentions over the next </a:t>
            </a:r>
            <a:r>
              <a:rPr lang="en-GB" dirty="0" smtClean="0"/>
              <a:t/>
            </a:r>
            <a:br>
              <a:rPr lang="en-GB" dirty="0" smtClean="0"/>
            </a:br>
            <a:r>
              <a:rPr lang="en-GB" dirty="0" smtClean="0"/>
              <a:t>six </a:t>
            </a:r>
            <a:r>
              <a:rPr lang="en-GB" dirty="0"/>
              <a:t>months relative to the previous three months. </a:t>
            </a:r>
          </a:p>
          <a:p>
            <a:r>
              <a:rPr lang="en-GB" dirty="0"/>
              <a:t>(e)	Net percentage balance of companies expecting their workforce to increase over the next three months.</a:t>
            </a:r>
          </a:p>
          <a:p>
            <a:r>
              <a:rPr lang="en-GB" dirty="0"/>
              <a:t>(f)	Quarterly average. Recruitment agencies’ reports on the demand for staff placements compared with the previous month. A reading above 50 indicates growth on the previous month and below 50 indicates a decrease.</a:t>
            </a:r>
          </a:p>
          <a:p>
            <a:r>
              <a:rPr lang="en-GB" dirty="0"/>
              <a:t>(g)	Proportion of people who reported being in a job three months ago who report being in a job for less than three months. </a:t>
            </a:r>
          </a:p>
          <a:p>
            <a:r>
              <a:rPr lang="en-GB" dirty="0"/>
              <a:t>(h)	Redundancies as a percentage of total LFS employees, calculated using rolling three-month measures. Figure for </a:t>
            </a:r>
            <a:r>
              <a:rPr lang="en-GB" dirty="0" smtClean="0"/>
              <a:t/>
            </a:r>
            <a:br>
              <a:rPr lang="en-GB" dirty="0" smtClean="0"/>
            </a:br>
            <a:r>
              <a:rPr lang="en-GB" dirty="0" smtClean="0"/>
              <a:t>2018 </a:t>
            </a:r>
            <a:r>
              <a:rPr lang="en-GB" dirty="0"/>
              <a:t>Q3 is for the three months to August.</a:t>
            </a:r>
          </a:p>
          <a:p>
            <a:r>
              <a:rPr lang="en-GB" dirty="0"/>
              <a:t>(</a:t>
            </a:r>
            <a:r>
              <a:rPr lang="en-GB" dirty="0" err="1"/>
              <a:t>i</a:t>
            </a:r>
            <a:r>
              <a:rPr lang="en-GB" dirty="0"/>
              <a:t>)	Number of those aged 16–64 who say they are not actively looking for work but would like a job, as a percentage of the </a:t>
            </a:r>
            <a:r>
              <a:rPr lang="en-GB" dirty="0" smtClean="0"/>
              <a:t/>
            </a:r>
            <a:br>
              <a:rPr lang="en-GB" dirty="0" smtClean="0"/>
            </a:br>
            <a:r>
              <a:rPr lang="en-GB" dirty="0" smtClean="0"/>
              <a:t>16–64 </a:t>
            </a:r>
            <a:r>
              <a:rPr lang="en-GB" dirty="0"/>
              <a:t>population. Figure for 2018 Q3 is for the three months </a:t>
            </a:r>
            <a:r>
              <a:rPr lang="en-GB" dirty="0" smtClean="0"/>
              <a:t/>
            </a:r>
            <a:br>
              <a:rPr lang="en-GB" dirty="0" smtClean="0"/>
            </a:br>
            <a:r>
              <a:rPr lang="en-GB" dirty="0" smtClean="0"/>
              <a:t>to </a:t>
            </a:r>
            <a:r>
              <a:rPr lang="en-GB" dirty="0"/>
              <a:t>August.</a:t>
            </a:r>
          </a:p>
          <a:p>
            <a:r>
              <a:rPr lang="en-GB" dirty="0"/>
              <a:t>(j)	The scores are on a scale of -5 to +5, with positive scores indicating greater recruitment difficulties in the most recent three months relative to normal. </a:t>
            </a:r>
          </a:p>
          <a:p>
            <a:r>
              <a:rPr lang="en-GB" dirty="0"/>
              <a:t>(k)	Percentage of respondents reporting recruitment difficulties over the past three months. </a:t>
            </a:r>
          </a:p>
          <a:p>
            <a:r>
              <a:rPr lang="en-GB" dirty="0"/>
              <a:t>(l)	Net percentage of respondents expecting skilled or other labour to limit output/business over the next three months (in the manufacturing sector) or over the next twelve months (in the financial services and business/consumer/professional services sectors</a:t>
            </a:r>
            <a:r>
              <a:rPr lang="en-GB" dirty="0" smtClean="0"/>
              <a:t>).</a:t>
            </a:r>
          </a:p>
        </p:txBody>
      </p:sp>
      <p:pic>
        <p:nvPicPr>
          <p:cNvPr id="2050" name="Picture 2" descr="Q:\Current publications\IR November 2018\Section 3\WEB stuff\Table3-A.png"/>
          <p:cNvPicPr>
            <a:picLocks noChangeAspect="1" noChangeArrowheads="1"/>
          </p:cNvPicPr>
          <p:nvPr/>
        </p:nvPicPr>
        <p:blipFill rotWithShape="1">
          <a:blip r:embed="rId2">
            <a:extLst>
              <a:ext uri="{28A0092B-C50C-407E-A947-70E740481C1C}">
                <a14:useLocalDpi xmlns:a14="http://schemas.microsoft.com/office/drawing/2010/main" val="0"/>
              </a:ext>
            </a:extLst>
          </a:blip>
          <a:srcRect t="9894"/>
          <a:stretch/>
        </p:blipFill>
        <p:spPr bwMode="auto">
          <a:xfrm>
            <a:off x="277479" y="1318260"/>
            <a:ext cx="4942219" cy="49027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00554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3.B </a:t>
            </a:r>
            <a:r>
              <a:rPr lang="en-GB" dirty="0">
                <a:solidFill>
                  <a:schemeClr val="tx1"/>
                </a:solidFill>
              </a:rPr>
              <a:t>Monitoring the MPC’s key </a:t>
            </a:r>
            <a:r>
              <a:rPr lang="en-GB" dirty="0" smtClean="0">
                <a:solidFill>
                  <a:schemeClr val="tx1"/>
                </a:solidFill>
              </a:rPr>
              <a:t>judgements</a:t>
            </a:r>
            <a:endParaRPr lang="en-GB" dirty="0">
              <a:solidFill>
                <a:schemeClr val="tx1"/>
              </a:solidFill>
            </a:endParaRPr>
          </a:p>
        </p:txBody>
      </p:sp>
      <p:sp>
        <p:nvSpPr>
          <p:cNvPr id="3" name="Text Placeholder 2"/>
          <p:cNvSpPr>
            <a:spLocks noGrp="1"/>
          </p:cNvSpPr>
          <p:nvPr>
            <p:ph type="body" sz="quarter" idx="16"/>
          </p:nvPr>
        </p:nvSpPr>
        <p:spPr/>
        <p:txBody>
          <a:bodyPr/>
          <a:lstStyle/>
          <a:p>
            <a:endParaRPr lang="en-GB"/>
          </a:p>
        </p:txBody>
      </p:sp>
      <p:pic>
        <p:nvPicPr>
          <p:cNvPr id="1026" name="Picture 2" descr="Q:\Current publications\IR November 2018\Section 3\WEB stuff\Table3-B.png"/>
          <p:cNvPicPr>
            <a:picLocks noChangeAspect="1" noChangeArrowheads="1"/>
          </p:cNvPicPr>
          <p:nvPr/>
        </p:nvPicPr>
        <p:blipFill rotWithShape="1">
          <a:blip r:embed="rId2">
            <a:extLst>
              <a:ext uri="{28A0092B-C50C-407E-A947-70E740481C1C}">
                <a14:useLocalDpi xmlns:a14="http://schemas.microsoft.com/office/drawing/2010/main" val="0"/>
              </a:ext>
            </a:extLst>
          </a:blip>
          <a:srcRect t="11034"/>
          <a:stretch/>
        </p:blipFill>
        <p:spPr bwMode="auto">
          <a:xfrm>
            <a:off x="1088434" y="1257300"/>
            <a:ext cx="6967132" cy="4116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67364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3.1 </a:t>
            </a:r>
            <a:r>
              <a:rPr lang="en-GB" dirty="0"/>
              <a:t>The vacancy rate is at a record high</a:t>
            </a:r>
          </a:p>
          <a:p>
            <a:pPr lvl="2"/>
            <a:r>
              <a:rPr lang="en-GB" dirty="0"/>
              <a:t>Vacancies to labour force ratio</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ONS and Bank calculations.</a:t>
            </a:r>
          </a:p>
          <a:p>
            <a:r>
              <a:rPr lang="en-GB" dirty="0"/>
              <a:t> </a:t>
            </a:r>
          </a:p>
          <a:p>
            <a:r>
              <a:rPr lang="en-GB" dirty="0"/>
              <a:t>(a)	Vacancies as a percentage of the workforce, calculated using rolling three-month measures. Excludes vacancies in agriculture, forestry and fishing. Figure for 2018 Q3 shows vacancies in the three months to September relative to the size of the labour force in the three months to August</a:t>
            </a:r>
            <a:r>
              <a:rPr lang="en-GB" dirty="0" smtClean="0"/>
              <a:t>.</a:t>
            </a:r>
            <a:endParaRPr lang="en-GB" dirty="0"/>
          </a:p>
        </p:txBody>
      </p:sp>
      <p:pic>
        <p:nvPicPr>
          <p:cNvPr id="10242" name="Picture 2" descr="Q:\Current publications\IR November 2018\Section 3\WEB stuff\Chart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0537" y="1371599"/>
            <a:ext cx="6242927" cy="3634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39734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3.2 </a:t>
            </a:r>
            <a:r>
              <a:rPr lang="en-GB" dirty="0"/>
              <a:t>Survey measures suggest there is little spare capacity within companies</a:t>
            </a:r>
          </a:p>
          <a:p>
            <a:pPr lvl="2"/>
            <a:r>
              <a:rPr lang="en-GB" dirty="0"/>
              <a:t>Survey indicators of capacity pressures</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Bank of England, BCC, CBI, CBI/PwC, ONS and Bank calculations.</a:t>
            </a:r>
          </a:p>
          <a:p>
            <a:r>
              <a:rPr lang="en-GB" dirty="0"/>
              <a:t> </a:t>
            </a:r>
          </a:p>
          <a:p>
            <a:r>
              <a:rPr lang="en-GB" dirty="0"/>
              <a:t>(a)	Measure above zero indicates greater capacity pressures relative to past average. Measures are produced by weighting together surveys from the Bank’s Agents (manufacturing and services), the BCC (non-services and services) and the CBI (manufacturing, financial services, business/consumer/professional services and distributive trades) using shares in nominal value added. Agents data are latest available observations for each quarter. The BCC data are not seasonally adjusted</a:t>
            </a:r>
            <a:r>
              <a:rPr lang="en-GB" dirty="0" smtClean="0"/>
              <a:t>.</a:t>
            </a:r>
            <a:endParaRPr lang="en-GB" dirty="0"/>
          </a:p>
        </p:txBody>
      </p:sp>
      <p:pic>
        <p:nvPicPr>
          <p:cNvPr id="9218" name="Picture 2" descr="Q:\Current publications\IR November 2018\Section 3\WEB stuff\Chart3-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4182" y="1371599"/>
            <a:ext cx="6135637" cy="3835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83550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3.3 </a:t>
            </a:r>
            <a:r>
              <a:rPr lang="en-GB" dirty="0"/>
              <a:t>The unemployment rate is projected to fall to 3.9% in Q4</a:t>
            </a:r>
          </a:p>
          <a:p>
            <a:pPr lvl="2"/>
            <a:r>
              <a:rPr lang="en-GB" dirty="0"/>
              <a:t>Unemployment rate and Bank staff’s near-term projection</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ONS and Bank calculations.</a:t>
            </a:r>
          </a:p>
          <a:p>
            <a:r>
              <a:rPr lang="en-GB" dirty="0"/>
              <a:t> </a:t>
            </a:r>
          </a:p>
          <a:p>
            <a:r>
              <a:rPr lang="en-GB" dirty="0"/>
              <a:t>(a)	The beige diamonds show Bank staff’s central projections for the headline unemployment rate for the three months to June, July, August and September 2018 at the time of the August </a:t>
            </a:r>
            <a:r>
              <a:rPr lang="en-GB" i="1" dirty="0"/>
              <a:t>Report</a:t>
            </a:r>
            <a:r>
              <a:rPr lang="en-GB" dirty="0"/>
              <a:t>. The red diamonds show the current staff projections for the headline unemployment rate for the three months to September, October, November and December 2018. The bands on either side of the diamonds show uncertainty around those projections based on one root mean squared error of past Bank staff projections for the three-month headline unemployment rate</a:t>
            </a:r>
            <a:r>
              <a:rPr lang="en-GB" dirty="0" smtClean="0"/>
              <a:t>.</a:t>
            </a:r>
            <a:endParaRPr lang="en-GB" dirty="0"/>
          </a:p>
        </p:txBody>
      </p:sp>
      <p:pic>
        <p:nvPicPr>
          <p:cNvPr id="8194" name="Picture 2" descr="Q:\Current publications\IR November 2018\Section 3\WEB stuff\Chart3-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3831" y="1371599"/>
            <a:ext cx="6256338" cy="3634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35920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3.4 </a:t>
            </a:r>
            <a:r>
              <a:rPr lang="en-GB" dirty="0"/>
              <a:t>Growth in total hours worked is expected to have recovered in Q3</a:t>
            </a:r>
          </a:p>
          <a:p>
            <a:pPr lvl="2"/>
            <a:r>
              <a:rPr lang="en-GB" dirty="0"/>
              <a:t>Contributions to four-quarter growth in total hours worked</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ONS and Bank calculations.</a:t>
            </a:r>
          </a:p>
          <a:p>
            <a:r>
              <a:rPr lang="en-GB" dirty="0"/>
              <a:t> </a:t>
            </a:r>
          </a:p>
          <a:p>
            <a:r>
              <a:rPr lang="en-GB" dirty="0"/>
              <a:t>(a)	Diamond and faded bars are Bank staff’s projections for 2018 Q3, based on data to August</a:t>
            </a:r>
            <a:r>
              <a:rPr lang="en-GB" dirty="0" smtClean="0"/>
              <a:t>.</a:t>
            </a:r>
            <a:endParaRPr lang="en-GB" dirty="0"/>
          </a:p>
        </p:txBody>
      </p:sp>
      <p:pic>
        <p:nvPicPr>
          <p:cNvPr id="7170" name="Picture 2" descr="Q:\Current publications\IR November 2018\Section 3\WEB stuff\Chart3-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4182" y="1371599"/>
            <a:ext cx="6135637" cy="3634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40278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3.5 </a:t>
            </a:r>
            <a:r>
              <a:rPr lang="en-GB" dirty="0"/>
              <a:t>Net migration is projected to fall from current levels</a:t>
            </a:r>
          </a:p>
          <a:p>
            <a:pPr lvl="2"/>
            <a:r>
              <a:rPr lang="en-GB" dirty="0" smtClean="0"/>
              <a:t>Decomposition </a:t>
            </a:r>
            <a:r>
              <a:rPr lang="en-GB" dirty="0"/>
              <a:t>of net inward migration by citizenship</a:t>
            </a:r>
            <a:r>
              <a:rPr lang="en-GB" baseline="30000" dirty="0"/>
              <a:t>(a</a:t>
            </a:r>
            <a:r>
              <a:rPr lang="en-GB" baseline="30000" dirty="0" smtClean="0"/>
              <a:t>)</a:t>
            </a:r>
            <a:r>
              <a:rPr lang="en-GB" dirty="0" smtClean="0"/>
              <a:t>	</a:t>
            </a:r>
            <a:endParaRPr lang="en-GB" dirty="0"/>
          </a:p>
        </p:txBody>
      </p:sp>
      <p:sp>
        <p:nvSpPr>
          <p:cNvPr id="5" name="Text Placeholder 4"/>
          <p:cNvSpPr>
            <a:spLocks noGrp="1"/>
          </p:cNvSpPr>
          <p:nvPr>
            <p:ph type="body" sz="quarter" idx="16"/>
          </p:nvPr>
        </p:nvSpPr>
        <p:spPr/>
        <p:txBody>
          <a:bodyPr/>
          <a:lstStyle/>
          <a:p>
            <a:r>
              <a:rPr lang="en-GB" dirty="0" smtClean="0"/>
              <a:t>(</a:t>
            </a:r>
            <a:r>
              <a:rPr lang="en-GB" dirty="0"/>
              <a:t>a)	Rolling four-quarter flows. Data are half-yearly to December 2009 and quarterly thereafter, unless otherwise stated. Figures by citizenship do not sum to the total prior to 2012.</a:t>
            </a:r>
          </a:p>
          <a:p>
            <a:r>
              <a:rPr lang="en-GB" dirty="0"/>
              <a:t>(b)	Data are half-yearly to December 2011 and quarterly thereafter. </a:t>
            </a:r>
          </a:p>
          <a:p>
            <a:r>
              <a:rPr lang="en-GB" dirty="0"/>
              <a:t>(c)	Includes </a:t>
            </a:r>
            <a:r>
              <a:rPr lang="en-GB" u="heavy" dirty="0">
                <a:hlinkClick r:id="rId2"/>
              </a:rPr>
              <a:t>illustrative revised trend</a:t>
            </a:r>
            <a:r>
              <a:rPr lang="en-GB" dirty="0"/>
              <a:t> for the inward migration of non-EU students that accounts for an unusual pattern in the International Passenger Survey, represented by the faded beige bars</a:t>
            </a:r>
            <a:r>
              <a:rPr lang="en-GB" dirty="0" smtClean="0"/>
              <a:t>.</a:t>
            </a:r>
            <a:endParaRPr lang="en-GB" dirty="0"/>
          </a:p>
        </p:txBody>
      </p:sp>
      <p:pic>
        <p:nvPicPr>
          <p:cNvPr id="6146" name="Picture 2" descr="Q:\Current publications\IR November 2018\Section 3\WEB stuff\Chart3-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3714" y="1371599"/>
            <a:ext cx="6296572" cy="3634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1999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3.6 </a:t>
            </a:r>
            <a:r>
              <a:rPr lang="en-GB" dirty="0"/>
              <a:t>UK productivity growth has underperformed relative to most of the G7</a:t>
            </a:r>
          </a:p>
          <a:p>
            <a:pPr lvl="2"/>
            <a:r>
              <a:rPr lang="en-GB" dirty="0"/>
              <a:t>Hourly labour productivity in the G7</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a:t>
            </a:r>
            <a:r>
              <a:rPr lang="en-GB" dirty="0" err="1"/>
              <a:t>Datastream</a:t>
            </a:r>
            <a:r>
              <a:rPr lang="en-GB" dirty="0"/>
              <a:t> from </a:t>
            </a:r>
            <a:r>
              <a:rPr lang="en-GB" dirty="0" err="1"/>
              <a:t>Refinitiv</a:t>
            </a:r>
            <a:r>
              <a:rPr lang="en-GB" dirty="0"/>
              <a:t>, Eurostat, ONS and Bank calculations.</a:t>
            </a:r>
          </a:p>
          <a:p>
            <a:r>
              <a:rPr lang="en-GB" dirty="0"/>
              <a:t> </a:t>
            </a:r>
          </a:p>
          <a:p>
            <a:r>
              <a:rPr lang="en-GB" dirty="0"/>
              <a:t>(a)	Whole economy unless otherwise stated.</a:t>
            </a:r>
          </a:p>
          <a:p>
            <a:r>
              <a:rPr lang="en-GB" dirty="0"/>
              <a:t>(b)	US non-farm output per hour</a:t>
            </a:r>
            <a:r>
              <a:rPr lang="en-GB" dirty="0" smtClean="0"/>
              <a:t>.</a:t>
            </a:r>
            <a:endParaRPr lang="en-GB" dirty="0"/>
          </a:p>
        </p:txBody>
      </p:sp>
      <p:pic>
        <p:nvPicPr>
          <p:cNvPr id="5122" name="Picture 2" descr="Q:\Current publications\IR November 2018\Section 3\WEB stuff\Chart3-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7126" y="1371600"/>
            <a:ext cx="6269749" cy="3634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98783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3.7 </a:t>
            </a:r>
            <a:r>
              <a:rPr lang="en-GB" dirty="0"/>
              <a:t>Finance and manufacturing account for over half of the post-crisis weakness in productivity growth</a:t>
            </a:r>
          </a:p>
          <a:p>
            <a:pPr lvl="2"/>
            <a:r>
              <a:rPr lang="en-GB" dirty="0"/>
              <a:t>Contributions to hourly labour productivity growth</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ONS and Bank calculations.</a:t>
            </a:r>
          </a:p>
          <a:p>
            <a:r>
              <a:rPr lang="en-GB" dirty="0"/>
              <a:t> </a:t>
            </a:r>
          </a:p>
          <a:p>
            <a:r>
              <a:rPr lang="en-GB" dirty="0"/>
              <a:t>(a)	Annual averages. Sectoral output per hour is calculated as gross value added (GVA) divided by hours worked. Figures in parentheses are shares in nominal GVA in 2017</a:t>
            </a:r>
            <a:r>
              <a:rPr lang="en-GB" dirty="0" smtClean="0"/>
              <a:t>.</a:t>
            </a:r>
            <a:endParaRPr lang="en-GB" dirty="0"/>
          </a:p>
        </p:txBody>
      </p:sp>
      <p:pic>
        <p:nvPicPr>
          <p:cNvPr id="4098" name="Picture 2" descr="Q:\Current publications\IR November 2018\Section 3\WEB stuff\Chart3-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0537" y="1562099"/>
            <a:ext cx="6242927" cy="42781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71218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09026" cy="882143"/>
          </a:xfrm>
        </p:spPr>
        <p:txBody>
          <a:bodyPr/>
          <a:lstStyle/>
          <a:p>
            <a:pPr lvl="1"/>
            <a:r>
              <a:rPr lang="en-GB" b="1" dirty="0"/>
              <a:t>Chart 3.8 </a:t>
            </a:r>
            <a:r>
              <a:rPr lang="en-GB" dirty="0"/>
              <a:t>Part of the weakness in productivity growth can be attributed to lower investment</a:t>
            </a:r>
          </a:p>
          <a:p>
            <a:pPr lvl="2"/>
            <a:r>
              <a:rPr lang="en-GB" dirty="0"/>
              <a:t>Contributions to four-quarter growth in whole-economy hourly labour productivity</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ONS and Bank calculations.</a:t>
            </a:r>
          </a:p>
          <a:p>
            <a:r>
              <a:rPr lang="en-GB" dirty="0"/>
              <a:t> </a:t>
            </a:r>
          </a:p>
          <a:p>
            <a:r>
              <a:rPr lang="en-GB" dirty="0"/>
              <a:t>(a)	The decomposition is based on a growth-accounting framework using a constant returns to scale Cobb-Douglas production function, with capital to total output elasticity </a:t>
            </a:r>
            <a:r>
              <a:rPr lang="en-GB" dirty="0" smtClean="0"/>
              <a:t>of </a:t>
            </a:r>
            <a:r>
              <a:rPr lang="en-GB" sz="900" dirty="0" smtClean="0">
                <a:latin typeface="Calibri"/>
                <a:cs typeface="Calibri"/>
              </a:rPr>
              <a:t>⅓</a:t>
            </a:r>
            <a:r>
              <a:rPr lang="en-GB" dirty="0" smtClean="0"/>
              <a:t>. </a:t>
            </a:r>
            <a:br>
              <a:rPr lang="en-GB" dirty="0" smtClean="0"/>
            </a:br>
            <a:r>
              <a:rPr lang="en-GB" dirty="0" smtClean="0"/>
              <a:t>The </a:t>
            </a:r>
            <a:r>
              <a:rPr lang="en-GB" dirty="0"/>
              <a:t>contribution of other factors is calculated as a residual.</a:t>
            </a:r>
          </a:p>
          <a:p>
            <a:r>
              <a:rPr lang="en-GB" dirty="0"/>
              <a:t>(b)	Output per hour is based on the </a:t>
            </a:r>
            <a:r>
              <a:rPr lang="en-GB" dirty="0" err="1"/>
              <a:t>backcast</a:t>
            </a:r>
            <a:r>
              <a:rPr lang="en-GB" dirty="0"/>
              <a:t> for the final estimate of GDP.</a:t>
            </a:r>
          </a:p>
          <a:p>
            <a:r>
              <a:rPr lang="en-GB" dirty="0"/>
              <a:t>(c)	Fixed capital stock, including structures, machinery, vehicles, computers, purchased software, own-account software, mineral exploration, artistic originals and R&amp;D. Calculations are based on Oulton, N and Wallis, G (2016), ‘</a:t>
            </a:r>
            <a:r>
              <a:rPr lang="en-GB" u="heavy" dirty="0">
                <a:hlinkClick r:id="rId2"/>
              </a:rPr>
              <a:t>Capital stocks and capital services: integrated and consistent estimates for the United Kingdom, 1950–2013</a:t>
            </a:r>
            <a:r>
              <a:rPr lang="en-GB" dirty="0"/>
              <a:t>’, </a:t>
            </a:r>
            <a:r>
              <a:rPr lang="en-GB" i="1" dirty="0"/>
              <a:t>Economic Modelling</a:t>
            </a:r>
            <a:r>
              <a:rPr lang="en-GB" dirty="0" smtClean="0"/>
              <a:t>.</a:t>
            </a:r>
            <a:endParaRPr lang="en-GB" dirty="0"/>
          </a:p>
        </p:txBody>
      </p:sp>
      <p:pic>
        <p:nvPicPr>
          <p:cNvPr id="3074" name="Picture 2" descr="Q:\Current publications\IR November 2018\Section 3\WEB stuff\Chart3-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0537" y="1752599"/>
            <a:ext cx="6242927" cy="3634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9599706"/>
      </p:ext>
    </p:extLst>
  </p:cSld>
  <p:clrMapOvr>
    <a:masterClrMapping/>
  </p:clrMapOvr>
  <p:timing>
    <p:tnLst>
      <p:par>
        <p:cTn id="1" dur="indefinite" restart="never" nodeType="tmRoot"/>
      </p:par>
    </p:tnLst>
  </p:timing>
</p:sld>
</file>

<file path=ppt/theme/theme1.xml><?xml version="1.0" encoding="utf-8"?>
<a:theme xmlns:a="http://schemas.openxmlformats.org/drawingml/2006/main" name="Section 3 - The labour market and suppl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Props1.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3.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4.xml><?xml version="1.0" encoding="utf-8"?>
<ds:datastoreItem xmlns:ds="http://schemas.openxmlformats.org/officeDocument/2006/customXml" ds:itemID="{D4A39AD9-F0DF-4C49-B8DC-4830BAFEA464}">
  <ds:schemaRefs>
    <ds:schemaRef ds:uri="http://purl.org/dc/terms/"/>
    <ds:schemaRef ds:uri="http://www.w3.org/XML/1998/namespace"/>
    <ds:schemaRef ds:uri="94fc26e6-6271-400d-888b-6bc5b0598690"/>
    <ds:schemaRef ds:uri="http://schemas.microsoft.com/office/2006/metadata/properties"/>
    <ds:schemaRef ds:uri="http://schemas.microsoft.com/office/2006/documentManagement/types"/>
    <ds:schemaRef ds:uri="http://schemas.microsoft.com/office/infopath/2007/PartnerControls"/>
    <ds:schemaRef ds:uri="http://purl.org/dc/dcmitype/"/>
    <ds:schemaRef ds:uri="http://purl.org/dc/elements/1.1/"/>
    <ds:schemaRef ds:uri="http://schemas.openxmlformats.org/package/2006/metadata/core-properties"/>
    <ds:schemaRef ds:uri="CEE65117-4BBE-4C9C-8465-20A300C4D3E5"/>
    <ds:schemaRef ds:uri="http://schemas.microsoft.com/sharepoint/v3/fields"/>
    <ds:schemaRef ds:uri="94FC26E6-6271-400D-888B-6BC5B0598690"/>
    <ds:schemaRef ds:uri="b67fa5cd-9f58-4c91-ae17-33c31eed239f"/>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Section 3 - The labour market and supply</Template>
  <TotalTime>66</TotalTime>
  <Words>298</Words>
  <Application>Microsoft Office PowerPoint</Application>
  <PresentationFormat>On-screen Show (4:3)</PresentationFormat>
  <Paragraphs>63</Paragraphs>
  <Slides>12</Slides>
  <Notes>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Section 3 - The labour market and supply</vt:lpstr>
      <vt:lpstr>Inflation Report November 2018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3: The labour market and supply</dc:title>
  <dc:subject>Section 3: The labour market and supply</dc:subject>
  <dc:creator>Bank of England</dc:creator>
  <cp:keywords/>
  <dc:description/>
  <cp:lastModifiedBy>Chapman, Wayne</cp:lastModifiedBy>
  <cp:revision>8</cp:revision>
  <cp:lastPrinted>2014-02-11T15:04:13Z</cp:lastPrinted>
  <dcterms:created xsi:type="dcterms:W3CDTF">2018-10-30T11:28:12Z</dcterms:created>
  <dcterms:modified xsi:type="dcterms:W3CDTF">2018-10-31T20:14:38Z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