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2"/>
  </p:notesMasterIdLst>
  <p:sldIdLst>
    <p:sldId id="314" r:id="rId6"/>
    <p:sldId id="316" r:id="rId7"/>
    <p:sldId id="317" r:id="rId8"/>
    <p:sldId id="319" r:id="rId9"/>
    <p:sldId id="321" r:id="rId10"/>
    <p:sldId id="322" r:id="rId11"/>
    <p:sldId id="323" r:id="rId12"/>
    <p:sldId id="324" r:id="rId13"/>
    <p:sldId id="325" r:id="rId14"/>
    <p:sldId id="326" r:id="rId15"/>
    <p:sldId id="327" r:id="rId16"/>
    <p:sldId id="328" r:id="rId17"/>
    <p:sldId id="329" r:id="rId18"/>
    <p:sldId id="330" r:id="rId19"/>
    <p:sldId id="331" r:id="rId20"/>
    <p:sldId id="332" r:id="rId21"/>
    <p:sldId id="333" r:id="rId22"/>
    <p:sldId id="334" r:id="rId23"/>
    <p:sldId id="309" r:id="rId24"/>
    <p:sldId id="335" r:id="rId25"/>
    <p:sldId id="336" r:id="rId26"/>
    <p:sldId id="337" r:id="rId27"/>
    <p:sldId id="338" r:id="rId28"/>
    <p:sldId id="339" r:id="rId29"/>
    <p:sldId id="340" r:id="rId30"/>
    <p:sldId id="341" r:id="rId31"/>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100" d="100"/>
          <a:sy n="100" d="100"/>
        </p:scale>
        <p:origin x="-3636" y="-1176"/>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31/10/2018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bankofengland.co.uk/inflation-report/2018/november-2018"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sciencedirect.com/science/article/pii/S0014292114001068"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bankofengland.co.uk/inflation-report/2018/november-2018"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bankofengland.co.uk/credit-conditions-review/2017/2017-q3"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bankofengland.co.uk/statistics/details/further-details-about-effective-interest-rates-data" TargetMode="External"/><Relationship Id="rId2" Type="http://schemas.openxmlformats.org/officeDocument/2006/relationships/hyperlink" Target="https://www.bankofengland.co.uk/statistics/details/further-details-about-quoted-household-interest-rates-data" TargetMode="Externa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November 2018</a:t>
            </a:r>
          </a:p>
        </p:txBody>
      </p:sp>
      <p:sp>
        <p:nvSpPr>
          <p:cNvPr id="4099" name="Text Placeholder 2"/>
          <p:cNvSpPr>
            <a:spLocks noGrp="1"/>
          </p:cNvSpPr>
          <p:nvPr>
            <p:ph type="body" sz="quarter" idx="13"/>
          </p:nvPr>
        </p:nvSpPr>
        <p:spPr>
          <a:xfrm>
            <a:off x="792163" y="3427413"/>
            <a:ext cx="7932737" cy="1058862"/>
          </a:xfrm>
        </p:spPr>
        <p:txBody>
          <a:bodyPr/>
          <a:lstStyle/>
          <a:p>
            <a:pPr lvl="2"/>
            <a:r>
              <a:rPr lang="en-GB" sz="2400" dirty="0"/>
              <a:t>Global economic and </a:t>
            </a:r>
            <a:r>
              <a:rPr lang="en-GB" sz="2400" dirty="0" smtClean="0"/>
              <a:t>financial</a:t>
            </a:r>
            <a:br>
              <a:rPr lang="en-GB" sz="2400" dirty="0" smtClean="0"/>
            </a:br>
            <a:r>
              <a:rPr lang="en-GB" sz="2400" dirty="0" smtClean="0"/>
              <a:t>market </a:t>
            </a:r>
            <a:r>
              <a:rPr lang="en-GB" sz="2400" dirty="0"/>
              <a:t>developments</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1.9 </a:t>
            </a:r>
            <a:r>
              <a:rPr lang="en-GB" dirty="0"/>
              <a:t>Most equity indices have fallen in 2018 </a:t>
            </a:r>
          </a:p>
          <a:p>
            <a:pPr lvl="2"/>
            <a:r>
              <a:rPr lang="en-GB" dirty="0"/>
              <a:t>International equity prices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a:t>Sources: </a:t>
            </a:r>
            <a:r>
              <a:rPr lang="en-GB" dirty="0" err="1"/>
              <a:t>Datastream</a:t>
            </a:r>
            <a:r>
              <a:rPr lang="en-GB" dirty="0"/>
              <a:t> from </a:t>
            </a:r>
            <a:r>
              <a:rPr lang="en-GB" dirty="0" err="1"/>
              <a:t>Refinitiv</a:t>
            </a:r>
            <a:r>
              <a:rPr lang="en-GB" dirty="0"/>
              <a:t>, MSCI and Bank calculations</a:t>
            </a:r>
            <a:r>
              <a:rPr lang="en-GB" dirty="0" smtClean="0"/>
              <a:t>.</a:t>
            </a:r>
          </a:p>
          <a:p>
            <a:endParaRPr lang="en-GB" dirty="0"/>
          </a:p>
          <a:p>
            <a:r>
              <a:rPr lang="en-GB" dirty="0"/>
              <a:t>(</a:t>
            </a:r>
            <a:r>
              <a:rPr lang="en-GB" dirty="0" smtClean="0"/>
              <a:t>a)	In </a:t>
            </a:r>
            <a:r>
              <a:rPr lang="en-GB" dirty="0"/>
              <a:t>local currency terms, except for MSCI Emerging Markets which is in US dollar terms. </a:t>
            </a:r>
          </a:p>
          <a:p>
            <a:r>
              <a:rPr lang="en-GB" dirty="0"/>
              <a:t>(</a:t>
            </a:r>
            <a:r>
              <a:rPr lang="en-GB" dirty="0" smtClean="0"/>
              <a:t>b)	The </a:t>
            </a:r>
            <a:r>
              <a:rPr lang="en-GB" dirty="0"/>
              <a:t>MSCI Inc. disclaimer of liability, which applies to the data provided, is available </a:t>
            </a:r>
            <a:r>
              <a:rPr lang="en-GB" u="sng" dirty="0">
                <a:hlinkClick r:id="rId2"/>
              </a:rPr>
              <a:t>here</a:t>
            </a:r>
            <a:r>
              <a:rPr lang="en-GB" dirty="0"/>
              <a:t>. </a:t>
            </a:r>
          </a:p>
          <a:p>
            <a:r>
              <a:rPr lang="en-GB" dirty="0"/>
              <a:t>(</a:t>
            </a:r>
            <a:r>
              <a:rPr lang="en-GB" dirty="0" smtClean="0"/>
              <a:t>c)	UK </a:t>
            </a:r>
            <a:r>
              <a:rPr lang="en-GB" dirty="0"/>
              <a:t>domestically focused companies are defined as those generating at least 70% of their revenues in the UK, based on annual financial accounts data on companies’ geographic revenue breakdown. </a:t>
            </a:r>
          </a:p>
        </p:txBody>
      </p:sp>
      <p:pic>
        <p:nvPicPr>
          <p:cNvPr id="9218" name="Picture 2" descr="Q:\Current publications\IR November 2018\Section 1\PNGs\Chart1-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7126" y="1440000"/>
            <a:ext cx="6269749"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39997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339232"/>
          </a:xfrm>
        </p:spPr>
        <p:txBody>
          <a:bodyPr/>
          <a:lstStyle/>
          <a:p>
            <a:pPr lvl="1"/>
            <a:r>
              <a:rPr lang="en-GB" b="1" dirty="0"/>
              <a:t>Chart 1.10 </a:t>
            </a:r>
            <a:r>
              <a:rPr lang="en-GB" dirty="0"/>
              <a:t>Manufacturing activity growth in non‑China EMEs has begun to slow, albeit from strong rates </a:t>
            </a:r>
          </a:p>
          <a:p>
            <a:pPr lvl="2"/>
            <a:r>
              <a:rPr lang="en-GB" dirty="0"/>
              <a:t>Indicators of EME manufacturing activity </a:t>
            </a:r>
          </a:p>
        </p:txBody>
      </p:sp>
      <p:sp>
        <p:nvSpPr>
          <p:cNvPr id="3" name="Text Placeholder 2"/>
          <p:cNvSpPr>
            <a:spLocks noGrp="1"/>
          </p:cNvSpPr>
          <p:nvPr>
            <p:ph type="body" sz="quarter" idx="16"/>
          </p:nvPr>
        </p:nvSpPr>
        <p:spPr/>
        <p:txBody>
          <a:bodyPr/>
          <a:lstStyle/>
          <a:p>
            <a:r>
              <a:rPr lang="en-GB" dirty="0"/>
              <a:t>Sources: </a:t>
            </a:r>
            <a:r>
              <a:rPr lang="en-GB" dirty="0" err="1"/>
              <a:t>Datastream</a:t>
            </a:r>
            <a:r>
              <a:rPr lang="en-GB" dirty="0"/>
              <a:t> from </a:t>
            </a:r>
            <a:r>
              <a:rPr lang="en-GB" dirty="0" err="1"/>
              <a:t>Refinitiv</a:t>
            </a:r>
            <a:r>
              <a:rPr lang="en-GB" dirty="0"/>
              <a:t>, IHS </a:t>
            </a:r>
            <a:r>
              <a:rPr lang="en-GB" dirty="0" err="1"/>
              <a:t>Markit</a:t>
            </a:r>
            <a:r>
              <a:rPr lang="en-GB" dirty="0"/>
              <a:t>, JPMorgan and Bank calculations</a:t>
            </a:r>
            <a:r>
              <a:rPr lang="en-GB" dirty="0" smtClean="0"/>
              <a:t>.</a:t>
            </a:r>
          </a:p>
          <a:p>
            <a:endParaRPr lang="en-GB" dirty="0"/>
          </a:p>
          <a:p>
            <a:r>
              <a:rPr lang="en-GB" dirty="0"/>
              <a:t>(</a:t>
            </a:r>
            <a:r>
              <a:rPr lang="en-GB" dirty="0" smtClean="0"/>
              <a:t>a)	Measure </a:t>
            </a:r>
            <a:r>
              <a:rPr lang="en-GB" dirty="0"/>
              <a:t>of current manufacturing output based on the results of surveys in 20 countries. Data are to September 2018. </a:t>
            </a:r>
          </a:p>
          <a:p>
            <a:r>
              <a:rPr lang="en-GB" dirty="0"/>
              <a:t>(</a:t>
            </a:r>
            <a:r>
              <a:rPr lang="en-GB" dirty="0" smtClean="0"/>
              <a:t>b)	Weighted </a:t>
            </a:r>
            <a:r>
              <a:rPr lang="en-GB" dirty="0"/>
              <a:t>average of industrial production across Brazil, India, Indonesia, Mexico, Russia, South Africa and Turkey. Weighted according to their shares in total GDP using the IMF’s market exchange rate weights. Data are to August 2018.</a:t>
            </a:r>
          </a:p>
        </p:txBody>
      </p:sp>
      <p:pic>
        <p:nvPicPr>
          <p:cNvPr id="10242" name="Picture 2" descr="Q:\Current publications\IR November 2018\Section 1\PNGs\Chart1-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6717" y="1620000"/>
            <a:ext cx="6410567" cy="3849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37846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339232"/>
          </a:xfrm>
        </p:spPr>
        <p:txBody>
          <a:bodyPr/>
          <a:lstStyle/>
          <a:p>
            <a:pPr lvl="1"/>
            <a:r>
              <a:rPr lang="en-GB" b="1" dirty="0"/>
              <a:t>Chart 1.11 </a:t>
            </a:r>
            <a:r>
              <a:rPr lang="en-GB" dirty="0"/>
              <a:t>Financial conditions in non‑China EMEs have tightened </a:t>
            </a:r>
          </a:p>
          <a:p>
            <a:pPr lvl="2"/>
            <a:r>
              <a:rPr lang="it-IT" dirty="0"/>
              <a:t>Non‑China EME financial conditions index</a:t>
            </a:r>
            <a:r>
              <a:rPr lang="it-IT" baseline="30000" dirty="0"/>
              <a:t>(a</a:t>
            </a:r>
            <a:r>
              <a:rPr lang="it-IT"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a:t>Sources: Bloomberg Finance L.P., </a:t>
            </a:r>
            <a:r>
              <a:rPr lang="en-GB" dirty="0" err="1"/>
              <a:t>Datastream</a:t>
            </a:r>
            <a:r>
              <a:rPr lang="en-GB" dirty="0"/>
              <a:t> from </a:t>
            </a:r>
            <a:r>
              <a:rPr lang="en-GB" dirty="0" err="1"/>
              <a:t>Refinitiv</a:t>
            </a:r>
            <a:r>
              <a:rPr lang="en-GB" dirty="0"/>
              <a:t> and Bank calculations</a:t>
            </a:r>
            <a:r>
              <a:rPr lang="en-GB" dirty="0" smtClean="0"/>
              <a:t>.</a:t>
            </a:r>
          </a:p>
          <a:p>
            <a:endParaRPr lang="en-GB" dirty="0"/>
          </a:p>
          <a:p>
            <a:r>
              <a:rPr lang="en-GB" dirty="0"/>
              <a:t>(</a:t>
            </a:r>
            <a:r>
              <a:rPr lang="en-GB" dirty="0" smtClean="0"/>
              <a:t>a)	Financial </a:t>
            </a:r>
            <a:r>
              <a:rPr lang="en-GB" dirty="0"/>
              <a:t>conditions indices (FCIs) based on Koop, G and </a:t>
            </a:r>
            <a:r>
              <a:rPr lang="en-GB" dirty="0" err="1"/>
              <a:t>Korobilis</a:t>
            </a:r>
            <a:r>
              <a:rPr lang="en-GB" dirty="0"/>
              <a:t>, D (2014), ‘</a:t>
            </a:r>
            <a:r>
              <a:rPr lang="en-GB" u="sng" dirty="0">
                <a:hlinkClick r:id="rId2"/>
              </a:rPr>
              <a:t>A new index of financial conditions</a:t>
            </a:r>
            <a:r>
              <a:rPr lang="en-GB" dirty="0"/>
              <a:t>’, </a:t>
            </a:r>
            <a:r>
              <a:rPr lang="en-GB" i="1" dirty="0"/>
              <a:t>European Economic Review</a:t>
            </a:r>
            <a:r>
              <a:rPr lang="en-GB" dirty="0"/>
              <a:t>. The FCIs summarise information from the following financial series: term spreads; interbank spreads; corporate spreads; sovereign spreads; long-term interest rates; policy rates; equity price returns; equity return volatility; house price returns; and credit growth. Calculated as the average of the following country FCIs: Argentina, Brazil, Bulgaria, Chile, Colombia, Hungary, India, Indonesia, Malaysia, Mexico, Peru, Philippines, Poland, Russia, South Africa, Thailand, Turkey and Vietnam. </a:t>
            </a:r>
          </a:p>
        </p:txBody>
      </p:sp>
      <p:pic>
        <p:nvPicPr>
          <p:cNvPr id="11266" name="Picture 2" descr="Q:\Current publications\IR November 2018\Section 1\PNGs\Chart1-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4182" y="1620000"/>
            <a:ext cx="6135637" cy="3849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94523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214873"/>
          </a:xfrm>
        </p:spPr>
        <p:txBody>
          <a:bodyPr/>
          <a:lstStyle/>
          <a:p>
            <a:pPr lvl="1"/>
            <a:r>
              <a:rPr lang="en-GB" b="1" dirty="0"/>
              <a:t>Chart 1.12 </a:t>
            </a:r>
            <a:r>
              <a:rPr lang="en-GB" dirty="0"/>
              <a:t>The net flow of portfolio capital into non‑China EMEs has been negative in 2018 </a:t>
            </a:r>
          </a:p>
          <a:p>
            <a:pPr lvl="2"/>
            <a:r>
              <a:rPr lang="en-GB" dirty="0"/>
              <a:t>EME net portfolio capital inflows and bond spreads </a:t>
            </a:r>
          </a:p>
        </p:txBody>
      </p:sp>
      <p:sp>
        <p:nvSpPr>
          <p:cNvPr id="3" name="Text Placeholder 2"/>
          <p:cNvSpPr>
            <a:spLocks noGrp="1"/>
          </p:cNvSpPr>
          <p:nvPr>
            <p:ph type="body" sz="quarter" idx="16"/>
          </p:nvPr>
        </p:nvSpPr>
        <p:spPr/>
        <p:txBody>
          <a:bodyPr/>
          <a:lstStyle/>
          <a:p>
            <a:r>
              <a:rPr lang="en-GB" dirty="0"/>
              <a:t>Sources: </a:t>
            </a:r>
            <a:r>
              <a:rPr lang="en-GB" dirty="0" err="1"/>
              <a:t>Datastream</a:t>
            </a:r>
            <a:r>
              <a:rPr lang="en-GB" dirty="0"/>
              <a:t> from </a:t>
            </a:r>
            <a:r>
              <a:rPr lang="en-GB" dirty="0" err="1"/>
              <a:t>Refinitiv</a:t>
            </a:r>
            <a:r>
              <a:rPr lang="en-GB" dirty="0"/>
              <a:t>, Institute of International Finance, JPMorgan and Bank calculations</a:t>
            </a:r>
            <a:r>
              <a:rPr lang="en-GB" dirty="0" smtClean="0"/>
              <a:t>.</a:t>
            </a:r>
          </a:p>
          <a:p>
            <a:endParaRPr lang="en-GB" dirty="0"/>
          </a:p>
          <a:p>
            <a:r>
              <a:rPr lang="en-GB" dirty="0"/>
              <a:t>(</a:t>
            </a:r>
            <a:r>
              <a:rPr lang="en-GB" dirty="0" smtClean="0"/>
              <a:t>a)	JPMorgan </a:t>
            </a:r>
            <a:r>
              <a:rPr lang="en-GB" dirty="0"/>
              <a:t>composite emerging market corporate and government bond index. Monthly average. The October 2018 data point is the average of daily data up to 24 October. The JPMorgan disclaimer of liability, which applies to the data provided, is available </a:t>
            </a:r>
            <a:r>
              <a:rPr lang="en-GB" u="sng" dirty="0">
                <a:hlinkClick r:id="rId2"/>
              </a:rPr>
              <a:t>here</a:t>
            </a:r>
            <a:r>
              <a:rPr lang="en-GB" dirty="0"/>
              <a:t>. </a:t>
            </a:r>
          </a:p>
          <a:p>
            <a:r>
              <a:rPr lang="en-GB" dirty="0"/>
              <a:t>(</a:t>
            </a:r>
            <a:r>
              <a:rPr lang="en-GB" dirty="0" smtClean="0"/>
              <a:t>b)	Net </a:t>
            </a:r>
            <a:r>
              <a:rPr lang="en-GB" dirty="0"/>
              <a:t>non‑resident portfolio inflows to the following EMEs: Brazil, Bulgaria, Chile, Hungary, India, Indonesia, Malaysia, Mexico, Philippines, Poland, South Africa, Thailand, Turkey, Ukraine and Vietnam. </a:t>
            </a:r>
          </a:p>
        </p:txBody>
      </p:sp>
      <p:pic>
        <p:nvPicPr>
          <p:cNvPr id="12290" name="Picture 2" descr="Q:\Current publications\IR November 2018\Section 1\PNGs\Chart1-1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6308" y="1800000"/>
            <a:ext cx="6551384"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87531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1.13 </a:t>
            </a:r>
            <a:r>
              <a:rPr lang="en-GB" dirty="0"/>
              <a:t>Short‑term interest rates increased in 2018 </a:t>
            </a:r>
          </a:p>
          <a:p>
            <a:pPr lvl="2"/>
            <a:r>
              <a:rPr lang="en-GB" dirty="0"/>
              <a:t>Bank Rate and selected market interest rates </a:t>
            </a:r>
          </a:p>
        </p:txBody>
      </p:sp>
      <p:sp>
        <p:nvSpPr>
          <p:cNvPr id="3" name="Text Placeholder 2"/>
          <p:cNvSpPr>
            <a:spLocks noGrp="1"/>
          </p:cNvSpPr>
          <p:nvPr>
            <p:ph type="body" sz="quarter" idx="16"/>
          </p:nvPr>
        </p:nvSpPr>
        <p:spPr/>
        <p:txBody>
          <a:bodyPr/>
          <a:lstStyle/>
          <a:p>
            <a:r>
              <a:rPr lang="en-GB" dirty="0"/>
              <a:t>(</a:t>
            </a:r>
            <a:r>
              <a:rPr lang="en-GB" dirty="0" smtClean="0"/>
              <a:t>a)	Spot </a:t>
            </a:r>
            <a:r>
              <a:rPr lang="en-GB" dirty="0"/>
              <a:t>overnight index swap rates.</a:t>
            </a:r>
          </a:p>
        </p:txBody>
      </p:sp>
      <p:pic>
        <p:nvPicPr>
          <p:cNvPr id="13314" name="Picture 2" descr="Q:\Current publications\IR November 2018\Section 1\PNGs\Chart1-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6950" y="1800000"/>
            <a:ext cx="6330100"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5725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1.14 </a:t>
            </a:r>
            <a:r>
              <a:rPr lang="en-GB" dirty="0"/>
              <a:t>UK bank funding spreads have widened over 2018 </a:t>
            </a:r>
          </a:p>
          <a:p>
            <a:pPr lvl="2"/>
            <a:r>
              <a:rPr lang="en-GB" dirty="0"/>
              <a:t>UK banks’ indicative funding spreads </a:t>
            </a:r>
          </a:p>
        </p:txBody>
      </p:sp>
      <p:sp>
        <p:nvSpPr>
          <p:cNvPr id="3" name="Text Placeholder 2"/>
          <p:cNvSpPr>
            <a:spLocks noGrp="1"/>
          </p:cNvSpPr>
          <p:nvPr>
            <p:ph type="body" sz="quarter" idx="16"/>
          </p:nvPr>
        </p:nvSpPr>
        <p:spPr/>
        <p:txBody>
          <a:bodyPr/>
          <a:lstStyle/>
          <a:p>
            <a:r>
              <a:rPr lang="en-GB" dirty="0"/>
              <a:t>Sources: Bank of England, Bloomberg Finance L.P., IHS </a:t>
            </a:r>
            <a:r>
              <a:rPr lang="en-GB" dirty="0" err="1"/>
              <a:t>Markit</a:t>
            </a:r>
            <a:r>
              <a:rPr lang="en-GB" dirty="0"/>
              <a:t> and Bank calculations</a:t>
            </a:r>
            <a:r>
              <a:rPr lang="en-GB" dirty="0" smtClean="0"/>
              <a:t>.</a:t>
            </a:r>
          </a:p>
          <a:p>
            <a:endParaRPr lang="en-GB" dirty="0"/>
          </a:p>
          <a:p>
            <a:r>
              <a:rPr lang="en-GB" dirty="0"/>
              <a:t>(</a:t>
            </a:r>
            <a:r>
              <a:rPr lang="en-GB" dirty="0" smtClean="0"/>
              <a:t>a)	Constant‑maturity </a:t>
            </a:r>
            <a:r>
              <a:rPr lang="en-GB" dirty="0"/>
              <a:t>unweighted average of secondary market spreads to mid‑swaps for the major UK lenders’ five‑year euro‑denominated bonds or a suitable proxy when unavailable. For more detail on unsecured bonds issued by operating and holding companies, see the </a:t>
            </a:r>
            <a:r>
              <a:rPr lang="en-GB" u="sng" dirty="0">
                <a:hlinkClick r:id="rId2"/>
              </a:rPr>
              <a:t>2017 Q3 </a:t>
            </a:r>
            <a:r>
              <a:rPr lang="en-GB" i="1" u="sng" dirty="0">
                <a:hlinkClick r:id="rId2"/>
              </a:rPr>
              <a:t>Credit Conditions Review</a:t>
            </a:r>
            <a:r>
              <a:rPr lang="en-GB" dirty="0"/>
              <a:t>. </a:t>
            </a:r>
          </a:p>
          <a:p>
            <a:r>
              <a:rPr lang="en-GB" dirty="0"/>
              <a:t>(</a:t>
            </a:r>
            <a:r>
              <a:rPr lang="en-GB" dirty="0" smtClean="0"/>
              <a:t>b)	Unweighted </a:t>
            </a:r>
            <a:r>
              <a:rPr lang="en-GB" dirty="0"/>
              <a:t>average of spreads for two‑year and three‑year sterling quoted fixed‑rate retail bonds over equivalent‑maturity swaps. Bond rates are end‑month rates and swap rates are monthly averages of daily rates. October 2018 bond rates are flash estimates of provisional data, due to be published on 7 November. </a:t>
            </a:r>
          </a:p>
        </p:txBody>
      </p:sp>
      <p:pic>
        <p:nvPicPr>
          <p:cNvPr id="14338" name="Picture 2" descr="Q:\Current publications\IR November 2018\Section 1\PNGs\Chart1-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3890" y="1440000"/>
            <a:ext cx="6236221" cy="3621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15547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412384"/>
          </a:xfrm>
        </p:spPr>
        <p:txBody>
          <a:bodyPr/>
          <a:lstStyle/>
          <a:p>
            <a:pPr lvl="1"/>
            <a:r>
              <a:rPr lang="en-GB" b="1" dirty="0"/>
              <a:t>Chart 1.15 </a:t>
            </a:r>
            <a:r>
              <a:rPr lang="en-GB" dirty="0"/>
              <a:t>The spread between Bank Rate and deposit rates remains below pre‑crisis levels </a:t>
            </a:r>
          </a:p>
          <a:p>
            <a:pPr lvl="2"/>
            <a:r>
              <a:rPr lang="en-GB" dirty="0"/>
              <a:t>Bank Rate and selected household effective interest rates </a:t>
            </a:r>
          </a:p>
        </p:txBody>
      </p:sp>
      <p:sp>
        <p:nvSpPr>
          <p:cNvPr id="3" name="Text Placeholder 2"/>
          <p:cNvSpPr>
            <a:spLocks noGrp="1"/>
          </p:cNvSpPr>
          <p:nvPr>
            <p:ph type="body" sz="quarter" idx="16"/>
          </p:nvPr>
        </p:nvSpPr>
        <p:spPr/>
        <p:txBody>
          <a:bodyPr/>
          <a:lstStyle/>
          <a:p>
            <a:r>
              <a:rPr lang="en-GB" dirty="0"/>
              <a:t>(</a:t>
            </a:r>
            <a:r>
              <a:rPr lang="en-GB" dirty="0" smtClean="0"/>
              <a:t>a)	Effective </a:t>
            </a:r>
            <a:r>
              <a:rPr lang="en-GB" dirty="0"/>
              <a:t>rates on sterling household loans and deposits. The Bank’s effective rate series are weighted averages of rates from a sample of banks and building societies with products meeting the specific criteria. Data are not seasonally adjusted. </a:t>
            </a:r>
          </a:p>
          <a:p>
            <a:r>
              <a:rPr lang="en-GB" dirty="0"/>
              <a:t>(</a:t>
            </a:r>
            <a:r>
              <a:rPr lang="en-GB" dirty="0" smtClean="0"/>
              <a:t>b)	Data </a:t>
            </a:r>
            <a:r>
              <a:rPr lang="en-GB" dirty="0"/>
              <a:t>are only available from 2004. </a:t>
            </a:r>
          </a:p>
          <a:p>
            <a:r>
              <a:rPr lang="en-GB" dirty="0"/>
              <a:t>(</a:t>
            </a:r>
            <a:r>
              <a:rPr lang="en-GB" dirty="0" smtClean="0"/>
              <a:t>c)	End‑month </a:t>
            </a:r>
            <a:r>
              <a:rPr lang="en-GB" dirty="0"/>
              <a:t>rate.</a:t>
            </a:r>
          </a:p>
        </p:txBody>
      </p:sp>
      <p:pic>
        <p:nvPicPr>
          <p:cNvPr id="15362" name="Picture 2" descr="Q:\Current publications\IR November 2018\Section 1\PNGs\Chart1-1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4240" y="1800000"/>
            <a:ext cx="6115520"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8531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1.16 </a:t>
            </a:r>
            <a:r>
              <a:rPr lang="en-GB" dirty="0"/>
              <a:t>Corporate bond spreads have widened during 2018 </a:t>
            </a:r>
          </a:p>
          <a:p>
            <a:pPr lvl="2"/>
            <a:r>
              <a:rPr lang="en-GB" dirty="0"/>
              <a:t>International non-financial corporate bond spreads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a:t>Sources: </a:t>
            </a:r>
            <a:r>
              <a:rPr lang="en-GB" dirty="0" err="1"/>
              <a:t>Datastream</a:t>
            </a:r>
            <a:r>
              <a:rPr lang="en-GB" dirty="0"/>
              <a:t> from </a:t>
            </a:r>
            <a:r>
              <a:rPr lang="en-GB" dirty="0" err="1"/>
              <a:t>Refinitiv</a:t>
            </a:r>
            <a:r>
              <a:rPr lang="en-GB" dirty="0"/>
              <a:t>, ICE/</a:t>
            </a:r>
            <a:r>
              <a:rPr lang="en-GB" dirty="0" err="1"/>
              <a:t>BoAML</a:t>
            </a:r>
            <a:r>
              <a:rPr lang="en-GB" dirty="0"/>
              <a:t> Global Research and Bank calculations</a:t>
            </a:r>
            <a:r>
              <a:rPr lang="en-GB" dirty="0" smtClean="0"/>
              <a:t>.</a:t>
            </a:r>
          </a:p>
          <a:p>
            <a:endParaRPr lang="en-GB" dirty="0"/>
          </a:p>
          <a:p>
            <a:r>
              <a:rPr lang="en-GB" dirty="0"/>
              <a:t>(</a:t>
            </a:r>
            <a:r>
              <a:rPr lang="en-GB" dirty="0" smtClean="0"/>
              <a:t>a)	Option‑adjusted </a:t>
            </a:r>
            <a:r>
              <a:rPr lang="en-GB" dirty="0"/>
              <a:t>spreads to government bond yields. Investment‑grade corporate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 </a:t>
            </a:r>
          </a:p>
        </p:txBody>
      </p:sp>
      <p:pic>
        <p:nvPicPr>
          <p:cNvPr id="16386" name="Picture 2" descr="Q:\Current publications\IR November 2018\Section 1\PNGs\Chart1-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6892" y="1260000"/>
            <a:ext cx="6350216" cy="4351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1503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295341"/>
          </a:xfrm>
        </p:spPr>
        <p:txBody>
          <a:bodyPr/>
          <a:lstStyle/>
          <a:p>
            <a:pPr lvl="1"/>
            <a:r>
              <a:rPr lang="en-GB" b="1" dirty="0"/>
              <a:t>Chart 1.17 </a:t>
            </a:r>
            <a:r>
              <a:rPr lang="en-GB" dirty="0"/>
              <a:t>The decline in the risk reversal suggests that the weight on sterling depreciating further has risen during 2018 </a:t>
            </a:r>
          </a:p>
          <a:p>
            <a:pPr lvl="2"/>
            <a:r>
              <a:rPr lang="en-GB" dirty="0"/>
              <a:t>Six‑month sterling‑US dollar risk reversal and implied volatility </a:t>
            </a:r>
          </a:p>
        </p:txBody>
      </p:sp>
      <p:sp>
        <p:nvSpPr>
          <p:cNvPr id="3" name="Text Placeholder 2"/>
          <p:cNvSpPr>
            <a:spLocks noGrp="1"/>
          </p:cNvSpPr>
          <p:nvPr>
            <p:ph type="body" sz="quarter" idx="16"/>
          </p:nvPr>
        </p:nvSpPr>
        <p:spPr/>
        <p:txBody>
          <a:bodyPr/>
          <a:lstStyle/>
          <a:p>
            <a:r>
              <a:rPr lang="en-GB" dirty="0"/>
              <a:t>Sources: Bloomberg Finance L.P. and Bank calculations</a:t>
            </a:r>
            <a:r>
              <a:rPr lang="en-GB" dirty="0" smtClean="0"/>
              <a:t>.</a:t>
            </a:r>
          </a:p>
          <a:p>
            <a:endParaRPr lang="en-GB" dirty="0"/>
          </a:p>
          <a:p>
            <a:r>
              <a:rPr lang="en-GB" dirty="0"/>
              <a:t>(</a:t>
            </a:r>
            <a:r>
              <a:rPr lang="en-GB" dirty="0" smtClean="0"/>
              <a:t>a)	25‑delta </a:t>
            </a:r>
            <a:r>
              <a:rPr lang="en-GB" dirty="0"/>
              <a:t>risk reversal. Risk reversals show the difference between the implied volatilities of equally ‘out of the money’ put and call options. Negative risk reversals mean that it is more expensive to insure against currency depreciations than appreciations. </a:t>
            </a:r>
          </a:p>
        </p:txBody>
      </p:sp>
      <p:pic>
        <p:nvPicPr>
          <p:cNvPr id="17410" name="Picture 2" descr="Q:\Current publications\IR November 2018\Section 1\PNGs\Chart1-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6834" y="1800000"/>
            <a:ext cx="6370333"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67616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a:t>Chart 1.1 </a:t>
            </a:r>
            <a:r>
              <a:rPr lang="en-GB" dirty="0"/>
              <a:t>Quarterly GDP growth remained above potential in most parts of the world in 2018 H1</a:t>
            </a:r>
          </a:p>
          <a:p>
            <a:pPr lvl="2"/>
            <a:r>
              <a:rPr lang="en-GB" dirty="0"/>
              <a:t>Share of global activity growing at rates exceeding estimates of potential growth</a:t>
            </a:r>
            <a:r>
              <a:rPr lang="en-GB" baseline="30000" dirty="0"/>
              <a:t>(a)</a:t>
            </a:r>
          </a:p>
        </p:txBody>
      </p:sp>
      <p:sp>
        <p:nvSpPr>
          <p:cNvPr id="5" name="Text Placeholder 4"/>
          <p:cNvSpPr>
            <a:spLocks noGrp="1"/>
          </p:cNvSpPr>
          <p:nvPr>
            <p:ph type="body" sz="quarter" idx="16"/>
          </p:nvPr>
        </p:nvSpPr>
        <p:spPr/>
        <p:txBody>
          <a:bodyPr/>
          <a:lstStyle/>
          <a:p>
            <a:endParaRPr lang="en-GB" dirty="0"/>
          </a:p>
          <a:p>
            <a:r>
              <a:rPr lang="en-GB" dirty="0"/>
              <a:t>Sources: </a:t>
            </a:r>
            <a:r>
              <a:rPr lang="en-GB" dirty="0" err="1"/>
              <a:t>Datastream</a:t>
            </a:r>
            <a:r>
              <a:rPr lang="en-GB" dirty="0"/>
              <a:t> from </a:t>
            </a:r>
            <a:r>
              <a:rPr lang="en-GB" dirty="0" err="1"/>
              <a:t>Refinitiv</a:t>
            </a:r>
            <a:r>
              <a:rPr lang="en-GB" dirty="0"/>
              <a:t>, IMF </a:t>
            </a:r>
            <a:r>
              <a:rPr lang="en-GB" i="1" dirty="0"/>
              <a:t>WEO</a:t>
            </a:r>
            <a:r>
              <a:rPr lang="en-GB" dirty="0"/>
              <a:t>, OECD and Bank calculations.</a:t>
            </a:r>
          </a:p>
          <a:p>
            <a:endParaRPr lang="en-GB" dirty="0"/>
          </a:p>
          <a:p>
            <a:r>
              <a:rPr lang="en-GB" dirty="0"/>
              <a:t>(a) 	Averages of annualised quarterly growth in real purchasing power parity (PPP)‑weighted GDP. Estimates for potential growth are Bank staff estimates for the UK, US and euro area, and IMF estimates published in the October 2018 </a:t>
            </a:r>
            <a:r>
              <a:rPr lang="en-GB" i="1" dirty="0"/>
              <a:t>WEO </a:t>
            </a:r>
            <a:r>
              <a:rPr lang="en-GB" dirty="0"/>
              <a:t>otherwise.</a:t>
            </a:r>
          </a:p>
        </p:txBody>
      </p:sp>
      <p:pic>
        <p:nvPicPr>
          <p:cNvPr id="1026" name="Picture 2" descr="Q:\Current publications\IR November 2018\Section 1\PNGs\Chart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000" y="1800000"/>
            <a:ext cx="6263044" cy="3835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smtClean="0"/>
              <a:t>Table </a:t>
            </a:r>
            <a:r>
              <a:rPr lang="en-GB" b="1" dirty="0"/>
              <a:t>1.A </a:t>
            </a:r>
            <a:r>
              <a:rPr lang="en-GB" dirty="0"/>
              <a:t>Global GDP growth slowed slightly in Q3</a:t>
            </a:r>
          </a:p>
          <a:p>
            <a:pPr lvl="2"/>
            <a:r>
              <a:rPr lang="en-GB" dirty="0"/>
              <a:t>GDP in selected countries and regions</a:t>
            </a:r>
            <a:r>
              <a:rPr lang="en-GB" baseline="30000" dirty="0"/>
              <a:t>(a)</a:t>
            </a:r>
          </a:p>
        </p:txBody>
      </p:sp>
      <p:sp>
        <p:nvSpPr>
          <p:cNvPr id="3" name="Text Placeholder 2"/>
          <p:cNvSpPr>
            <a:spLocks noGrp="1"/>
          </p:cNvSpPr>
          <p:nvPr>
            <p:ph type="body" sz="quarter" idx="16"/>
          </p:nvPr>
        </p:nvSpPr>
        <p:spPr/>
        <p:txBody>
          <a:bodyPr/>
          <a:lstStyle/>
          <a:p>
            <a:endParaRPr lang="en-GB" dirty="0"/>
          </a:p>
          <a:p>
            <a:r>
              <a:rPr lang="en-GB" dirty="0" smtClean="0"/>
              <a:t>Sources</a:t>
            </a:r>
            <a:r>
              <a:rPr lang="en-GB" dirty="0"/>
              <a:t>: </a:t>
            </a:r>
            <a:r>
              <a:rPr lang="en-GB" dirty="0" err="1"/>
              <a:t>Datastream</a:t>
            </a:r>
            <a:r>
              <a:rPr lang="en-GB" dirty="0"/>
              <a:t> from </a:t>
            </a:r>
            <a:r>
              <a:rPr lang="en-GB" dirty="0" err="1"/>
              <a:t>Refinitiv</a:t>
            </a:r>
            <a:r>
              <a:rPr lang="en-GB" dirty="0"/>
              <a:t>, IMF </a:t>
            </a:r>
            <a:r>
              <a:rPr lang="en-GB" i="1" dirty="0"/>
              <a:t>World Economic Outlook </a:t>
            </a:r>
            <a:r>
              <a:rPr lang="en-GB" dirty="0"/>
              <a:t>(</a:t>
            </a:r>
            <a:r>
              <a:rPr lang="en-GB" i="1" dirty="0"/>
              <a:t>WEO</a:t>
            </a:r>
            <a:r>
              <a:rPr lang="en-GB" dirty="0"/>
              <a:t>), National Bureau of Statistics of China, OECD, ONS and Bank calculations</a:t>
            </a:r>
            <a:r>
              <a:rPr lang="en-GB" dirty="0" smtClean="0"/>
              <a:t>.</a:t>
            </a:r>
          </a:p>
          <a:p>
            <a:endParaRPr lang="en-GB" dirty="0"/>
          </a:p>
          <a:p>
            <a:r>
              <a:rPr lang="en-GB" dirty="0"/>
              <a:t>(</a:t>
            </a:r>
            <a:r>
              <a:rPr lang="en-GB" dirty="0" smtClean="0"/>
              <a:t>a)	Real </a:t>
            </a:r>
            <a:r>
              <a:rPr lang="en-GB" dirty="0"/>
              <a:t>GDP measures. Figures in parentheses are shares in UK goods and services exports in 2017.</a:t>
            </a:r>
          </a:p>
          <a:p>
            <a:r>
              <a:rPr lang="en-GB" dirty="0"/>
              <a:t>(</a:t>
            </a:r>
            <a:r>
              <a:rPr lang="en-GB" dirty="0" smtClean="0"/>
              <a:t>b)	The </a:t>
            </a:r>
            <a:r>
              <a:rPr lang="en-GB" dirty="0"/>
              <a:t>1998–2007 average for China is based on OECD estimates. Estimates for 2008 onwards are from the National Bureau of Statistics of China.</a:t>
            </a:r>
          </a:p>
          <a:p>
            <a:r>
              <a:rPr lang="en-GB" dirty="0"/>
              <a:t>(</a:t>
            </a:r>
            <a:r>
              <a:rPr lang="en-GB" dirty="0" smtClean="0"/>
              <a:t>c)	The </a:t>
            </a:r>
            <a:r>
              <a:rPr lang="en-GB" dirty="0"/>
              <a:t>earliest observation for Russia is 2003 Q2.</a:t>
            </a:r>
          </a:p>
          <a:p>
            <a:r>
              <a:rPr lang="en-GB" dirty="0"/>
              <a:t>(</a:t>
            </a:r>
            <a:r>
              <a:rPr lang="en-GB" dirty="0" smtClean="0"/>
              <a:t>d)	Constructed </a:t>
            </a:r>
            <a:r>
              <a:rPr lang="en-GB" dirty="0"/>
              <a:t>using data for real GDP growth rates for 180 countries weighted according to their shares in UK exports. Figure for 2018 Q3 is a Bank staff projection.</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092" y="972000"/>
            <a:ext cx="8141817" cy="4869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98483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1.B </a:t>
            </a:r>
            <a:r>
              <a:rPr lang="en-GB" dirty="0">
                <a:solidFill>
                  <a:schemeClr val="tx1"/>
                </a:solidFill>
              </a:rPr>
              <a:t>Monitoring the MPC’s key </a:t>
            </a:r>
            <a:r>
              <a:rPr lang="en-GB" dirty="0" smtClean="0">
                <a:solidFill>
                  <a:schemeClr val="tx1"/>
                </a:solidFill>
              </a:rPr>
              <a:t>judgements</a:t>
            </a:r>
            <a:endParaRPr lang="en-GB" dirty="0">
              <a:solidFill>
                <a:schemeClr val="tx1"/>
              </a:solidFill>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6543" y="702886"/>
            <a:ext cx="6690914" cy="6008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93992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288025"/>
          </a:xfrm>
        </p:spPr>
        <p:txBody>
          <a:bodyPr/>
          <a:lstStyle/>
          <a:p>
            <a:pPr lvl="1"/>
            <a:r>
              <a:rPr lang="en-GB" b="1" dirty="0"/>
              <a:t>Table 1.C </a:t>
            </a:r>
            <a:r>
              <a:rPr lang="en-GB" dirty="0"/>
              <a:t>Core inflation has picked up in the US, but remains subdued in the euro area </a:t>
            </a:r>
          </a:p>
          <a:p>
            <a:pPr lvl="2"/>
            <a:r>
              <a:rPr lang="en-GB" dirty="0"/>
              <a:t>Inflation and wage growth in selected economies </a:t>
            </a:r>
          </a:p>
        </p:txBody>
      </p:sp>
      <p:sp>
        <p:nvSpPr>
          <p:cNvPr id="3" name="Text Placeholder 2"/>
          <p:cNvSpPr>
            <a:spLocks noGrp="1"/>
          </p:cNvSpPr>
          <p:nvPr>
            <p:ph type="body" sz="quarter" idx="16"/>
          </p:nvPr>
        </p:nvSpPr>
        <p:spPr>
          <a:xfrm>
            <a:off x="5991149" y="1440000"/>
            <a:ext cx="2880000" cy="4235502"/>
          </a:xfrm>
        </p:spPr>
        <p:txBody>
          <a:bodyPr anchor="t" anchorCtr="0"/>
          <a:lstStyle/>
          <a:p>
            <a:pPr marL="0" indent="0"/>
            <a:r>
              <a:rPr lang="en-GB" dirty="0"/>
              <a:t>Sources: </a:t>
            </a:r>
            <a:r>
              <a:rPr lang="en-GB" dirty="0" err="1"/>
              <a:t>Datastream</a:t>
            </a:r>
            <a:r>
              <a:rPr lang="en-GB" dirty="0"/>
              <a:t> from </a:t>
            </a:r>
            <a:r>
              <a:rPr lang="en-GB" dirty="0" err="1"/>
              <a:t>Refinitiv</a:t>
            </a:r>
            <a:r>
              <a:rPr lang="en-GB" dirty="0"/>
              <a:t>, Eurostat, IMF </a:t>
            </a:r>
            <a:r>
              <a:rPr lang="en-GB" i="1" dirty="0"/>
              <a:t>WEO</a:t>
            </a:r>
            <a:r>
              <a:rPr lang="en-GB" dirty="0"/>
              <a:t>, ONS, US Bureau of Economic Analysis and Bank calculations</a:t>
            </a:r>
            <a:r>
              <a:rPr lang="en-GB" dirty="0" smtClean="0"/>
              <a:t>.</a:t>
            </a:r>
          </a:p>
          <a:p>
            <a:endParaRPr lang="en-GB" dirty="0"/>
          </a:p>
          <a:p>
            <a:r>
              <a:rPr lang="en-GB" dirty="0"/>
              <a:t>(</a:t>
            </a:r>
            <a:r>
              <a:rPr lang="en-GB" dirty="0" smtClean="0"/>
              <a:t>a)	Data </a:t>
            </a:r>
            <a:r>
              <a:rPr lang="en-GB" dirty="0"/>
              <a:t>points for October 2018 are flash estimates. </a:t>
            </a:r>
          </a:p>
          <a:p>
            <a:r>
              <a:rPr lang="en-GB" dirty="0"/>
              <a:t>(</a:t>
            </a:r>
            <a:r>
              <a:rPr lang="en-GB" dirty="0" smtClean="0"/>
              <a:t>b)	Personal </a:t>
            </a:r>
            <a:r>
              <a:rPr lang="en-GB" dirty="0"/>
              <a:t>consumption expenditure price index inflation. Data points for September 2018 are preliminary estimates. </a:t>
            </a:r>
          </a:p>
          <a:p>
            <a:r>
              <a:rPr lang="en-GB" dirty="0"/>
              <a:t>(</a:t>
            </a:r>
            <a:r>
              <a:rPr lang="en-GB" dirty="0" smtClean="0"/>
              <a:t>c)	UK‑weighted </a:t>
            </a:r>
            <a:r>
              <a:rPr lang="en-GB" dirty="0"/>
              <a:t>world consumer price inflation is constructed using data for consumption deflators for 51 countries, weighted according to their shares in UK imports. UK‑weighted world export price inflation excluding oil is constructed using data for non‑oil export deflators for 51 countries, weighted according to their shares in UK imports. Data are quarterly. Figures for September are Bank staff projections for 2018 Q3. </a:t>
            </a:r>
          </a:p>
          <a:p>
            <a:r>
              <a:rPr lang="en-GB" dirty="0"/>
              <a:t>(</a:t>
            </a:r>
            <a:r>
              <a:rPr lang="en-GB" dirty="0" smtClean="0"/>
              <a:t>d)	For </a:t>
            </a:r>
            <a:r>
              <a:rPr lang="en-GB" dirty="0"/>
              <a:t>the euro area and the UK, excludes energy, food, alcoholic beverages and tobacco. For the US, excludes food and energy. </a:t>
            </a:r>
          </a:p>
          <a:p>
            <a:r>
              <a:rPr lang="en-GB" dirty="0"/>
              <a:t>(</a:t>
            </a:r>
            <a:r>
              <a:rPr lang="en-GB" dirty="0" smtClean="0"/>
              <a:t>e)	Whole‑economy </a:t>
            </a:r>
            <a:r>
              <a:rPr lang="en-GB" dirty="0"/>
              <a:t>total pay. Data are three‑month moving averages and start in 2001. </a:t>
            </a:r>
          </a:p>
          <a:p>
            <a:r>
              <a:rPr lang="en-GB" dirty="0"/>
              <a:t>(</a:t>
            </a:r>
            <a:r>
              <a:rPr lang="en-GB" dirty="0" smtClean="0"/>
              <a:t>f)	Compensation </a:t>
            </a:r>
            <a:r>
              <a:rPr lang="en-GB" dirty="0"/>
              <a:t>per employee. Data are quarterly. </a:t>
            </a:r>
          </a:p>
          <a:p>
            <a:r>
              <a:rPr lang="en-GB" dirty="0"/>
              <a:t>(</a:t>
            </a:r>
            <a:r>
              <a:rPr lang="en-GB" dirty="0" smtClean="0"/>
              <a:t>g)	Employment </a:t>
            </a:r>
            <a:r>
              <a:rPr lang="en-GB" dirty="0"/>
              <a:t>Cost Index for wages and salaries of civilian workers. Data are quarterly.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750" y="1426464"/>
            <a:ext cx="5545149" cy="5346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64204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1.D </a:t>
            </a:r>
            <a:r>
              <a:rPr lang="en-GB" dirty="0"/>
              <a:t>Mortgage interest rates have increased in 2018 </a:t>
            </a:r>
          </a:p>
          <a:p>
            <a:pPr lvl="2"/>
            <a:r>
              <a:rPr lang="en-GB" dirty="0"/>
              <a:t>Retail interest rates on lending and deposits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a:xfrm>
            <a:off x="5969203" y="1089960"/>
            <a:ext cx="2880000" cy="1600048"/>
          </a:xfrm>
        </p:spPr>
        <p:txBody>
          <a:bodyPr anchor="t" anchorCtr="0"/>
          <a:lstStyle/>
          <a:p>
            <a:r>
              <a:rPr lang="en-GB" dirty="0"/>
              <a:t>(</a:t>
            </a:r>
            <a:r>
              <a:rPr lang="en-GB" dirty="0" smtClean="0"/>
              <a:t>a)	The </a:t>
            </a:r>
            <a:r>
              <a:rPr lang="en-GB" dirty="0"/>
              <a:t>Bank’s </a:t>
            </a:r>
            <a:r>
              <a:rPr lang="en-GB" dirty="0">
                <a:hlinkClick r:id="rId2"/>
              </a:rPr>
              <a:t>quoted</a:t>
            </a:r>
            <a:r>
              <a:rPr lang="en-GB" dirty="0"/>
              <a:t> and </a:t>
            </a:r>
            <a:r>
              <a:rPr lang="en-GB" dirty="0">
                <a:hlinkClick r:id="rId3"/>
              </a:rPr>
              <a:t>effective</a:t>
            </a:r>
            <a:r>
              <a:rPr lang="en-GB" dirty="0"/>
              <a:t> rate series are weighted averages of rates from a sample of banks and building societies with products meeting the specific criteria. Data are not seasonally adjusted. </a:t>
            </a:r>
          </a:p>
          <a:p>
            <a:r>
              <a:rPr lang="en-GB" dirty="0"/>
              <a:t>(</a:t>
            </a:r>
            <a:r>
              <a:rPr lang="en-GB" dirty="0" smtClean="0"/>
              <a:t>b)	Sterling‑only </a:t>
            </a:r>
            <a:r>
              <a:rPr lang="en-GB" dirty="0"/>
              <a:t>end‑month quoted rates. The latest data points are flash estimates of provisional data for October 2018, due to be published on 7 November. Some of the differences in the rates between products will reflect sampling differences. </a:t>
            </a:r>
          </a:p>
          <a:p>
            <a:r>
              <a:rPr lang="en-GB" dirty="0"/>
              <a:t>(</a:t>
            </a:r>
            <a:r>
              <a:rPr lang="en-GB" dirty="0" smtClean="0"/>
              <a:t>c)	Sterling‑only </a:t>
            </a:r>
            <a:r>
              <a:rPr lang="en-GB" dirty="0"/>
              <a:t>average monthly effective rates. The latest data points are for September 2018.</a:t>
            </a:r>
          </a:p>
        </p:txBody>
      </p: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826" y="1082645"/>
            <a:ext cx="5669280" cy="5602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80691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Box 1</a:t>
            </a:r>
          </a:p>
          <a:p>
            <a:pPr algn="ctr"/>
            <a:r>
              <a:rPr lang="en-GB" sz="2400" b="1" dirty="0">
                <a:latin typeface="Arial" pitchFamily="34" charset="0"/>
                <a:cs typeface="Arial" pitchFamily="34" charset="0"/>
              </a:rPr>
              <a:t>The impact of trade barriers on </a:t>
            </a:r>
            <a:r>
              <a:rPr lang="en-GB" sz="2400" b="1" dirty="0" smtClean="0">
                <a:latin typeface="Arial" pitchFamily="34" charset="0"/>
                <a:cs typeface="Arial" pitchFamily="34" charset="0"/>
              </a:rPr>
              <a:t>the</a:t>
            </a:r>
            <a:br>
              <a:rPr lang="en-GB" sz="2400" b="1" dirty="0" smtClean="0">
                <a:latin typeface="Arial" pitchFamily="34" charset="0"/>
                <a:cs typeface="Arial" pitchFamily="34" charset="0"/>
              </a:rPr>
            </a:br>
            <a:r>
              <a:rPr lang="en-GB" sz="2400" b="1" dirty="0" smtClean="0">
                <a:latin typeface="Arial" pitchFamily="34" charset="0"/>
                <a:cs typeface="Arial" pitchFamily="34" charset="0"/>
              </a:rPr>
              <a:t>global economy</a:t>
            </a:r>
            <a:endParaRPr lang="en-GB" sz="2400" b="1" dirty="0">
              <a:latin typeface="Arial" pitchFamily="34" charset="0"/>
              <a:cs typeface="Arial" pitchFamily="34" charset="0"/>
            </a:endParaRPr>
          </a:p>
        </p:txBody>
      </p:sp>
    </p:spTree>
    <p:extLst>
      <p:ext uri="{BB962C8B-B14F-4D97-AF65-F5344CB8AC3E}">
        <p14:creationId xmlns:p14="http://schemas.microsoft.com/office/powerpoint/2010/main" val="16874230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566003"/>
          </a:xfrm>
        </p:spPr>
        <p:txBody>
          <a:bodyPr/>
          <a:lstStyle/>
          <a:p>
            <a:pPr lvl="1"/>
            <a:r>
              <a:rPr lang="en-GB" b="1" dirty="0"/>
              <a:t>Chart A </a:t>
            </a:r>
            <a:r>
              <a:rPr lang="en-GB" dirty="0"/>
              <a:t>Integration into global supply chains has been increasing </a:t>
            </a:r>
          </a:p>
          <a:p>
            <a:pPr lvl="2"/>
            <a:r>
              <a:rPr lang="en-GB" dirty="0"/>
              <a:t>Global supply chain participation index</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a:t>Sources: IMF </a:t>
            </a:r>
            <a:r>
              <a:rPr lang="en-GB" i="1" dirty="0"/>
              <a:t>WEO, </a:t>
            </a:r>
            <a:r>
              <a:rPr lang="en-GB" dirty="0"/>
              <a:t>OECD and Bank calculations</a:t>
            </a:r>
            <a:r>
              <a:rPr lang="en-GB" dirty="0" smtClean="0"/>
              <a:t>.</a:t>
            </a:r>
          </a:p>
          <a:p>
            <a:endParaRPr lang="en-GB" dirty="0"/>
          </a:p>
          <a:p>
            <a:r>
              <a:rPr lang="en-GB" dirty="0"/>
              <a:t>(</a:t>
            </a:r>
            <a:r>
              <a:rPr lang="en-GB" dirty="0" smtClean="0"/>
              <a:t>a)	The </a:t>
            </a:r>
            <a:r>
              <a:rPr lang="en-GB" dirty="0"/>
              <a:t>index adds together the share of foreign value added embedded in a country’s exports and the share of domestic value added embedded in a country’s exports which is subsequently used by an importing country to produce their exports. </a:t>
            </a:r>
          </a:p>
          <a:p>
            <a:r>
              <a:rPr lang="en-GB" dirty="0"/>
              <a:t>(</a:t>
            </a:r>
            <a:r>
              <a:rPr lang="en-GB" dirty="0" smtClean="0"/>
              <a:t>b)	Includes </a:t>
            </a:r>
            <a:r>
              <a:rPr lang="en-GB" dirty="0"/>
              <a:t>Cambodia, Indonesia, Japan, Malaysia, Philippines, Singapore, South Korea, Taiwan, Thailand and Vietnam. Weighted using the IMF’s purchasing power parity (PPP) weights. </a:t>
            </a:r>
          </a:p>
          <a:p>
            <a:r>
              <a:rPr lang="en-GB" dirty="0"/>
              <a:t>(</a:t>
            </a:r>
            <a:r>
              <a:rPr lang="en-GB" dirty="0" smtClean="0"/>
              <a:t>c)	Includes </a:t>
            </a:r>
            <a:r>
              <a:rPr lang="en-GB" dirty="0"/>
              <a:t>63 countries, accounting for 87% of global output in 2011 on a PPP‑weighted basis. Weighted using the IMF’s PPP weights. </a:t>
            </a:r>
          </a:p>
        </p:txBody>
      </p:sp>
      <p:pic>
        <p:nvPicPr>
          <p:cNvPr id="18434" name="Picture 2" descr="Q:\Current publications\IR November 2018\Section 1\PNGs\Box1-Chart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4006" y="1620000"/>
            <a:ext cx="6195988" cy="38557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52035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368493"/>
          </a:xfrm>
        </p:spPr>
        <p:txBody>
          <a:bodyPr/>
          <a:lstStyle/>
          <a:p>
            <a:pPr lvl="1"/>
            <a:r>
              <a:rPr lang="en-GB" b="1" dirty="0"/>
              <a:t>Chart B </a:t>
            </a:r>
            <a:r>
              <a:rPr lang="en-GB" dirty="0"/>
              <a:t>Survey indicators of export orders have deteriorated in 2018 </a:t>
            </a:r>
          </a:p>
          <a:p>
            <a:pPr lvl="2"/>
            <a:r>
              <a:rPr lang="en-GB" dirty="0"/>
              <a:t>Survey measures of manufacturing export orders </a:t>
            </a:r>
          </a:p>
        </p:txBody>
      </p:sp>
      <p:sp>
        <p:nvSpPr>
          <p:cNvPr id="3" name="Text Placeholder 2"/>
          <p:cNvSpPr>
            <a:spLocks noGrp="1"/>
          </p:cNvSpPr>
          <p:nvPr>
            <p:ph type="body" sz="quarter" idx="16"/>
          </p:nvPr>
        </p:nvSpPr>
        <p:spPr/>
        <p:txBody>
          <a:bodyPr/>
          <a:lstStyle/>
          <a:p>
            <a:r>
              <a:rPr lang="en-GB" dirty="0"/>
              <a:t>Sources: </a:t>
            </a:r>
            <a:r>
              <a:rPr lang="en-GB" dirty="0" err="1"/>
              <a:t>Datastream</a:t>
            </a:r>
            <a:r>
              <a:rPr lang="en-GB" dirty="0"/>
              <a:t> from </a:t>
            </a:r>
            <a:r>
              <a:rPr lang="en-GB" dirty="0" err="1"/>
              <a:t>Refinitiv</a:t>
            </a:r>
            <a:r>
              <a:rPr lang="en-GB" dirty="0"/>
              <a:t>, IHS </a:t>
            </a:r>
            <a:r>
              <a:rPr lang="en-GB" dirty="0" err="1"/>
              <a:t>Markit</a:t>
            </a:r>
            <a:r>
              <a:rPr lang="en-GB" dirty="0"/>
              <a:t>, JPMorgan, US Institute for Supply Management and Bank calculations</a:t>
            </a:r>
            <a:r>
              <a:rPr lang="en-GB" dirty="0" smtClean="0"/>
              <a:t>.</a:t>
            </a:r>
          </a:p>
          <a:p>
            <a:endParaRPr lang="en-GB" dirty="0"/>
          </a:p>
          <a:p>
            <a:r>
              <a:rPr lang="en-GB" dirty="0"/>
              <a:t>(</a:t>
            </a:r>
            <a:r>
              <a:rPr lang="en-GB" dirty="0" smtClean="0"/>
              <a:t>a)	Measure </a:t>
            </a:r>
            <a:r>
              <a:rPr lang="en-GB" dirty="0"/>
              <a:t>of export orders growth based on the results of surveys in 44 countries. Together these countries account for an estimated 89% of global GDP.</a:t>
            </a:r>
          </a:p>
        </p:txBody>
      </p:sp>
      <p:pic>
        <p:nvPicPr>
          <p:cNvPr id="19458" name="Picture 2" descr="Q:\Current publications\IR November 2018\Section 1\PNGs\Box1-Chart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3890" y="1620000"/>
            <a:ext cx="6236221" cy="3835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84066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78297"/>
          </a:xfrm>
        </p:spPr>
        <p:txBody>
          <a:bodyPr/>
          <a:lstStyle/>
          <a:p>
            <a:pPr lvl="1"/>
            <a:r>
              <a:rPr lang="en-GB" b="1" dirty="0"/>
              <a:t>Chart 1.2 </a:t>
            </a:r>
            <a:r>
              <a:rPr lang="en-GB" dirty="0"/>
              <a:t>Growth in world trade and capital goods orders declined in 2018 </a:t>
            </a:r>
          </a:p>
          <a:p>
            <a:pPr lvl="2"/>
            <a:r>
              <a:rPr lang="en-GB" dirty="0"/>
              <a:t>World trade in goods and euro‑area and US capital goods orders </a:t>
            </a:r>
          </a:p>
        </p:txBody>
      </p:sp>
      <p:sp>
        <p:nvSpPr>
          <p:cNvPr id="5" name="Text Placeholder 4"/>
          <p:cNvSpPr>
            <a:spLocks noGrp="1"/>
          </p:cNvSpPr>
          <p:nvPr>
            <p:ph type="body" sz="quarter" idx="16"/>
          </p:nvPr>
        </p:nvSpPr>
        <p:spPr/>
        <p:txBody>
          <a:bodyPr/>
          <a:lstStyle/>
          <a:p>
            <a:pPr marL="0" indent="0"/>
            <a:r>
              <a:rPr lang="en-GB" dirty="0"/>
              <a:t>Sources: CPB Netherlands Bureau for Economic Policy Analysis, </a:t>
            </a:r>
            <a:r>
              <a:rPr lang="en-GB" dirty="0" err="1"/>
              <a:t>Datastream</a:t>
            </a:r>
            <a:r>
              <a:rPr lang="en-GB" dirty="0"/>
              <a:t> from </a:t>
            </a:r>
            <a:r>
              <a:rPr lang="en-GB" dirty="0" err="1"/>
              <a:t>Refinitiv</a:t>
            </a:r>
            <a:r>
              <a:rPr lang="en-GB" dirty="0"/>
              <a:t>, European Central Bank, US Bureau of </a:t>
            </a:r>
            <a:r>
              <a:rPr lang="en-GB" dirty="0" err="1"/>
              <a:t>Labor</a:t>
            </a:r>
            <a:r>
              <a:rPr lang="en-GB" dirty="0"/>
              <a:t> Statistics, US Census Bureau, World Bank and Bank calculations</a:t>
            </a:r>
            <a:r>
              <a:rPr lang="en-GB" dirty="0" smtClean="0"/>
              <a:t>.</a:t>
            </a:r>
          </a:p>
          <a:p>
            <a:endParaRPr lang="en-GB" dirty="0"/>
          </a:p>
          <a:p>
            <a:r>
              <a:rPr lang="en-GB" dirty="0"/>
              <a:t>(</a:t>
            </a:r>
            <a:r>
              <a:rPr lang="en-GB" dirty="0" smtClean="0"/>
              <a:t>a)	Three‑month </a:t>
            </a:r>
            <a:r>
              <a:rPr lang="en-GB" dirty="0"/>
              <a:t>moving average. Growth in US new orders for non‑defence capital goods excluding aircraft, deflated by the private capital equipment producer price index, and euro‑area volume of new orders for capital goods, weighted together using 2010 US and euro‑area manufacturing value‑added data. </a:t>
            </a:r>
          </a:p>
          <a:p>
            <a:r>
              <a:rPr lang="en-GB" dirty="0"/>
              <a:t>(</a:t>
            </a:r>
            <a:r>
              <a:rPr lang="en-GB" dirty="0" smtClean="0"/>
              <a:t>b)	Three‑month </a:t>
            </a:r>
            <a:r>
              <a:rPr lang="en-GB" dirty="0"/>
              <a:t>moving average. Volume measure. </a:t>
            </a:r>
          </a:p>
        </p:txBody>
      </p:sp>
      <p:pic>
        <p:nvPicPr>
          <p:cNvPr id="2050" name="Picture 2" descr="Q:\Current publications\IR November 2018\Section 1\PNGs\Chart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4065" y="1800000"/>
            <a:ext cx="6175871"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923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1.3 </a:t>
            </a:r>
            <a:r>
              <a:rPr lang="en-GB" dirty="0"/>
              <a:t>Survey indicators of activity have slowed </a:t>
            </a:r>
          </a:p>
          <a:p>
            <a:pPr lvl="2"/>
            <a:r>
              <a:rPr lang="en-GB" dirty="0"/>
              <a:t>Global purchasing </a:t>
            </a:r>
            <a:r>
              <a:rPr lang="en-GB" dirty="0" smtClean="0"/>
              <a:t>managers’ indices</a:t>
            </a:r>
            <a:r>
              <a:rPr lang="en-GB" baseline="30000" dirty="0" smtClean="0"/>
              <a:t>(a)</a:t>
            </a:r>
            <a:endParaRPr lang="en-GB" baseline="30000" dirty="0"/>
          </a:p>
        </p:txBody>
      </p:sp>
      <p:sp>
        <p:nvSpPr>
          <p:cNvPr id="3" name="Text Placeholder 2"/>
          <p:cNvSpPr>
            <a:spLocks noGrp="1"/>
          </p:cNvSpPr>
          <p:nvPr>
            <p:ph type="body" sz="quarter" idx="16"/>
          </p:nvPr>
        </p:nvSpPr>
        <p:spPr/>
        <p:txBody>
          <a:bodyPr/>
          <a:lstStyle/>
          <a:p>
            <a:r>
              <a:rPr lang="en-GB" dirty="0"/>
              <a:t>Sources: </a:t>
            </a:r>
            <a:r>
              <a:rPr lang="en-GB" dirty="0" err="1"/>
              <a:t>Datastream</a:t>
            </a:r>
            <a:r>
              <a:rPr lang="en-GB" dirty="0"/>
              <a:t> from </a:t>
            </a:r>
            <a:r>
              <a:rPr lang="en-GB" dirty="0" err="1"/>
              <a:t>Refinitiv</a:t>
            </a:r>
            <a:r>
              <a:rPr lang="en-GB" dirty="0"/>
              <a:t>, IHS </a:t>
            </a:r>
            <a:r>
              <a:rPr lang="en-GB" dirty="0" err="1"/>
              <a:t>Markit</a:t>
            </a:r>
            <a:r>
              <a:rPr lang="en-GB" dirty="0"/>
              <a:t>, JPMorgan and Bank calculations</a:t>
            </a:r>
            <a:r>
              <a:rPr lang="en-GB" dirty="0" smtClean="0"/>
              <a:t>.</a:t>
            </a:r>
          </a:p>
          <a:p>
            <a:r>
              <a:rPr lang="en-GB" dirty="0" smtClean="0"/>
              <a:t> </a:t>
            </a:r>
            <a:endParaRPr lang="en-GB" dirty="0"/>
          </a:p>
          <a:p>
            <a:r>
              <a:rPr lang="en-GB" dirty="0"/>
              <a:t>(</a:t>
            </a:r>
            <a:r>
              <a:rPr lang="en-GB" dirty="0" smtClean="0"/>
              <a:t>a)	Measures </a:t>
            </a:r>
            <a:r>
              <a:rPr lang="en-GB" dirty="0"/>
              <a:t>of current monthly composite output, manufacturing output and export orders growth based on the results of surveys in 44 countries. Together these countries account for an estimated 89% of global GDP. </a:t>
            </a:r>
          </a:p>
        </p:txBody>
      </p:sp>
      <p:pic>
        <p:nvPicPr>
          <p:cNvPr id="3074" name="Picture 2" descr="Q:\Current publications\IR November 2018\Section 1\PNGs\Chart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184" y="1440000"/>
            <a:ext cx="6249632" cy="38557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53375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251449"/>
          </a:xfrm>
        </p:spPr>
        <p:txBody>
          <a:bodyPr/>
          <a:lstStyle/>
          <a:p>
            <a:pPr lvl="1"/>
            <a:r>
              <a:rPr lang="en-GB" b="1" dirty="0"/>
              <a:t>Chart 1.4 </a:t>
            </a:r>
            <a:r>
              <a:rPr lang="en-GB" dirty="0"/>
              <a:t>Non‑oil commodity prices have fallen over 2018, while oil prices have risen </a:t>
            </a:r>
          </a:p>
          <a:p>
            <a:pPr lvl="2"/>
            <a:r>
              <a:rPr lang="en-GB" dirty="0"/>
              <a:t>US dollar oil and other commodity prices </a:t>
            </a:r>
          </a:p>
        </p:txBody>
      </p:sp>
      <p:sp>
        <p:nvSpPr>
          <p:cNvPr id="3" name="Text Placeholder 2"/>
          <p:cNvSpPr>
            <a:spLocks noGrp="1"/>
          </p:cNvSpPr>
          <p:nvPr>
            <p:ph type="body" sz="quarter" idx="16"/>
          </p:nvPr>
        </p:nvSpPr>
        <p:spPr/>
        <p:txBody>
          <a:bodyPr/>
          <a:lstStyle/>
          <a:p>
            <a:r>
              <a:rPr lang="en-GB" dirty="0"/>
              <a:t>Sources: Bloomberg Finance L.P., </a:t>
            </a:r>
            <a:r>
              <a:rPr lang="en-GB" dirty="0" err="1"/>
              <a:t>Datastream</a:t>
            </a:r>
            <a:r>
              <a:rPr lang="en-GB" dirty="0"/>
              <a:t> from </a:t>
            </a:r>
            <a:r>
              <a:rPr lang="en-GB" dirty="0" err="1"/>
              <a:t>Refinitiv</a:t>
            </a:r>
            <a:r>
              <a:rPr lang="en-GB" dirty="0"/>
              <a:t>, S&amp;P indices and Bank calculations</a:t>
            </a:r>
            <a:r>
              <a:rPr lang="en-GB" dirty="0" smtClean="0"/>
              <a:t>.</a:t>
            </a:r>
          </a:p>
          <a:p>
            <a:endParaRPr lang="en-GB" dirty="0"/>
          </a:p>
          <a:p>
            <a:r>
              <a:rPr lang="en-GB" dirty="0"/>
              <a:t>(</a:t>
            </a:r>
            <a:r>
              <a:rPr lang="en-GB" dirty="0" smtClean="0"/>
              <a:t>a)	Calculated </a:t>
            </a:r>
            <a:r>
              <a:rPr lang="en-GB" dirty="0"/>
              <a:t>using S&amp;P GSCI US dollar commodity price indices. </a:t>
            </a:r>
          </a:p>
          <a:p>
            <a:r>
              <a:rPr lang="en-GB" dirty="0"/>
              <a:t>(</a:t>
            </a:r>
            <a:r>
              <a:rPr lang="en-GB" dirty="0" smtClean="0"/>
              <a:t>b)	Total </a:t>
            </a:r>
            <a:r>
              <a:rPr lang="en-GB" dirty="0"/>
              <a:t>agricultural and livestock S&amp;P commodity index. </a:t>
            </a:r>
          </a:p>
          <a:p>
            <a:r>
              <a:rPr lang="en-GB" dirty="0"/>
              <a:t>(</a:t>
            </a:r>
            <a:r>
              <a:rPr lang="en-GB" dirty="0" smtClean="0"/>
              <a:t>c)	US </a:t>
            </a:r>
            <a:r>
              <a:rPr lang="en-GB" dirty="0"/>
              <a:t>dollar Brent forward prices for delivery in 10–25 days’ time.</a:t>
            </a:r>
          </a:p>
        </p:txBody>
      </p:sp>
      <p:pic>
        <p:nvPicPr>
          <p:cNvPr id="4098" name="Picture 2" descr="Q:\Current publications\IR November 2018\Section 1\PNGs\Chart1-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478" y="1800000"/>
            <a:ext cx="6263044" cy="3654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4645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361177"/>
          </a:xfrm>
        </p:spPr>
        <p:txBody>
          <a:bodyPr/>
          <a:lstStyle/>
          <a:p>
            <a:pPr lvl="1"/>
            <a:r>
              <a:rPr lang="en-GB" b="1" dirty="0"/>
              <a:t>Chart 1.5 </a:t>
            </a:r>
            <a:r>
              <a:rPr lang="en-GB" dirty="0"/>
              <a:t>Measures of euro‑area and US consumer confidence remain robust </a:t>
            </a:r>
          </a:p>
          <a:p>
            <a:pPr lvl="2"/>
            <a:r>
              <a:rPr lang="en-GB" dirty="0"/>
              <a:t>Euro-area and US consumer and business confidence</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a:xfrm>
            <a:off x="292100" y="5435194"/>
            <a:ext cx="8491538" cy="1422807"/>
          </a:xfrm>
        </p:spPr>
        <p:txBody>
          <a:bodyPr/>
          <a:lstStyle/>
          <a:p>
            <a:r>
              <a:rPr lang="en-GB" dirty="0"/>
              <a:t>Sources: </a:t>
            </a:r>
            <a:r>
              <a:rPr lang="en-GB" dirty="0" err="1"/>
              <a:t>Datastream</a:t>
            </a:r>
            <a:r>
              <a:rPr lang="en-GB" dirty="0"/>
              <a:t> from </a:t>
            </a:r>
            <a:r>
              <a:rPr lang="en-GB" dirty="0" err="1"/>
              <a:t>Refinitiv</a:t>
            </a:r>
            <a:r>
              <a:rPr lang="en-GB" dirty="0"/>
              <a:t>, European Commission (EC), The Conference Board, University of Michigan and Bank calculations</a:t>
            </a:r>
            <a:r>
              <a:rPr lang="en-GB" dirty="0" smtClean="0"/>
              <a:t>.</a:t>
            </a:r>
          </a:p>
          <a:p>
            <a:endParaRPr lang="en-GB" dirty="0"/>
          </a:p>
          <a:p>
            <a:r>
              <a:rPr lang="en-GB" dirty="0"/>
              <a:t>(</a:t>
            </a:r>
            <a:r>
              <a:rPr lang="en-GB" dirty="0" smtClean="0"/>
              <a:t>a)	Monthly </a:t>
            </a:r>
            <a:r>
              <a:rPr lang="en-GB" dirty="0"/>
              <a:t>data unless otherwise stated. </a:t>
            </a:r>
          </a:p>
          <a:p>
            <a:r>
              <a:rPr lang="en-GB" dirty="0"/>
              <a:t>(</a:t>
            </a:r>
            <a:r>
              <a:rPr lang="en-GB" dirty="0" smtClean="0"/>
              <a:t>b)	University </a:t>
            </a:r>
            <a:r>
              <a:rPr lang="en-GB" dirty="0"/>
              <a:t>of Michigan consumer sentiment index. Data are not seasonally adjusted. </a:t>
            </a:r>
          </a:p>
          <a:p>
            <a:r>
              <a:rPr lang="en-GB" dirty="0"/>
              <a:t>(</a:t>
            </a:r>
            <a:r>
              <a:rPr lang="en-GB" dirty="0" smtClean="0"/>
              <a:t>c)	The </a:t>
            </a:r>
            <a:r>
              <a:rPr lang="en-GB" dirty="0"/>
              <a:t>Conference Board measure of CEO </a:t>
            </a:r>
            <a:r>
              <a:rPr lang="en-GB" dirty="0" err="1"/>
              <a:t>Confidence</a:t>
            </a:r>
            <a:r>
              <a:rPr lang="en-GB" baseline="30000" dirty="0" err="1"/>
              <a:t>TM</a:t>
            </a:r>
            <a:r>
              <a:rPr lang="en-GB" dirty="0"/>
              <a:t>, ©2018 The Conference Board. Content reproduced with permission. All rights reserved. Data are quarterly and not seasonally adjusted. </a:t>
            </a:r>
          </a:p>
          <a:p>
            <a:r>
              <a:rPr lang="en-GB" dirty="0"/>
              <a:t>(</a:t>
            </a:r>
            <a:r>
              <a:rPr lang="en-GB" dirty="0" smtClean="0"/>
              <a:t>d)	Headline </a:t>
            </a:r>
            <a:r>
              <a:rPr lang="en-GB" dirty="0"/>
              <a:t>EC sentiment index, reweighted to exclude consumer confidence. Average of overall confidence in the industrial (50%), services (38%), retail trade (6%) and construction (6%) sectors. Data are to September 2018. </a:t>
            </a:r>
          </a:p>
          <a:p>
            <a:r>
              <a:rPr lang="en-GB" dirty="0"/>
              <a:t>(</a:t>
            </a:r>
            <a:r>
              <a:rPr lang="en-GB" dirty="0" smtClean="0"/>
              <a:t>e)	EC </a:t>
            </a:r>
            <a:r>
              <a:rPr lang="en-GB" dirty="0"/>
              <a:t>consumer confidence indicator. Data are to September 2018. </a:t>
            </a:r>
          </a:p>
        </p:txBody>
      </p:sp>
      <p:pic>
        <p:nvPicPr>
          <p:cNvPr id="5122" name="Picture 2" descr="Q:\Current publications\IR November 2018\Section 1\PNGs\Chart1-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7242" y="1440000"/>
            <a:ext cx="6229516"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25470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100" y="226221"/>
            <a:ext cx="8420304" cy="1266080"/>
          </a:xfrm>
        </p:spPr>
        <p:txBody>
          <a:bodyPr/>
          <a:lstStyle/>
          <a:p>
            <a:pPr lvl="1"/>
            <a:r>
              <a:rPr lang="en-GB" b="1" dirty="0"/>
              <a:t>Chart 1.6 </a:t>
            </a:r>
            <a:r>
              <a:rPr lang="en-GB" dirty="0"/>
              <a:t>The US dollar has appreciated since the start </a:t>
            </a:r>
            <a:r>
              <a:rPr lang="en-GB" dirty="0" smtClean="0"/>
              <a:t/>
            </a:r>
            <a:br>
              <a:rPr lang="en-GB" dirty="0" smtClean="0"/>
            </a:br>
            <a:r>
              <a:rPr lang="en-GB" dirty="0" smtClean="0"/>
              <a:t>of </a:t>
            </a:r>
            <a:r>
              <a:rPr lang="en-GB" dirty="0"/>
              <a:t>2018 </a:t>
            </a:r>
          </a:p>
          <a:p>
            <a:pPr lvl="2"/>
            <a:r>
              <a:rPr lang="en-GB" dirty="0"/>
              <a:t>Effective exchange rates </a:t>
            </a:r>
          </a:p>
        </p:txBody>
      </p:sp>
      <p:sp>
        <p:nvSpPr>
          <p:cNvPr id="3" name="Text Placeholder 2"/>
          <p:cNvSpPr>
            <a:spLocks noGrp="1"/>
          </p:cNvSpPr>
          <p:nvPr>
            <p:ph type="body" sz="quarter" idx="16"/>
          </p:nvPr>
        </p:nvSpPr>
        <p:spPr/>
        <p:txBody>
          <a:bodyPr/>
          <a:lstStyle/>
          <a:p>
            <a:r>
              <a:rPr lang="en-GB" dirty="0"/>
              <a:t>Sources: Bank of England, China Foreign Exchange Trade System (CFETS), ECB, Federal Reserve, JPMorgan and Bank calculations</a:t>
            </a:r>
            <a:r>
              <a:rPr lang="en-GB" dirty="0" smtClean="0"/>
              <a:t>.</a:t>
            </a:r>
          </a:p>
          <a:p>
            <a:endParaRPr lang="en-GB" dirty="0"/>
          </a:p>
          <a:p>
            <a:r>
              <a:rPr lang="en-GB" dirty="0"/>
              <a:t>(</a:t>
            </a:r>
            <a:r>
              <a:rPr lang="en-GB" dirty="0" smtClean="0"/>
              <a:t>a)	JPMorgan </a:t>
            </a:r>
            <a:r>
              <a:rPr lang="en-GB" dirty="0"/>
              <a:t>Emerging Markets Currency Index. </a:t>
            </a:r>
          </a:p>
          <a:p>
            <a:r>
              <a:rPr lang="en-GB" dirty="0"/>
              <a:t>(</a:t>
            </a:r>
            <a:r>
              <a:rPr lang="en-GB" dirty="0" smtClean="0"/>
              <a:t>b)	Federal </a:t>
            </a:r>
            <a:r>
              <a:rPr lang="en-GB" dirty="0"/>
              <a:t>Reserve US dollar nominal broad index. </a:t>
            </a:r>
          </a:p>
          <a:p>
            <a:r>
              <a:rPr lang="en-GB" dirty="0"/>
              <a:t>(</a:t>
            </a:r>
            <a:r>
              <a:rPr lang="en-GB" dirty="0" smtClean="0"/>
              <a:t>c)	Trade-weighted </a:t>
            </a:r>
            <a:r>
              <a:rPr lang="en-GB" dirty="0"/>
              <a:t>index. Calculated as a weighted average of end‑day spot bilateral exchange rates, using weights published by the CFETS. </a:t>
            </a:r>
          </a:p>
        </p:txBody>
      </p:sp>
      <p:pic>
        <p:nvPicPr>
          <p:cNvPr id="6146" name="Picture 2" descr="Q:\Current publications\IR November 2018\Section 1\PNGs\Chart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0537" y="1800000"/>
            <a:ext cx="6242927" cy="3627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76887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346547"/>
          </a:xfrm>
        </p:spPr>
        <p:txBody>
          <a:bodyPr/>
          <a:lstStyle/>
          <a:p>
            <a:pPr lvl="1"/>
            <a:r>
              <a:rPr lang="en-GB" b="1" dirty="0"/>
              <a:t>Chart 1.7 </a:t>
            </a:r>
            <a:r>
              <a:rPr lang="en-GB" dirty="0"/>
              <a:t>Market-implied paths for interest rates have risen since August </a:t>
            </a:r>
          </a:p>
          <a:p>
            <a:pPr lvl="2"/>
            <a:r>
              <a:rPr lang="en-GB" dirty="0"/>
              <a:t>International forward interest rates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a:t>Sources: Bank of England, Bloomberg Finance L.P., ECB and Federal Reserve</a:t>
            </a:r>
            <a:r>
              <a:rPr lang="en-GB" dirty="0" smtClean="0"/>
              <a:t>.</a:t>
            </a:r>
          </a:p>
          <a:p>
            <a:endParaRPr lang="en-GB" dirty="0"/>
          </a:p>
          <a:p>
            <a:r>
              <a:rPr lang="en-GB" dirty="0"/>
              <a:t>(</a:t>
            </a:r>
            <a:r>
              <a:rPr lang="en-GB" dirty="0" smtClean="0"/>
              <a:t>a)	The </a:t>
            </a:r>
            <a:r>
              <a:rPr lang="en-GB" dirty="0"/>
              <a:t>November 2018 and August 2018 curves are estimated using instantaneous forward overnight index swap rates in the 15 working days to 24 October and 25 July respectively. </a:t>
            </a:r>
          </a:p>
          <a:p>
            <a:r>
              <a:rPr lang="en-GB" dirty="0"/>
              <a:t>(</a:t>
            </a:r>
            <a:r>
              <a:rPr lang="en-GB" dirty="0" smtClean="0"/>
              <a:t>b)	Upper </a:t>
            </a:r>
            <a:r>
              <a:rPr lang="en-GB" dirty="0"/>
              <a:t>bound of the target range. </a:t>
            </a:r>
          </a:p>
        </p:txBody>
      </p:sp>
      <p:pic>
        <p:nvPicPr>
          <p:cNvPr id="7170" name="Picture 2" descr="Q:\Current publications\IR November 2018\Section 1\PNGs\Chart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7242" y="1800000"/>
            <a:ext cx="6229516" cy="3621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6052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266080"/>
          </a:xfrm>
        </p:spPr>
        <p:txBody>
          <a:bodyPr/>
          <a:lstStyle/>
          <a:p>
            <a:pPr lvl="1"/>
            <a:r>
              <a:rPr lang="en-GB" b="1" dirty="0"/>
              <a:t>Chart 1.8 </a:t>
            </a:r>
            <a:r>
              <a:rPr lang="en-GB" dirty="0"/>
              <a:t>Longer‑term interest rates have increased since August </a:t>
            </a:r>
          </a:p>
          <a:p>
            <a:pPr lvl="2"/>
            <a:r>
              <a:rPr lang="en-GB" dirty="0"/>
              <a:t>Ten‑year nominal interest rates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a:t>Sources: Bloomberg Finance L.P. and Bank calculations</a:t>
            </a:r>
            <a:r>
              <a:rPr lang="en-GB" dirty="0" smtClean="0"/>
              <a:t>.</a:t>
            </a:r>
          </a:p>
          <a:p>
            <a:endParaRPr lang="en-GB" dirty="0"/>
          </a:p>
          <a:p>
            <a:r>
              <a:rPr lang="en-GB" dirty="0"/>
              <a:t>(</a:t>
            </a:r>
            <a:r>
              <a:rPr lang="en-GB" dirty="0" smtClean="0"/>
              <a:t>a)	Zero‑coupon </a:t>
            </a:r>
            <a:r>
              <a:rPr lang="en-GB" dirty="0"/>
              <a:t>spot rates derived from government bond prices. </a:t>
            </a:r>
          </a:p>
        </p:txBody>
      </p:sp>
      <p:pic>
        <p:nvPicPr>
          <p:cNvPr id="8194" name="Picture 2" descr="Q:\Current publications\IR November 2018\Section 1\PNGs\Chart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4182" y="1800000"/>
            <a:ext cx="6135637"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6030606"/>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D4A39AD9-F0DF-4C49-B8DC-4830BAFEA464}">
  <ds:schemaRefs>
    <ds:schemaRef ds:uri="http://schemas.microsoft.com/sharepoint/v3"/>
    <ds:schemaRef ds:uri="b67fa5cd-9f58-4c91-ae17-33c31eed239f"/>
    <ds:schemaRef ds:uri="http://purl.org/dc/dcmitype/"/>
    <ds:schemaRef ds:uri="http://purl.org/dc/terms/"/>
    <ds:schemaRef ds:uri="CEE65117-4BBE-4C9C-8465-20A300C4D3E5"/>
    <ds:schemaRef ds:uri="http://schemas.microsoft.com/office/2006/metadata/properties"/>
    <ds:schemaRef ds:uri="94FC26E6-6271-400D-888B-6BC5B0598690"/>
    <ds:schemaRef ds:uri="http://schemas.microsoft.com/office/2006/documentManagement/types"/>
    <ds:schemaRef ds:uri="http://schemas.microsoft.com/office/infopath/2007/PartnerControls"/>
    <ds:schemaRef ds:uri="http://schemas.microsoft.com/sharepoint/v3/fields"/>
    <ds:schemaRef ds:uri="http://purl.org/dc/elements/1.1/"/>
    <ds:schemaRef ds:uri="http://schemas.openxmlformats.org/package/2006/metadata/core-properties"/>
    <ds:schemaRef ds:uri="94fc26e6-6271-400d-888b-6bc5b0598690"/>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152</TotalTime>
  <Words>821</Words>
  <Application>Microsoft Office PowerPoint</Application>
  <PresentationFormat>On-screen Show (4:3)</PresentationFormat>
  <Paragraphs>142</Paragraphs>
  <Slides>26</Slides>
  <Notes>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IR POWERPOINT TEMPLATE</vt:lpstr>
      <vt:lpstr>Inflation Report November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 Global economic and financial market developments</dc:title>
  <dc:subject>Section 1: Global economic and financial market developments</dc:subject>
  <dc:creator>Bank of England</dc:creator>
  <cp:keywords/>
  <dc:description/>
  <cp:lastModifiedBy>Hicks, Andrew</cp:lastModifiedBy>
  <cp:revision>17</cp:revision>
  <cp:lastPrinted>2018-10-31T12:17:37Z</cp:lastPrinted>
  <dcterms:created xsi:type="dcterms:W3CDTF">2015-08-04T14:55:29Z</dcterms:created>
  <dcterms:modified xsi:type="dcterms:W3CDTF">2018-10-31T20:10:55Z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