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56" r:id="rId5"/>
  </p:sldMasterIdLst>
  <p:notesMasterIdLst>
    <p:notesMasterId r:id="rId33"/>
  </p:notesMasterIdLst>
  <p:sldIdLst>
    <p:sldId id="314" r:id="rId6"/>
    <p:sldId id="316" r:id="rId7"/>
    <p:sldId id="349" r:id="rId8"/>
    <p:sldId id="348" r:id="rId9"/>
    <p:sldId id="347" r:id="rId10"/>
    <p:sldId id="346" r:id="rId11"/>
    <p:sldId id="345" r:id="rId12"/>
    <p:sldId id="350" r:id="rId13"/>
    <p:sldId id="351" r:id="rId14"/>
    <p:sldId id="352" r:id="rId15"/>
    <p:sldId id="353" r:id="rId16"/>
    <p:sldId id="354" r:id="rId17"/>
    <p:sldId id="309" r:id="rId18"/>
    <p:sldId id="329" r:id="rId19"/>
    <p:sldId id="344" r:id="rId20"/>
    <p:sldId id="335" r:id="rId21"/>
    <p:sldId id="355" r:id="rId22"/>
    <p:sldId id="332" r:id="rId23"/>
    <p:sldId id="356" r:id="rId24"/>
    <p:sldId id="357" r:id="rId25"/>
    <p:sldId id="358" r:id="rId26"/>
    <p:sldId id="359" r:id="rId27"/>
    <p:sldId id="360" r:id="rId28"/>
    <p:sldId id="361" r:id="rId29"/>
    <p:sldId id="362" r:id="rId30"/>
    <p:sldId id="363" r:id="rId31"/>
    <p:sldId id="364" r:id="rId32"/>
  </p:sldIdLst>
  <p:sldSz cx="9144000" cy="6858000" type="screen4x3"/>
  <p:notesSz cx="6805613" cy="9944100"/>
  <p:defaultTextStyle>
    <a:defPPr>
      <a:defRPr lang="en-US"/>
    </a:defPPr>
    <a:lvl1pPr algn="l" rtl="0" fontAlgn="base">
      <a:spcBef>
        <a:spcPct val="0"/>
      </a:spcBef>
      <a:spcAft>
        <a:spcPct val="0"/>
      </a:spcAft>
      <a:defRPr sz="1200" kern="1200">
        <a:solidFill>
          <a:schemeClr val="tx1"/>
        </a:solidFill>
        <a:latin typeface="Times" charset="0"/>
        <a:ea typeface="MS PGothic" pitchFamily="34" charset="-128"/>
        <a:cs typeface="+mn-cs"/>
      </a:defRPr>
    </a:lvl1pPr>
    <a:lvl2pPr marL="457200" algn="l" rtl="0" fontAlgn="base">
      <a:spcBef>
        <a:spcPct val="0"/>
      </a:spcBef>
      <a:spcAft>
        <a:spcPct val="0"/>
      </a:spcAft>
      <a:defRPr sz="1200" kern="1200">
        <a:solidFill>
          <a:schemeClr val="tx1"/>
        </a:solidFill>
        <a:latin typeface="Times" charset="0"/>
        <a:ea typeface="MS PGothic" pitchFamily="34" charset="-128"/>
        <a:cs typeface="+mn-cs"/>
      </a:defRPr>
    </a:lvl2pPr>
    <a:lvl3pPr marL="914400" algn="l" rtl="0" fontAlgn="base">
      <a:spcBef>
        <a:spcPct val="0"/>
      </a:spcBef>
      <a:spcAft>
        <a:spcPct val="0"/>
      </a:spcAft>
      <a:defRPr sz="1200" kern="1200">
        <a:solidFill>
          <a:schemeClr val="tx1"/>
        </a:solidFill>
        <a:latin typeface="Times" charset="0"/>
        <a:ea typeface="MS PGothic" pitchFamily="34" charset="-128"/>
        <a:cs typeface="+mn-cs"/>
      </a:defRPr>
    </a:lvl3pPr>
    <a:lvl4pPr marL="1371600" algn="l" rtl="0" fontAlgn="base">
      <a:spcBef>
        <a:spcPct val="0"/>
      </a:spcBef>
      <a:spcAft>
        <a:spcPct val="0"/>
      </a:spcAft>
      <a:defRPr sz="1200" kern="1200">
        <a:solidFill>
          <a:schemeClr val="tx1"/>
        </a:solidFill>
        <a:latin typeface="Times" charset="0"/>
        <a:ea typeface="MS PGothic" pitchFamily="34" charset="-128"/>
        <a:cs typeface="+mn-cs"/>
      </a:defRPr>
    </a:lvl4pPr>
    <a:lvl5pPr marL="1828800" algn="l" rtl="0" fontAlgn="base">
      <a:spcBef>
        <a:spcPct val="0"/>
      </a:spcBef>
      <a:spcAft>
        <a:spcPct val="0"/>
      </a:spcAft>
      <a:defRPr sz="1200" kern="1200">
        <a:solidFill>
          <a:schemeClr val="tx1"/>
        </a:solidFill>
        <a:latin typeface="Times" charset="0"/>
        <a:ea typeface="MS PGothic" pitchFamily="34" charset="-128"/>
        <a:cs typeface="+mn-cs"/>
      </a:defRPr>
    </a:lvl5pPr>
    <a:lvl6pPr marL="2286000" algn="l" defTabSz="914400" rtl="0" eaLnBrk="1" latinLnBrk="0" hangingPunct="1">
      <a:defRPr sz="1200" kern="1200">
        <a:solidFill>
          <a:schemeClr val="tx1"/>
        </a:solidFill>
        <a:latin typeface="Times" charset="0"/>
        <a:ea typeface="MS PGothic" pitchFamily="34" charset="-128"/>
        <a:cs typeface="+mn-cs"/>
      </a:defRPr>
    </a:lvl6pPr>
    <a:lvl7pPr marL="2743200" algn="l" defTabSz="914400" rtl="0" eaLnBrk="1" latinLnBrk="0" hangingPunct="1">
      <a:defRPr sz="1200" kern="1200">
        <a:solidFill>
          <a:schemeClr val="tx1"/>
        </a:solidFill>
        <a:latin typeface="Times" charset="0"/>
        <a:ea typeface="MS PGothic" pitchFamily="34" charset="-128"/>
        <a:cs typeface="+mn-cs"/>
      </a:defRPr>
    </a:lvl7pPr>
    <a:lvl8pPr marL="3200400" algn="l" defTabSz="914400" rtl="0" eaLnBrk="1" latinLnBrk="0" hangingPunct="1">
      <a:defRPr sz="1200" kern="1200">
        <a:solidFill>
          <a:schemeClr val="tx1"/>
        </a:solidFill>
        <a:latin typeface="Times" charset="0"/>
        <a:ea typeface="MS PGothic" pitchFamily="34" charset="-128"/>
        <a:cs typeface="+mn-cs"/>
      </a:defRPr>
    </a:lvl8pPr>
    <a:lvl9pPr marL="3657600" algn="l" defTabSz="914400" rtl="0" eaLnBrk="1" latinLnBrk="0" hangingPunct="1">
      <a:defRPr sz="1200" kern="1200">
        <a:solidFill>
          <a:schemeClr val="tx1"/>
        </a:solidFill>
        <a:latin typeface="Times" charset="0"/>
        <a:ea typeface="MS PGothic" pitchFamily="34" charset="-128"/>
        <a:cs typeface="+mn-cs"/>
      </a:defRPr>
    </a:lvl9pPr>
  </p:defaultTextStyle>
  <p:extLst>
    <p:ext uri="{EFAFB233-063F-42B5-8137-9DF3F51BA10A}">
      <p15:sldGuideLst xmlns:p15="http://schemas.microsoft.com/office/powerpoint/2012/main">
        <p15:guide id="1" orient="horz" pos="332">
          <p15:clr>
            <a:srgbClr val="A4A3A4"/>
          </p15:clr>
        </p15:guide>
        <p15:guide id="2" orient="horz" pos="528">
          <p15:clr>
            <a:srgbClr val="A4A3A4"/>
          </p15:clr>
        </p15:guide>
        <p15:guide id="3" orient="horz" pos="3660">
          <p15:clr>
            <a:srgbClr val="A4A3A4"/>
          </p15:clr>
        </p15:guide>
        <p15:guide id="4" orient="horz" pos="864">
          <p15:clr>
            <a:srgbClr val="A4A3A4"/>
          </p15:clr>
        </p15:guide>
        <p15:guide id="5" pos="4610">
          <p15:clr>
            <a:srgbClr val="A4A3A4"/>
          </p15:clr>
        </p15:guide>
        <p15:guide id="6" pos="1122">
          <p15:clr>
            <a:srgbClr val="A4A3A4"/>
          </p15:clr>
        </p15:guide>
        <p15:guide id="7" pos="184">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5E6E"/>
    <a:srgbClr val="960000"/>
    <a:srgbClr val="9633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7817" autoAdjust="0"/>
    <p:restoredTop sz="94660"/>
  </p:normalViewPr>
  <p:slideViewPr>
    <p:cSldViewPr snapToGrid="0" showGuides="1">
      <p:cViewPr varScale="1">
        <p:scale>
          <a:sx n="138" d="100"/>
          <a:sy n="138" d="100"/>
        </p:scale>
        <p:origin x="1996" y="108"/>
      </p:cViewPr>
      <p:guideLst>
        <p:guide orient="horz" pos="332"/>
        <p:guide orient="horz" pos="528"/>
        <p:guide orient="horz" pos="3660"/>
        <p:guide orient="horz" pos="864"/>
        <p:guide pos="4610"/>
        <p:guide pos="1122"/>
        <p:guide pos="184"/>
      </p:guideLst>
    </p:cSldViewPr>
  </p:slideViewPr>
  <p:outlineViewPr>
    <p:cViewPr>
      <p:scale>
        <a:sx n="100" d="100"/>
        <a:sy n="100" d="100"/>
      </p:scale>
      <p:origin x="0" y="1008"/>
    </p:cViewPr>
  </p:outlineViewPr>
  <p:notesTextViewPr>
    <p:cViewPr>
      <p:scale>
        <a:sx n="100" d="100"/>
        <a:sy n="100" d="100"/>
      </p:scale>
      <p:origin x="0" y="0"/>
    </p:cViewPr>
  </p:notesTextViewPr>
  <p:sorterViewPr>
    <p:cViewPr>
      <p:scale>
        <a:sx n="100" d="100"/>
        <a:sy n="100" d="100"/>
      </p:scale>
      <p:origin x="0" y="312"/>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 Type="http://schemas.openxmlformats.org/officeDocument/2006/relationships/customXml" Target="../customXml/item3.xml"/><Relationship Id="rId21" Type="http://schemas.openxmlformats.org/officeDocument/2006/relationships/slide" Target="slides/slide16.xml"/><Relationship Id="rId34" Type="http://schemas.openxmlformats.org/officeDocument/2006/relationships/presProps" Target="presProp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notesMaster" Target="notesMasters/notesMaster1.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tableStyles" Target="tableStyles.xml"/><Relationship Id="rId5" Type="http://schemas.openxmlformats.org/officeDocument/2006/relationships/slideMaster" Target="slideMasters/slideMaster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theme" Target="theme/theme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 Type="http://schemas.openxmlformats.org/officeDocument/2006/relationships/customXml" Target="../customXml/item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53602" name="Rectangle 2"/>
          <p:cNvSpPr>
            <a:spLocks noGrp="1" noChangeArrowheads="1"/>
          </p:cNvSpPr>
          <p:nvPr>
            <p:ph type="hdr" sz="quarter"/>
          </p:nvPr>
        </p:nvSpPr>
        <p:spPr bwMode="auto">
          <a:xfrm>
            <a:off x="0" y="0"/>
            <a:ext cx="2974975" cy="534988"/>
          </a:xfrm>
          <a:prstGeom prst="rect">
            <a:avLst/>
          </a:prstGeom>
          <a:noFill/>
          <a:ln w="9525">
            <a:noFill/>
            <a:miter lim="800000"/>
            <a:headEnd/>
            <a:tailEnd/>
          </a:ln>
          <a:effectLst/>
        </p:spPr>
        <p:txBody>
          <a:bodyPr vert="horz" wrap="square" lIns="91568" tIns="45784" rIns="91568" bIns="45784" numCol="1" anchor="t" anchorCtr="0" compatLnSpc="1">
            <a:prstTxWarp prst="textNoShape">
              <a:avLst/>
            </a:prstTxWarp>
          </a:bodyPr>
          <a:lstStyle>
            <a:lvl1pPr eaLnBrk="0" hangingPunct="0">
              <a:defRPr>
                <a:latin typeface="Times" pitchFamily="1" charset="0"/>
                <a:ea typeface="+mn-ea"/>
                <a:cs typeface="+mn-cs"/>
              </a:defRPr>
            </a:lvl1pPr>
          </a:lstStyle>
          <a:p>
            <a:pPr>
              <a:defRPr/>
            </a:pPr>
            <a:endParaRPr lang="en-US"/>
          </a:p>
        </p:txBody>
      </p:sp>
      <p:sp>
        <p:nvSpPr>
          <p:cNvPr id="153603" name="Rectangle 3"/>
          <p:cNvSpPr>
            <a:spLocks noGrp="1" noChangeArrowheads="1"/>
          </p:cNvSpPr>
          <p:nvPr>
            <p:ph type="dt" idx="1"/>
          </p:nvPr>
        </p:nvSpPr>
        <p:spPr bwMode="auto">
          <a:xfrm>
            <a:off x="3890963" y="0"/>
            <a:ext cx="2898775" cy="534988"/>
          </a:xfrm>
          <a:prstGeom prst="rect">
            <a:avLst/>
          </a:prstGeom>
          <a:noFill/>
          <a:ln w="9525">
            <a:noFill/>
            <a:miter lim="800000"/>
            <a:headEnd/>
            <a:tailEnd/>
          </a:ln>
          <a:effectLst/>
        </p:spPr>
        <p:txBody>
          <a:bodyPr vert="horz" wrap="square" lIns="91568" tIns="45784" rIns="91568" bIns="45784" numCol="1" anchor="t" anchorCtr="0" compatLnSpc="1">
            <a:prstTxWarp prst="textNoShape">
              <a:avLst/>
            </a:prstTxWarp>
          </a:bodyPr>
          <a:lstStyle>
            <a:lvl1pPr algn="r" eaLnBrk="0" hangingPunct="0">
              <a:defRPr>
                <a:latin typeface="Times" pitchFamily="1" charset="0"/>
                <a:ea typeface="+mn-ea"/>
                <a:cs typeface="+mn-cs"/>
              </a:defRPr>
            </a:lvl1pPr>
          </a:lstStyle>
          <a:p>
            <a:pPr>
              <a:defRPr/>
            </a:pPr>
            <a:endParaRPr lang="en-US"/>
          </a:p>
        </p:txBody>
      </p:sp>
      <p:sp>
        <p:nvSpPr>
          <p:cNvPr id="8196" name="Rectangle 4"/>
          <p:cNvSpPr>
            <a:spLocks noGrp="1" noRot="1" noChangeAspect="1" noChangeArrowheads="1" noTextEdit="1"/>
          </p:cNvSpPr>
          <p:nvPr>
            <p:ph type="sldImg" idx="2"/>
          </p:nvPr>
        </p:nvSpPr>
        <p:spPr bwMode="auto">
          <a:xfrm>
            <a:off x="901700" y="763588"/>
            <a:ext cx="4986338" cy="374015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05" name="Rectangle 5"/>
          <p:cNvSpPr>
            <a:spLocks noGrp="1" noChangeArrowheads="1"/>
          </p:cNvSpPr>
          <p:nvPr>
            <p:ph type="body" sz="quarter" idx="3"/>
          </p:nvPr>
        </p:nvSpPr>
        <p:spPr bwMode="auto">
          <a:xfrm>
            <a:off x="915988" y="4732338"/>
            <a:ext cx="4957762" cy="4502150"/>
          </a:xfrm>
          <a:prstGeom prst="rect">
            <a:avLst/>
          </a:prstGeom>
          <a:noFill/>
          <a:ln w="9525">
            <a:noFill/>
            <a:miter lim="800000"/>
            <a:headEnd/>
            <a:tailEnd/>
          </a:ln>
          <a:effectLst/>
        </p:spPr>
        <p:txBody>
          <a:bodyPr vert="horz" wrap="square" lIns="91568" tIns="45784" rIns="91568" bIns="45784"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153606" name="Rectangle 6"/>
          <p:cNvSpPr>
            <a:spLocks noGrp="1" noChangeArrowheads="1"/>
          </p:cNvSpPr>
          <p:nvPr>
            <p:ph type="ftr" sz="quarter" idx="4"/>
          </p:nvPr>
        </p:nvSpPr>
        <p:spPr bwMode="auto">
          <a:xfrm>
            <a:off x="0" y="9464675"/>
            <a:ext cx="2974975" cy="457200"/>
          </a:xfrm>
          <a:prstGeom prst="rect">
            <a:avLst/>
          </a:prstGeom>
          <a:noFill/>
          <a:ln w="9525">
            <a:noFill/>
            <a:miter lim="800000"/>
            <a:headEnd/>
            <a:tailEnd/>
          </a:ln>
          <a:effectLst/>
        </p:spPr>
        <p:txBody>
          <a:bodyPr vert="horz" wrap="square" lIns="91568" tIns="45784" rIns="91568" bIns="45784" numCol="1" anchor="b" anchorCtr="0" compatLnSpc="1">
            <a:prstTxWarp prst="textNoShape">
              <a:avLst/>
            </a:prstTxWarp>
          </a:bodyPr>
          <a:lstStyle>
            <a:lvl1pPr eaLnBrk="0" hangingPunct="0">
              <a:defRPr>
                <a:latin typeface="Times" pitchFamily="1" charset="0"/>
                <a:ea typeface="+mn-ea"/>
                <a:cs typeface="+mn-cs"/>
              </a:defRPr>
            </a:lvl1pPr>
          </a:lstStyle>
          <a:p>
            <a:pPr>
              <a:defRPr/>
            </a:pPr>
            <a:endParaRPr lang="en-US"/>
          </a:p>
        </p:txBody>
      </p:sp>
      <p:sp>
        <p:nvSpPr>
          <p:cNvPr id="153607" name="Rectangle 7"/>
          <p:cNvSpPr>
            <a:spLocks noGrp="1" noChangeArrowheads="1"/>
          </p:cNvSpPr>
          <p:nvPr>
            <p:ph type="sldNum" sz="quarter" idx="5"/>
          </p:nvPr>
        </p:nvSpPr>
        <p:spPr bwMode="auto">
          <a:xfrm>
            <a:off x="3890963" y="9464675"/>
            <a:ext cx="2898775" cy="457200"/>
          </a:xfrm>
          <a:prstGeom prst="rect">
            <a:avLst/>
          </a:prstGeom>
          <a:noFill/>
          <a:ln w="9525">
            <a:noFill/>
            <a:miter lim="800000"/>
            <a:headEnd/>
            <a:tailEnd/>
          </a:ln>
          <a:effectLst/>
        </p:spPr>
        <p:txBody>
          <a:bodyPr vert="horz" wrap="square" lIns="91568" tIns="45784" rIns="91568" bIns="45784" numCol="1" anchor="b" anchorCtr="0" compatLnSpc="1">
            <a:prstTxWarp prst="textNoShape">
              <a:avLst/>
            </a:prstTxWarp>
          </a:bodyPr>
          <a:lstStyle>
            <a:lvl1pPr algn="r" eaLnBrk="0" hangingPunct="0">
              <a:defRPr/>
            </a:lvl1pPr>
          </a:lstStyle>
          <a:p>
            <a:pPr>
              <a:defRPr/>
            </a:pPr>
            <a:fld id="{D9C3E3EA-DFF6-4FED-A327-0B330CCF1613}" type="slidenum">
              <a:rPr lang="en-US"/>
              <a:pPr>
                <a:defRPr/>
              </a:pPr>
              <a:t>‹#›</a:t>
            </a:fld>
            <a:endParaRPr lang="en-US"/>
          </a:p>
        </p:txBody>
      </p:sp>
    </p:spTree>
    <p:extLst>
      <p:ext uri="{BB962C8B-B14F-4D97-AF65-F5344CB8AC3E}">
        <p14:creationId xmlns:p14="http://schemas.microsoft.com/office/powerpoint/2010/main" val="1766851789"/>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pitchFamily="18" charset="0"/>
        <a:ea typeface="MS PGothic" pitchFamily="34" charset="-128"/>
        <a:cs typeface="ＭＳ Ｐゴシック" pitchFamily="-105" charset="-128"/>
      </a:defRPr>
    </a:lvl1pPr>
    <a:lvl2pPr marL="457200" algn="l" rtl="0" eaLnBrk="0" fontAlgn="base" hangingPunct="0">
      <a:spcBef>
        <a:spcPct val="30000"/>
      </a:spcBef>
      <a:spcAft>
        <a:spcPct val="0"/>
      </a:spcAft>
      <a:defRPr sz="1200" kern="1200">
        <a:solidFill>
          <a:schemeClr val="tx1"/>
        </a:solidFill>
        <a:latin typeface="Times" pitchFamily="18" charset="0"/>
        <a:ea typeface="MS PGothic" pitchFamily="34" charset="-128"/>
        <a:cs typeface="ＭＳ Ｐゴシック"/>
      </a:defRPr>
    </a:lvl2pPr>
    <a:lvl3pPr marL="914400" algn="l" rtl="0" eaLnBrk="0" fontAlgn="base" hangingPunct="0">
      <a:spcBef>
        <a:spcPct val="30000"/>
      </a:spcBef>
      <a:spcAft>
        <a:spcPct val="0"/>
      </a:spcAft>
      <a:defRPr sz="1200" kern="1200">
        <a:solidFill>
          <a:schemeClr val="tx1"/>
        </a:solidFill>
        <a:latin typeface="Times" pitchFamily="18" charset="0"/>
        <a:ea typeface="MS PGothic" pitchFamily="34" charset="-128"/>
        <a:cs typeface="ＭＳ Ｐゴシック"/>
      </a:defRPr>
    </a:lvl3pPr>
    <a:lvl4pPr marL="1371600" algn="l" rtl="0" eaLnBrk="0" fontAlgn="base" hangingPunct="0">
      <a:spcBef>
        <a:spcPct val="30000"/>
      </a:spcBef>
      <a:spcAft>
        <a:spcPct val="0"/>
      </a:spcAft>
      <a:defRPr sz="1200" kern="1200">
        <a:solidFill>
          <a:schemeClr val="tx1"/>
        </a:solidFill>
        <a:latin typeface="Times" pitchFamily="18" charset="0"/>
        <a:ea typeface="MS PGothic" pitchFamily="34" charset="-128"/>
        <a:cs typeface="ＭＳ Ｐゴシック"/>
      </a:defRPr>
    </a:lvl4pPr>
    <a:lvl5pPr marL="1828800" algn="l" rtl="0" eaLnBrk="0" fontAlgn="base" hangingPunct="0">
      <a:spcBef>
        <a:spcPct val="30000"/>
      </a:spcBef>
      <a:spcAft>
        <a:spcPct val="0"/>
      </a:spcAft>
      <a:defRPr sz="1200" kern="1200">
        <a:solidFill>
          <a:schemeClr val="tx1"/>
        </a:solidFill>
        <a:latin typeface="Times" pitchFamily="18" charset="0"/>
        <a:ea typeface="MS PGothic" pitchFamily="34" charset="-128"/>
        <a:cs typeface="ＭＳ Ｐゴシック"/>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a:defRPr/>
            </a:pPr>
            <a:fld id="{D9C3E3EA-DFF6-4FED-A327-0B330CCF1613}" type="slidenum">
              <a:rPr lang="en-US" smtClean="0"/>
              <a:pPr>
                <a:defRPr/>
              </a:pPr>
              <a:t>2</a:t>
            </a:fld>
            <a:endParaRPr lang="en-US"/>
          </a:p>
        </p:txBody>
      </p:sp>
    </p:spTree>
    <p:extLst>
      <p:ext uri="{BB962C8B-B14F-4D97-AF65-F5344CB8AC3E}">
        <p14:creationId xmlns:p14="http://schemas.microsoft.com/office/powerpoint/2010/main" val="428468948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a:defRPr/>
            </a:pPr>
            <a:fld id="{D9C3E3EA-DFF6-4FED-A327-0B330CCF1613}" type="slidenum">
              <a:rPr lang="en-US" smtClean="0"/>
              <a:pPr>
                <a:defRPr/>
              </a:pPr>
              <a:t>11</a:t>
            </a:fld>
            <a:endParaRPr lang="en-US"/>
          </a:p>
        </p:txBody>
      </p:sp>
    </p:spTree>
    <p:extLst>
      <p:ext uri="{BB962C8B-B14F-4D97-AF65-F5344CB8AC3E}">
        <p14:creationId xmlns:p14="http://schemas.microsoft.com/office/powerpoint/2010/main" val="139567654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a:defRPr/>
            </a:pPr>
            <a:fld id="{D9C3E3EA-DFF6-4FED-A327-0B330CCF1613}" type="slidenum">
              <a:rPr lang="en-US" smtClean="0"/>
              <a:pPr>
                <a:defRPr/>
              </a:pPr>
              <a:t>12</a:t>
            </a:fld>
            <a:endParaRPr lang="en-US"/>
          </a:p>
        </p:txBody>
      </p:sp>
    </p:spTree>
    <p:extLst>
      <p:ext uri="{BB962C8B-B14F-4D97-AF65-F5344CB8AC3E}">
        <p14:creationId xmlns:p14="http://schemas.microsoft.com/office/powerpoint/2010/main" val="130429048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Rot="1" noChangeAspect="1" noChangeArrowheads="1" noTextEdit="1"/>
          </p:cNvSpPr>
          <p:nvPr>
            <p:ph type="sldImg"/>
          </p:nvPr>
        </p:nvSpPr>
        <p:spPr>
          <a:ln/>
        </p:spPr>
      </p:sp>
      <p:sp>
        <p:nvSpPr>
          <p:cNvPr id="9219"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smtClean="0">
              <a:latin typeface="Times" charset="0"/>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Rot="1" noChangeAspect="1" noChangeArrowheads="1" noTextEdit="1"/>
          </p:cNvSpPr>
          <p:nvPr>
            <p:ph type="sldImg"/>
          </p:nvPr>
        </p:nvSpPr>
        <p:spPr>
          <a:ln/>
        </p:spPr>
      </p:sp>
      <p:sp>
        <p:nvSpPr>
          <p:cNvPr id="9219"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smtClean="0">
              <a:latin typeface="Times" charset="0"/>
            </a:endParaRPr>
          </a:p>
        </p:txBody>
      </p:sp>
    </p:spTree>
    <p:extLst>
      <p:ext uri="{BB962C8B-B14F-4D97-AF65-F5344CB8AC3E}">
        <p14:creationId xmlns:p14="http://schemas.microsoft.com/office/powerpoint/2010/main" val="124533728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a:defRPr/>
            </a:pPr>
            <a:fld id="{D9C3E3EA-DFF6-4FED-A327-0B330CCF1613}" type="slidenum">
              <a:rPr lang="en-US" smtClean="0"/>
              <a:pPr>
                <a:defRPr/>
              </a:pPr>
              <a:t>17</a:t>
            </a:fld>
            <a:endParaRPr lang="en-US"/>
          </a:p>
        </p:txBody>
      </p:sp>
    </p:spTree>
    <p:extLst>
      <p:ext uri="{BB962C8B-B14F-4D97-AF65-F5344CB8AC3E}">
        <p14:creationId xmlns:p14="http://schemas.microsoft.com/office/powerpoint/2010/main" val="410869879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a:defRPr/>
            </a:pPr>
            <a:fld id="{D9C3E3EA-DFF6-4FED-A327-0B330CCF1613}" type="slidenum">
              <a:rPr lang="en-US" smtClean="0"/>
              <a:pPr>
                <a:defRPr/>
              </a:pPr>
              <a:t>19</a:t>
            </a:fld>
            <a:endParaRPr lang="en-US"/>
          </a:p>
        </p:txBody>
      </p:sp>
    </p:spTree>
    <p:extLst>
      <p:ext uri="{BB962C8B-B14F-4D97-AF65-F5344CB8AC3E}">
        <p14:creationId xmlns:p14="http://schemas.microsoft.com/office/powerpoint/2010/main" val="78716099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a:defRPr/>
            </a:pPr>
            <a:fld id="{D9C3E3EA-DFF6-4FED-A327-0B330CCF1613}" type="slidenum">
              <a:rPr lang="en-US" smtClean="0"/>
              <a:pPr>
                <a:defRPr/>
              </a:pPr>
              <a:t>21</a:t>
            </a:fld>
            <a:endParaRPr lang="en-US"/>
          </a:p>
        </p:txBody>
      </p:sp>
    </p:spTree>
    <p:extLst>
      <p:ext uri="{BB962C8B-B14F-4D97-AF65-F5344CB8AC3E}">
        <p14:creationId xmlns:p14="http://schemas.microsoft.com/office/powerpoint/2010/main" val="284116709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a:defRPr/>
            </a:pPr>
            <a:fld id="{D9C3E3EA-DFF6-4FED-A327-0B330CCF1613}" type="slidenum">
              <a:rPr lang="en-US" smtClean="0"/>
              <a:pPr>
                <a:defRPr/>
              </a:pPr>
              <a:t>23</a:t>
            </a:fld>
            <a:endParaRPr lang="en-US"/>
          </a:p>
        </p:txBody>
      </p:sp>
    </p:spTree>
    <p:extLst>
      <p:ext uri="{BB962C8B-B14F-4D97-AF65-F5344CB8AC3E}">
        <p14:creationId xmlns:p14="http://schemas.microsoft.com/office/powerpoint/2010/main" val="101802800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Rot="1" noChangeAspect="1" noChangeArrowheads="1" noTextEdit="1"/>
          </p:cNvSpPr>
          <p:nvPr>
            <p:ph type="sldImg"/>
          </p:nvPr>
        </p:nvSpPr>
        <p:spPr>
          <a:ln/>
        </p:spPr>
      </p:sp>
      <p:sp>
        <p:nvSpPr>
          <p:cNvPr id="9219"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smtClean="0">
              <a:latin typeface="Times" charset="0"/>
            </a:endParaRPr>
          </a:p>
        </p:txBody>
      </p:sp>
    </p:spTree>
    <p:extLst>
      <p:ext uri="{BB962C8B-B14F-4D97-AF65-F5344CB8AC3E}">
        <p14:creationId xmlns:p14="http://schemas.microsoft.com/office/powerpoint/2010/main" val="167861547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a:defRPr/>
            </a:pPr>
            <a:fld id="{D9C3E3EA-DFF6-4FED-A327-0B330CCF1613}" type="slidenum">
              <a:rPr lang="en-US" smtClean="0"/>
              <a:pPr>
                <a:defRPr/>
              </a:pPr>
              <a:t>26</a:t>
            </a:fld>
            <a:endParaRPr lang="en-US"/>
          </a:p>
        </p:txBody>
      </p:sp>
    </p:spTree>
    <p:extLst>
      <p:ext uri="{BB962C8B-B14F-4D97-AF65-F5344CB8AC3E}">
        <p14:creationId xmlns:p14="http://schemas.microsoft.com/office/powerpoint/2010/main" val="409895179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a:defRPr/>
            </a:pPr>
            <a:fld id="{D9C3E3EA-DFF6-4FED-A327-0B330CCF1613}" type="slidenum">
              <a:rPr lang="en-US" smtClean="0"/>
              <a:pPr>
                <a:defRPr/>
              </a:pPr>
              <a:t>3</a:t>
            </a:fld>
            <a:endParaRPr lang="en-US"/>
          </a:p>
        </p:txBody>
      </p:sp>
    </p:spTree>
    <p:extLst>
      <p:ext uri="{BB962C8B-B14F-4D97-AF65-F5344CB8AC3E}">
        <p14:creationId xmlns:p14="http://schemas.microsoft.com/office/powerpoint/2010/main" val="344184521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a:defRPr/>
            </a:pPr>
            <a:fld id="{D9C3E3EA-DFF6-4FED-A327-0B330CCF1613}" type="slidenum">
              <a:rPr lang="en-US" smtClean="0"/>
              <a:pPr>
                <a:defRPr/>
              </a:pPr>
              <a:t>4</a:t>
            </a:fld>
            <a:endParaRPr lang="en-US"/>
          </a:p>
        </p:txBody>
      </p:sp>
    </p:spTree>
    <p:extLst>
      <p:ext uri="{BB962C8B-B14F-4D97-AF65-F5344CB8AC3E}">
        <p14:creationId xmlns:p14="http://schemas.microsoft.com/office/powerpoint/2010/main" val="37339348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a:defRPr/>
            </a:pPr>
            <a:fld id="{D9C3E3EA-DFF6-4FED-A327-0B330CCF1613}" type="slidenum">
              <a:rPr lang="en-US" smtClean="0"/>
              <a:pPr>
                <a:defRPr/>
              </a:pPr>
              <a:t>5</a:t>
            </a:fld>
            <a:endParaRPr lang="en-US"/>
          </a:p>
        </p:txBody>
      </p:sp>
    </p:spTree>
    <p:extLst>
      <p:ext uri="{BB962C8B-B14F-4D97-AF65-F5344CB8AC3E}">
        <p14:creationId xmlns:p14="http://schemas.microsoft.com/office/powerpoint/2010/main" val="309587501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a:defRPr/>
            </a:pPr>
            <a:fld id="{D9C3E3EA-DFF6-4FED-A327-0B330CCF1613}" type="slidenum">
              <a:rPr lang="en-US" smtClean="0"/>
              <a:pPr>
                <a:defRPr/>
              </a:pPr>
              <a:t>6</a:t>
            </a:fld>
            <a:endParaRPr lang="en-US"/>
          </a:p>
        </p:txBody>
      </p:sp>
    </p:spTree>
    <p:extLst>
      <p:ext uri="{BB962C8B-B14F-4D97-AF65-F5344CB8AC3E}">
        <p14:creationId xmlns:p14="http://schemas.microsoft.com/office/powerpoint/2010/main" val="174275957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a:defRPr/>
            </a:pPr>
            <a:fld id="{D9C3E3EA-DFF6-4FED-A327-0B330CCF1613}" type="slidenum">
              <a:rPr lang="en-US" smtClean="0"/>
              <a:pPr>
                <a:defRPr/>
              </a:pPr>
              <a:t>7</a:t>
            </a:fld>
            <a:endParaRPr lang="en-US"/>
          </a:p>
        </p:txBody>
      </p:sp>
    </p:spTree>
    <p:extLst>
      <p:ext uri="{BB962C8B-B14F-4D97-AF65-F5344CB8AC3E}">
        <p14:creationId xmlns:p14="http://schemas.microsoft.com/office/powerpoint/2010/main" val="342077442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a:defRPr/>
            </a:pPr>
            <a:fld id="{D9C3E3EA-DFF6-4FED-A327-0B330CCF1613}" type="slidenum">
              <a:rPr lang="en-US" smtClean="0"/>
              <a:pPr>
                <a:defRPr/>
              </a:pPr>
              <a:t>8</a:t>
            </a:fld>
            <a:endParaRPr lang="en-US"/>
          </a:p>
        </p:txBody>
      </p:sp>
    </p:spTree>
    <p:extLst>
      <p:ext uri="{BB962C8B-B14F-4D97-AF65-F5344CB8AC3E}">
        <p14:creationId xmlns:p14="http://schemas.microsoft.com/office/powerpoint/2010/main" val="385756743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a:defRPr/>
            </a:pPr>
            <a:fld id="{D9C3E3EA-DFF6-4FED-A327-0B330CCF1613}" type="slidenum">
              <a:rPr lang="en-US" smtClean="0"/>
              <a:pPr>
                <a:defRPr/>
              </a:pPr>
              <a:t>9</a:t>
            </a:fld>
            <a:endParaRPr lang="en-US"/>
          </a:p>
        </p:txBody>
      </p:sp>
    </p:spTree>
    <p:extLst>
      <p:ext uri="{BB962C8B-B14F-4D97-AF65-F5344CB8AC3E}">
        <p14:creationId xmlns:p14="http://schemas.microsoft.com/office/powerpoint/2010/main" val="94705674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a:defRPr/>
            </a:pPr>
            <a:fld id="{D9C3E3EA-DFF6-4FED-A327-0B330CCF1613}" type="slidenum">
              <a:rPr lang="en-US" smtClean="0"/>
              <a:pPr>
                <a:defRPr/>
              </a:pPr>
              <a:t>10</a:t>
            </a:fld>
            <a:endParaRPr lang="en-US"/>
          </a:p>
        </p:txBody>
      </p:sp>
    </p:spTree>
    <p:extLst>
      <p:ext uri="{BB962C8B-B14F-4D97-AF65-F5344CB8AC3E}">
        <p14:creationId xmlns:p14="http://schemas.microsoft.com/office/powerpoint/2010/main" val="37331496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SLIDE LAYOUT">
    <p:spTree>
      <p:nvGrpSpPr>
        <p:cNvPr id="1" name=""/>
        <p:cNvGrpSpPr/>
        <p:nvPr/>
      </p:nvGrpSpPr>
      <p:grpSpPr>
        <a:xfrm>
          <a:off x="0" y="0"/>
          <a:ext cx="0" cy="0"/>
          <a:chOff x="0" y="0"/>
          <a:chExt cx="0" cy="0"/>
        </a:xfrm>
      </p:grpSpPr>
      <p:sp>
        <p:nvSpPr>
          <p:cNvPr id="11" name="Text Placeholder 10"/>
          <p:cNvSpPr>
            <a:spLocks noGrp="1"/>
          </p:cNvSpPr>
          <p:nvPr>
            <p:ph type="body" sz="quarter" idx="15"/>
          </p:nvPr>
        </p:nvSpPr>
        <p:spPr>
          <a:xfrm>
            <a:off x="292099" y="226221"/>
            <a:ext cx="8519391" cy="882143"/>
          </a:xfrm>
          <a:prstGeom prst="rect">
            <a:avLst/>
          </a:prstGeom>
        </p:spPr>
        <p:txBody>
          <a:bodyPr>
            <a:noAutofit/>
          </a:bodyPr>
          <a:lstStyle>
            <a:lvl2pPr>
              <a:defRPr baseline="0">
                <a:solidFill>
                  <a:srgbClr val="005E6E"/>
                </a:solidFill>
              </a:defRPr>
            </a:lvl2pPr>
            <a:lvl5pPr>
              <a:defRPr/>
            </a:lvl5pPr>
          </a:lstStyle>
          <a:p>
            <a:pPr lvl="0"/>
            <a:r>
              <a:rPr lang="en-US" dirty="0" smtClean="0"/>
              <a:t>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
        <p:nvSpPr>
          <p:cNvPr id="13" name="Text Placeholder 12"/>
          <p:cNvSpPr>
            <a:spLocks noGrp="1"/>
          </p:cNvSpPr>
          <p:nvPr>
            <p:ph type="body" sz="quarter" idx="16"/>
          </p:nvPr>
        </p:nvSpPr>
        <p:spPr>
          <a:xfrm>
            <a:off x="292100" y="5810250"/>
            <a:ext cx="8491538" cy="1047751"/>
          </a:xfrm>
        </p:spPr>
        <p:txBody>
          <a:bodyPr bIns="180000" anchor="b">
            <a:noAutofit/>
          </a:bodyPr>
          <a:lstStyle>
            <a:lvl2pPr>
              <a:defRPr baseline="0">
                <a:solidFill>
                  <a:srgbClr val="005E6E"/>
                </a:solidFill>
              </a:defRPr>
            </a:lvl2pPr>
          </a:lstStyle>
          <a:p>
            <a:pPr lvl="0"/>
            <a:r>
              <a:rPr lang="en-US" dirty="0" smtClean="0"/>
              <a:t>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spTree>
    <p:extLst>
      <p:ext uri="{BB962C8B-B14F-4D97-AF65-F5344CB8AC3E}">
        <p14:creationId xmlns:p14="http://schemas.microsoft.com/office/powerpoint/2010/main" val="50081364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pic>
        <p:nvPicPr>
          <p:cNvPr id="4" name="Picture 9" descr="9032 BoE logo-R&amp;P 300dpi"/>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27075" y="1600200"/>
            <a:ext cx="237807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792000" y="2318400"/>
            <a:ext cx="2932712" cy="777138"/>
          </a:xfrm>
        </p:spPr>
        <p:txBody>
          <a:bodyPr lIns="0" tIns="0" rIns="0" bIns="0" anchor="t"/>
          <a:lstStyle>
            <a:lvl1pPr algn="l">
              <a:defRPr sz="2400" b="1" baseline="0">
                <a:solidFill>
                  <a:srgbClr val="005E6E"/>
                </a:solidFill>
                <a:latin typeface="Arial" panose="020B0604020202020204" pitchFamily="34" charset="0"/>
                <a:cs typeface="Arial" panose="020B0604020202020204" pitchFamily="34" charset="0"/>
              </a:defRPr>
            </a:lvl1pPr>
          </a:lstStyle>
          <a:p>
            <a:r>
              <a:rPr lang="en-US" dirty="0" smtClean="0"/>
              <a:t>Click to edit Master title style</a:t>
            </a:r>
            <a:endParaRPr lang="en-GB" dirty="0"/>
          </a:p>
        </p:txBody>
      </p:sp>
      <p:sp>
        <p:nvSpPr>
          <p:cNvPr id="7" name="Text Placeholder 6"/>
          <p:cNvSpPr>
            <a:spLocks noGrp="1"/>
          </p:cNvSpPr>
          <p:nvPr>
            <p:ph type="body" sz="quarter" idx="13"/>
          </p:nvPr>
        </p:nvSpPr>
        <p:spPr>
          <a:xfrm>
            <a:off x="792000" y="3427200"/>
            <a:ext cx="5335151" cy="473681"/>
          </a:xfrm>
        </p:spPr>
        <p:txBody>
          <a:bodyPr/>
          <a:lstStyle/>
          <a:p>
            <a:pPr lvl="0"/>
            <a:r>
              <a:rPr lang="en-US" smtClean="0"/>
              <a:t>Edit Master text styles</a:t>
            </a:r>
          </a:p>
        </p:txBody>
      </p:sp>
    </p:spTree>
    <p:extLst>
      <p:ext uri="{BB962C8B-B14F-4D97-AF65-F5344CB8AC3E}">
        <p14:creationId xmlns:p14="http://schemas.microsoft.com/office/powerpoint/2010/main" val="4000884422"/>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endParaRPr lang="en-GB" smtClean="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a:defRPr/>
            </a:pPr>
            <a:fld id="{ABECD48F-9AD5-4984-978B-467AA0B5B77C}" type="datetimeFigureOut">
              <a:rPr lang="en-GB"/>
              <a:pPr>
                <a:defRPr/>
              </a:pPr>
              <a:t>31/07/2019</a:t>
            </a:fld>
            <a:endParaRPr lang="en-GB"/>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a:defRPr/>
            </a:pPr>
            <a:endParaRPr lang="en-GB"/>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a:defRPr/>
            </a:pPr>
            <a:fld id="{ABD0C0CD-4C4E-4B65-B52B-9DB2682BF7D6}" type="slidenum">
              <a:rPr lang="en-GB"/>
              <a:pPr>
                <a:defRPr/>
              </a:pPr>
              <a:t>‹#›</a:t>
            </a:fld>
            <a:endParaRPr lang="en-GB"/>
          </a:p>
        </p:txBody>
      </p:sp>
      <p:sp>
        <p:nvSpPr>
          <p:cNvPr id="1030" name="Text Placeholder 8"/>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Tree>
  </p:cSld>
  <p:clrMap bg1="lt1" tx1="dk1" bg2="lt2" tx2="dk2" accent1="accent1" accent2="accent2" accent3="accent3" accent4="accent4" accent5="accent5" accent6="accent6" hlink="hlink" folHlink="folHlink"/>
  <p:sldLayoutIdLst>
    <p:sldLayoutId id="2147483671" r:id="rId1"/>
    <p:sldLayoutId id="2147483672" r:id="rId2"/>
  </p:sldLayoutIdLst>
  <p:timing>
    <p:tnLst>
      <p:par>
        <p:cTn id="1" dur="indefinite" restart="never" nodeType="tmRoot"/>
      </p:par>
    </p:tnLst>
  </p:timing>
  <p:txStyles>
    <p:titleStyle>
      <a:lvl1pPr algn="ctr" rtl="0" eaLnBrk="1" fontAlgn="base" hangingPunct="1">
        <a:spcBef>
          <a:spcPct val="0"/>
        </a:spcBef>
        <a:spcAft>
          <a:spcPct val="0"/>
        </a:spcAft>
        <a:defRPr sz="4400" kern="1200">
          <a:solidFill>
            <a:schemeClr val="tx1"/>
          </a:solidFill>
          <a:latin typeface="+mj-lt"/>
          <a:ea typeface="+mj-ea"/>
          <a:cs typeface="+mj-cs"/>
        </a:defRPr>
      </a:lvl1pPr>
      <a:lvl2pPr algn="ctr" rtl="0" eaLnBrk="1" fontAlgn="base" hangingPunct="1">
        <a:spcBef>
          <a:spcPct val="0"/>
        </a:spcBef>
        <a:spcAft>
          <a:spcPct val="0"/>
        </a:spcAft>
        <a:defRPr sz="4400">
          <a:solidFill>
            <a:schemeClr val="tx1"/>
          </a:solidFill>
          <a:latin typeface="Calibri" pitchFamily="34" charset="0"/>
        </a:defRPr>
      </a:lvl2pPr>
      <a:lvl3pPr algn="ctr" rtl="0" eaLnBrk="1" fontAlgn="base" hangingPunct="1">
        <a:spcBef>
          <a:spcPct val="0"/>
        </a:spcBef>
        <a:spcAft>
          <a:spcPct val="0"/>
        </a:spcAft>
        <a:defRPr sz="4400">
          <a:solidFill>
            <a:schemeClr val="tx1"/>
          </a:solidFill>
          <a:latin typeface="Calibri" pitchFamily="34" charset="0"/>
        </a:defRPr>
      </a:lvl3pPr>
      <a:lvl4pPr algn="ctr" rtl="0" eaLnBrk="1" fontAlgn="base" hangingPunct="1">
        <a:spcBef>
          <a:spcPct val="0"/>
        </a:spcBef>
        <a:spcAft>
          <a:spcPct val="0"/>
        </a:spcAft>
        <a:defRPr sz="4400">
          <a:solidFill>
            <a:schemeClr val="tx1"/>
          </a:solidFill>
          <a:latin typeface="Calibri" pitchFamily="34" charset="0"/>
        </a:defRPr>
      </a:lvl4pPr>
      <a:lvl5pPr algn="ctr" rtl="0" eaLnBrk="1" fontAlgn="base" hangingPunct="1">
        <a:spcBef>
          <a:spcPct val="0"/>
        </a:spcBef>
        <a:spcAft>
          <a:spcPct val="0"/>
        </a:spcAft>
        <a:defRPr sz="4400">
          <a:solidFill>
            <a:schemeClr val="tx1"/>
          </a:solidFill>
          <a:latin typeface="Calibri" pitchFamily="34" charset="0"/>
        </a:defRPr>
      </a:lvl5pPr>
      <a:lvl6pPr marL="457200" algn="ctr" rtl="0" eaLnBrk="1" fontAlgn="base" hangingPunct="1">
        <a:spcBef>
          <a:spcPct val="0"/>
        </a:spcBef>
        <a:spcAft>
          <a:spcPct val="0"/>
        </a:spcAft>
        <a:defRPr sz="4400">
          <a:solidFill>
            <a:schemeClr val="tx1"/>
          </a:solidFill>
          <a:latin typeface="Calibri" pitchFamily="34" charset="0"/>
        </a:defRPr>
      </a:lvl6pPr>
      <a:lvl7pPr marL="914400" algn="ctr" rtl="0" eaLnBrk="1" fontAlgn="base" hangingPunct="1">
        <a:spcBef>
          <a:spcPct val="0"/>
        </a:spcBef>
        <a:spcAft>
          <a:spcPct val="0"/>
        </a:spcAft>
        <a:defRPr sz="4400">
          <a:solidFill>
            <a:schemeClr val="tx1"/>
          </a:solidFill>
          <a:latin typeface="Calibri" pitchFamily="34" charset="0"/>
        </a:defRPr>
      </a:lvl7pPr>
      <a:lvl8pPr marL="1371600" algn="ctr" rtl="0" eaLnBrk="1" fontAlgn="base" hangingPunct="1">
        <a:spcBef>
          <a:spcPct val="0"/>
        </a:spcBef>
        <a:spcAft>
          <a:spcPct val="0"/>
        </a:spcAft>
        <a:defRPr sz="4400">
          <a:solidFill>
            <a:schemeClr val="tx1"/>
          </a:solidFill>
          <a:latin typeface="Calibri" pitchFamily="34" charset="0"/>
        </a:defRPr>
      </a:lvl8pPr>
      <a:lvl9pPr marL="1828800" algn="ctr" rtl="0" eaLnBrk="1" fontAlgn="base" hangingPunct="1">
        <a:spcBef>
          <a:spcPct val="0"/>
        </a:spcBef>
        <a:spcAft>
          <a:spcPct val="0"/>
        </a:spcAft>
        <a:defRPr sz="4400">
          <a:solidFill>
            <a:schemeClr val="tx1"/>
          </a:solidFill>
          <a:latin typeface="Calibri" pitchFamily="34" charset="0"/>
        </a:defRPr>
      </a:lvl9pPr>
    </p:titleStyle>
    <p:bodyStyle>
      <a:lvl1pPr marL="216000" indent="-216000" algn="l" rtl="0" eaLnBrk="1" fontAlgn="base" hangingPunct="1">
        <a:spcBef>
          <a:spcPct val="0"/>
        </a:spcBef>
        <a:spcAft>
          <a:spcPct val="0"/>
        </a:spcAft>
        <a:buFont typeface="Arial" pitchFamily="34" charset="0"/>
        <a:defRPr sz="800" kern="1200">
          <a:solidFill>
            <a:schemeClr val="tx1"/>
          </a:solidFill>
          <a:latin typeface="Arial" panose="020B0604020202020204" pitchFamily="34" charset="0"/>
          <a:ea typeface="+mn-ea"/>
          <a:cs typeface="Arial" panose="020B0604020202020204" pitchFamily="34" charset="0"/>
        </a:defRPr>
      </a:lvl1pPr>
      <a:lvl2pPr marL="0" indent="0" algn="l" rtl="0" eaLnBrk="1" fontAlgn="base" hangingPunct="1">
        <a:spcBef>
          <a:spcPct val="0"/>
        </a:spcBef>
        <a:spcAft>
          <a:spcPct val="0"/>
        </a:spcAft>
        <a:buFont typeface="Arial" pitchFamily="34" charset="0"/>
        <a:defRPr lang="en-US" sz="2400" kern="1200" dirty="0">
          <a:solidFill>
            <a:srgbClr val="960000"/>
          </a:solidFill>
          <a:latin typeface="Arial" panose="020B0604020202020204" pitchFamily="34" charset="0"/>
          <a:ea typeface="+mn-ea"/>
          <a:cs typeface="Arial" panose="020B0604020202020204" pitchFamily="34" charset="0"/>
        </a:defRPr>
      </a:lvl2pPr>
      <a:lvl3pPr marL="0" indent="0" algn="l" rtl="0" eaLnBrk="1" fontAlgn="base" hangingPunct="1">
        <a:spcBef>
          <a:spcPct val="0"/>
        </a:spcBef>
        <a:spcAft>
          <a:spcPct val="0"/>
        </a:spcAft>
        <a:buFont typeface="Arial" pitchFamily="34" charset="0"/>
        <a:defRPr lang="en-US" sz="2000" kern="1200" dirty="0">
          <a:solidFill>
            <a:schemeClr val="tx1"/>
          </a:solidFill>
          <a:latin typeface="Arial" panose="020B0604020202020204" pitchFamily="34" charset="0"/>
          <a:ea typeface="+mn-ea"/>
          <a:cs typeface="Arial" panose="020B0604020202020204" pitchFamily="34" charset="0"/>
        </a:defRPr>
      </a:lvl3pPr>
      <a:lvl4pPr marL="0" indent="0" algn="l" rtl="0" eaLnBrk="1" fontAlgn="base" hangingPunct="1">
        <a:spcBef>
          <a:spcPct val="0"/>
        </a:spcBef>
        <a:spcAft>
          <a:spcPct val="0"/>
        </a:spcAft>
        <a:buFont typeface="Arial" pitchFamily="34" charset="0"/>
        <a:defRPr lang="en-US" sz="800" kern="1200" dirty="0">
          <a:solidFill>
            <a:schemeClr val="tx1"/>
          </a:solidFill>
          <a:latin typeface="Arial" panose="020B0604020202020204" pitchFamily="34" charset="0"/>
          <a:ea typeface="+mn-ea"/>
          <a:cs typeface="Arial" panose="020B0604020202020204" pitchFamily="34" charset="0"/>
        </a:defRPr>
      </a:lvl4pPr>
      <a:lvl5pPr marL="0" indent="0" algn="l" rtl="0" eaLnBrk="1" fontAlgn="base" hangingPunct="1">
        <a:spcBef>
          <a:spcPct val="0"/>
        </a:spcBef>
        <a:spcAft>
          <a:spcPct val="0"/>
        </a:spcAft>
        <a:buFont typeface="Arial" pitchFamily="34" charset="0"/>
        <a:defRPr sz="2000" kern="1200" baseline="300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13.emf"/><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14.emf"/><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hyperlink" Target="https://www.bankofengland.co.uk/statistics/details/further-details-about-changes-flows-growth-rates-data" TargetMode="External"/><Relationship Id="rId2" Type="http://schemas.openxmlformats.org/officeDocument/2006/relationships/notesSlide" Target="../notesSlides/notesSlide8.xml"/><Relationship Id="rId1" Type="http://schemas.openxmlformats.org/officeDocument/2006/relationships/slideLayout" Target="../slideLayouts/slideLayout1.xml"/><Relationship Id="rId4"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a:xfrm>
            <a:off x="792163" y="2317750"/>
            <a:ext cx="2932112" cy="777875"/>
          </a:xfrm>
        </p:spPr>
        <p:txBody>
          <a:bodyPr/>
          <a:lstStyle/>
          <a:p>
            <a:r>
              <a:rPr lang="en-GB" dirty="0" smtClean="0"/>
              <a:t>Inflation Report</a:t>
            </a:r>
            <a:br>
              <a:rPr lang="en-GB" dirty="0" smtClean="0"/>
            </a:br>
            <a:r>
              <a:rPr lang="en-GB" dirty="0" smtClean="0"/>
              <a:t>August 2019</a:t>
            </a:r>
          </a:p>
        </p:txBody>
      </p:sp>
      <p:sp>
        <p:nvSpPr>
          <p:cNvPr id="4099" name="Text Placeholder 2"/>
          <p:cNvSpPr>
            <a:spLocks noGrp="1"/>
          </p:cNvSpPr>
          <p:nvPr>
            <p:ph type="body" sz="quarter" idx="13"/>
          </p:nvPr>
        </p:nvSpPr>
        <p:spPr>
          <a:xfrm>
            <a:off x="792163" y="3427413"/>
            <a:ext cx="5335587" cy="473075"/>
          </a:xfrm>
        </p:spPr>
        <p:txBody>
          <a:bodyPr/>
          <a:lstStyle/>
          <a:p>
            <a:pPr marL="0" lvl="2" indent="0"/>
            <a:r>
              <a:rPr lang="en-GB" sz="2400" dirty="0" smtClean="0"/>
              <a:t>Demand and output</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a:xfrm>
            <a:off x="292099" y="226221"/>
            <a:ext cx="8519391" cy="1236819"/>
          </a:xfrm>
        </p:spPr>
        <p:txBody>
          <a:bodyPr/>
          <a:lstStyle/>
          <a:p>
            <a:pPr lvl="1"/>
            <a:r>
              <a:rPr lang="en-GB" b="1" dirty="0" smtClean="0"/>
              <a:t>Chart 2.9 </a:t>
            </a:r>
            <a:r>
              <a:rPr lang="en-GB" dirty="0"/>
              <a:t>UK business investment has been weaker than in other advanced economies</a:t>
            </a:r>
            <a:endParaRPr lang="en-GB" dirty="0" smtClean="0"/>
          </a:p>
          <a:p>
            <a:pPr lvl="2"/>
            <a:r>
              <a:rPr lang="en-GB" dirty="0"/>
              <a:t>G7 business investment</a:t>
            </a:r>
            <a:endParaRPr lang="en-GB" baseline="30000" dirty="0"/>
          </a:p>
        </p:txBody>
      </p:sp>
      <p:sp>
        <p:nvSpPr>
          <p:cNvPr id="5" name="Text Placeholder 4"/>
          <p:cNvSpPr>
            <a:spLocks noGrp="1"/>
          </p:cNvSpPr>
          <p:nvPr>
            <p:ph type="body" sz="quarter" idx="16"/>
          </p:nvPr>
        </p:nvSpPr>
        <p:spPr/>
        <p:txBody>
          <a:bodyPr/>
          <a:lstStyle/>
          <a:p>
            <a:r>
              <a:rPr lang="en-GB" dirty="0"/>
              <a:t>Sources: </a:t>
            </a:r>
            <a:r>
              <a:rPr lang="en-GB" dirty="0" err="1"/>
              <a:t>Eikon</a:t>
            </a:r>
            <a:r>
              <a:rPr lang="en-GB" dirty="0"/>
              <a:t> from </a:t>
            </a:r>
            <a:r>
              <a:rPr lang="en-GB" dirty="0" err="1"/>
              <a:t>Refinitiv</a:t>
            </a:r>
            <a:r>
              <a:rPr lang="en-GB" dirty="0"/>
              <a:t>, Japanese Cabinet Office, OECD, ONS, Oxford Economics, Statistics Canada, US Bureau of Economic Analysis and Bank calculations.</a:t>
            </a:r>
          </a:p>
          <a:p>
            <a:endParaRPr lang="en-GB" dirty="0"/>
          </a:p>
          <a:p>
            <a:r>
              <a:rPr lang="en-GB" dirty="0"/>
              <a:t>(a) </a:t>
            </a:r>
            <a:r>
              <a:rPr lang="en-GB" dirty="0" smtClean="0"/>
              <a:t>	Business </a:t>
            </a:r>
            <a:r>
              <a:rPr lang="en-GB" dirty="0"/>
              <a:t>investment is not an internationally recognised concept. This swathe includes similar series derived from other countries’ National Accounts. Private sector business investment for Italy. Business investment minus residential structures for Canada. Non‑residential private investment for Japan and the US. Non‑government investment minus dwellings investment for France and Germany.</a:t>
            </a:r>
          </a:p>
          <a:p>
            <a:r>
              <a:rPr lang="en-GB" dirty="0"/>
              <a:t>(b) </a:t>
            </a:r>
            <a:r>
              <a:rPr lang="en-GB" dirty="0" smtClean="0"/>
              <a:t>	Chained‑volume </a:t>
            </a:r>
            <a:r>
              <a:rPr lang="en-GB" dirty="0"/>
              <a:t>measure.</a:t>
            </a:r>
          </a:p>
        </p:txBody>
      </p:sp>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457153" y="1519200"/>
            <a:ext cx="6189282" cy="3634442"/>
          </a:xfrm>
          <a:prstGeom prst="rect">
            <a:avLst/>
          </a:prstGeom>
        </p:spPr>
      </p:pic>
    </p:spTree>
    <p:extLst>
      <p:ext uri="{BB962C8B-B14F-4D97-AF65-F5344CB8AC3E}">
        <p14:creationId xmlns:p14="http://schemas.microsoft.com/office/powerpoint/2010/main" val="4118877759"/>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a:xfrm>
            <a:off x="292099" y="226221"/>
            <a:ext cx="8519391" cy="1236819"/>
          </a:xfrm>
        </p:spPr>
        <p:txBody>
          <a:bodyPr/>
          <a:lstStyle/>
          <a:p>
            <a:pPr lvl="1"/>
            <a:r>
              <a:rPr lang="en-GB" b="1" dirty="0" smtClean="0"/>
              <a:t>Chart 2.10 </a:t>
            </a:r>
            <a:r>
              <a:rPr lang="en-GB" dirty="0"/>
              <a:t>Business investment has stalled since the referendum</a:t>
            </a:r>
            <a:endParaRPr lang="en-GB" dirty="0" smtClean="0"/>
          </a:p>
          <a:p>
            <a:pPr lvl="2"/>
            <a:r>
              <a:rPr lang="en-GB" dirty="0"/>
              <a:t>Business investment after previous </a:t>
            </a:r>
            <a:r>
              <a:rPr lang="en-GB" dirty="0" smtClean="0"/>
              <a:t>recessions</a:t>
            </a:r>
            <a:r>
              <a:rPr lang="en-GB" baseline="30000" dirty="0" smtClean="0"/>
              <a:t>(a)</a:t>
            </a:r>
            <a:endParaRPr lang="en-GB" baseline="30000" dirty="0"/>
          </a:p>
        </p:txBody>
      </p:sp>
      <p:sp>
        <p:nvSpPr>
          <p:cNvPr id="5" name="Text Placeholder 4"/>
          <p:cNvSpPr>
            <a:spLocks noGrp="1"/>
          </p:cNvSpPr>
          <p:nvPr>
            <p:ph type="body" sz="quarter" idx="16"/>
          </p:nvPr>
        </p:nvSpPr>
        <p:spPr/>
        <p:txBody>
          <a:bodyPr/>
          <a:lstStyle/>
          <a:p>
            <a:r>
              <a:rPr lang="en-GB" dirty="0"/>
              <a:t>Sources: ONS and Bank calculations. </a:t>
            </a:r>
          </a:p>
          <a:p>
            <a:endParaRPr lang="en-GB" dirty="0"/>
          </a:p>
          <a:p>
            <a:r>
              <a:rPr lang="en-GB" dirty="0"/>
              <a:t>(a) </a:t>
            </a:r>
            <a:r>
              <a:rPr lang="en-GB" dirty="0" smtClean="0"/>
              <a:t>	Chained-volume </a:t>
            </a:r>
            <a:r>
              <a:rPr lang="en-GB" dirty="0"/>
              <a:t>measure. Recessions are defined as at least two consecutive quarters of negative GDP growth. Previous recessions include those beginning in 1973, 1975, 1980 and 1990. A recovery ends if a second recession occurs in the period shown. </a:t>
            </a:r>
          </a:p>
        </p:txBody>
      </p:sp>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423111" y="1519200"/>
            <a:ext cx="6229516" cy="3869140"/>
          </a:xfrm>
          <a:prstGeom prst="rect">
            <a:avLst/>
          </a:prstGeom>
        </p:spPr>
      </p:pic>
    </p:spTree>
    <p:extLst>
      <p:ext uri="{BB962C8B-B14F-4D97-AF65-F5344CB8AC3E}">
        <p14:creationId xmlns:p14="http://schemas.microsoft.com/office/powerpoint/2010/main" val="3209164914"/>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a:xfrm>
            <a:off x="292099" y="226221"/>
            <a:ext cx="8519391" cy="1376437"/>
          </a:xfrm>
        </p:spPr>
        <p:txBody>
          <a:bodyPr/>
          <a:lstStyle/>
          <a:p>
            <a:pPr lvl="1"/>
            <a:r>
              <a:rPr lang="en-GB" b="1" dirty="0" smtClean="0"/>
              <a:t>Chart 2.11 </a:t>
            </a:r>
            <a:r>
              <a:rPr lang="en-GB" dirty="0"/>
              <a:t>More firms now expect </a:t>
            </a:r>
            <a:r>
              <a:rPr lang="en-GB" dirty="0" err="1"/>
              <a:t>Brexit</a:t>
            </a:r>
            <a:r>
              <a:rPr lang="en-GB" dirty="0"/>
              <a:t> uncertainty to persist at least into next year </a:t>
            </a:r>
            <a:endParaRPr lang="en-GB" dirty="0" smtClean="0"/>
          </a:p>
          <a:p>
            <a:pPr lvl="2"/>
            <a:r>
              <a:rPr lang="en-GB" dirty="0"/>
              <a:t>Expected date by which </a:t>
            </a:r>
            <a:r>
              <a:rPr lang="en-GB" dirty="0" err="1"/>
              <a:t>Brexit</a:t>
            </a:r>
            <a:r>
              <a:rPr lang="en-GB" dirty="0"/>
              <a:t>-related uncertainty is expected to be </a:t>
            </a:r>
            <a:r>
              <a:rPr lang="en-GB" dirty="0" smtClean="0"/>
              <a:t>resolved</a:t>
            </a:r>
            <a:r>
              <a:rPr lang="en-GB" baseline="30000" dirty="0" smtClean="0"/>
              <a:t>(a)</a:t>
            </a:r>
            <a:endParaRPr lang="en-GB" baseline="30000" dirty="0"/>
          </a:p>
        </p:txBody>
      </p:sp>
      <p:sp>
        <p:nvSpPr>
          <p:cNvPr id="5" name="Text Placeholder 4"/>
          <p:cNvSpPr>
            <a:spLocks noGrp="1"/>
          </p:cNvSpPr>
          <p:nvPr>
            <p:ph type="body" sz="quarter" idx="16"/>
          </p:nvPr>
        </p:nvSpPr>
        <p:spPr/>
        <p:txBody>
          <a:bodyPr/>
          <a:lstStyle/>
          <a:p>
            <a:r>
              <a:rPr lang="en-GB" dirty="0"/>
              <a:t>Source: DMP Survey.</a:t>
            </a:r>
          </a:p>
          <a:p>
            <a:endParaRPr lang="en-GB" dirty="0"/>
          </a:p>
          <a:p>
            <a:r>
              <a:rPr lang="en-GB" dirty="0"/>
              <a:t>(a) </a:t>
            </a:r>
            <a:r>
              <a:rPr lang="en-GB" dirty="0" smtClean="0"/>
              <a:t>	</a:t>
            </a:r>
            <a:r>
              <a:rPr lang="en-GB" dirty="0"/>
              <a:t>Question: ‘When do you think it is most likely that </a:t>
            </a:r>
            <a:r>
              <a:rPr lang="en-GB" dirty="0" err="1"/>
              <a:t>Brexit</a:t>
            </a:r>
            <a:r>
              <a:rPr lang="en-GB" dirty="0"/>
              <a:t>-related uncertainty facing your business will be resolved?’. Data are for the percentages of businesses that state that they are affected by </a:t>
            </a:r>
            <a:r>
              <a:rPr lang="en-GB" dirty="0" err="1"/>
              <a:t>Brexit</a:t>
            </a:r>
            <a:r>
              <a:rPr lang="en-GB" dirty="0"/>
              <a:t>-related uncertainty. The DMP consists of around 8,000 businesses with around 3,000 responses received to the survey each month. </a:t>
            </a:r>
          </a:p>
          <a:p>
            <a:r>
              <a:rPr lang="en-GB" dirty="0"/>
              <a:t>(b) </a:t>
            </a:r>
            <a:r>
              <a:rPr lang="en-GB" dirty="0" smtClean="0"/>
              <a:t>	Survey </a:t>
            </a:r>
            <a:r>
              <a:rPr lang="en-GB" dirty="0"/>
              <a:t>taken between 5–19 July. </a:t>
            </a:r>
          </a:p>
        </p:txBody>
      </p:sp>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460506" y="1602658"/>
            <a:ext cx="6182576" cy="4291593"/>
          </a:xfrm>
          <a:prstGeom prst="rect">
            <a:avLst/>
          </a:prstGeom>
        </p:spPr>
      </p:pic>
    </p:spTree>
    <p:extLst>
      <p:ext uri="{BB962C8B-B14F-4D97-AF65-F5344CB8AC3E}">
        <p14:creationId xmlns:p14="http://schemas.microsoft.com/office/powerpoint/2010/main" val="1462987235"/>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4"/>
          <p:cNvSpPr>
            <a:spLocks noChangeArrowheads="1"/>
          </p:cNvSpPr>
          <p:nvPr/>
        </p:nvSpPr>
        <p:spPr bwMode="auto">
          <a:xfrm>
            <a:off x="687388" y="2422525"/>
            <a:ext cx="7700962"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GB" sz="2400" b="1" dirty="0">
                <a:solidFill>
                  <a:srgbClr val="005E6E"/>
                </a:solidFill>
                <a:latin typeface="Arial" pitchFamily="34" charset="0"/>
                <a:cs typeface="Arial" pitchFamily="34" charset="0"/>
              </a:rPr>
              <a:t>Tables</a:t>
            </a:r>
            <a:endParaRPr lang="en-GB" sz="2400" dirty="0">
              <a:solidFill>
                <a:srgbClr val="005E6E"/>
              </a:solidFill>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GB" b="1" dirty="0" smtClean="0"/>
              <a:t>Table 2.A </a:t>
            </a:r>
            <a:r>
              <a:rPr lang="en-GB" dirty="0"/>
              <a:t>Consumption growth was resilient in 2019 Q1</a:t>
            </a:r>
          </a:p>
          <a:p>
            <a:pPr lvl="2"/>
            <a:r>
              <a:rPr lang="en-GB" dirty="0"/>
              <a:t>Expenditure components of </a:t>
            </a:r>
            <a:r>
              <a:rPr lang="en-GB" dirty="0" smtClean="0"/>
              <a:t>demand</a:t>
            </a:r>
            <a:r>
              <a:rPr lang="en-GB" baseline="30000" dirty="0" smtClean="0"/>
              <a:t>(a</a:t>
            </a:r>
            <a:r>
              <a:rPr lang="en-GB" baseline="30000" dirty="0"/>
              <a:t>)</a:t>
            </a:r>
          </a:p>
        </p:txBody>
      </p:sp>
      <p:sp>
        <p:nvSpPr>
          <p:cNvPr id="5" name="Text Placeholder 4"/>
          <p:cNvSpPr>
            <a:spLocks noGrp="1"/>
          </p:cNvSpPr>
          <p:nvPr>
            <p:ph type="body" sz="quarter" idx="16"/>
          </p:nvPr>
        </p:nvSpPr>
        <p:spPr>
          <a:xfrm>
            <a:off x="5954215" y="1518954"/>
            <a:ext cx="2552477" cy="2531673"/>
          </a:xfrm>
        </p:spPr>
        <p:txBody>
          <a:bodyPr anchor="t" anchorCtr="0"/>
          <a:lstStyle/>
          <a:p>
            <a:r>
              <a:rPr lang="en-GB" dirty="0"/>
              <a:t>(a)	</a:t>
            </a:r>
            <a:r>
              <a:rPr lang="en-GB" dirty="0" smtClean="0"/>
              <a:t>Chained-volume </a:t>
            </a:r>
            <a:r>
              <a:rPr lang="en-GB" dirty="0"/>
              <a:t>measures unless otherwise stated. </a:t>
            </a:r>
          </a:p>
          <a:p>
            <a:r>
              <a:rPr lang="en-GB" dirty="0"/>
              <a:t>(b) </a:t>
            </a:r>
            <a:r>
              <a:rPr lang="en-GB" dirty="0" smtClean="0"/>
              <a:t>	Includes </a:t>
            </a:r>
            <a:r>
              <a:rPr lang="en-GB" dirty="0"/>
              <a:t>non-profit institutions serving households (NPISH). </a:t>
            </a:r>
          </a:p>
          <a:p>
            <a:r>
              <a:rPr lang="en-GB" dirty="0"/>
              <a:t>(c) </a:t>
            </a:r>
            <a:r>
              <a:rPr lang="en-GB" dirty="0" smtClean="0"/>
              <a:t>	Investment </a:t>
            </a:r>
            <a:r>
              <a:rPr lang="en-GB" dirty="0"/>
              <a:t>data take account of the transfer of nuclear reactors from the public corporation sector to central government in 2005 Q2. </a:t>
            </a:r>
          </a:p>
          <a:p>
            <a:r>
              <a:rPr lang="en-GB" dirty="0"/>
              <a:t>(d) </a:t>
            </a:r>
            <a:r>
              <a:rPr lang="en-GB" dirty="0" smtClean="0"/>
              <a:t>	Excludes </a:t>
            </a:r>
            <a:r>
              <a:rPr lang="en-GB" dirty="0"/>
              <a:t>the alignment adjustment. </a:t>
            </a:r>
          </a:p>
          <a:p>
            <a:r>
              <a:rPr lang="en-GB" dirty="0"/>
              <a:t>(e) </a:t>
            </a:r>
            <a:r>
              <a:rPr lang="en-GB" dirty="0" smtClean="0"/>
              <a:t>	Percentage </a:t>
            </a:r>
            <a:r>
              <a:rPr lang="en-GB" dirty="0"/>
              <a:t>point contributions to quarterly growth of real GDP. </a:t>
            </a:r>
          </a:p>
          <a:p>
            <a:r>
              <a:rPr lang="en-GB" dirty="0"/>
              <a:t>(f) </a:t>
            </a:r>
            <a:r>
              <a:rPr lang="en-GB" dirty="0" smtClean="0"/>
              <a:t>	Includes </a:t>
            </a:r>
            <a:r>
              <a:rPr lang="en-GB" dirty="0"/>
              <a:t>acquisitions less disposals of valuables. The pickup in 2019 Q1 can largely be accounted for by an increase in the imports of valuables, including non-monetary gold. Movements in </a:t>
            </a:r>
            <a:r>
              <a:rPr lang="en-GB" dirty="0" smtClean="0"/>
              <a:t/>
            </a:r>
            <a:br>
              <a:rPr lang="en-GB" dirty="0" smtClean="0"/>
            </a:br>
            <a:r>
              <a:rPr lang="en-GB" dirty="0" smtClean="0"/>
              <a:t>non-monetary </a:t>
            </a:r>
            <a:r>
              <a:rPr lang="en-GB" dirty="0"/>
              <a:t>gold do not affect headline GDP as they are recorded as equal and offsetting impacts on gross capital formation and net trade. </a:t>
            </a:r>
          </a:p>
          <a:p>
            <a:r>
              <a:rPr lang="en-GB" dirty="0"/>
              <a:t>(g) </a:t>
            </a:r>
            <a:r>
              <a:rPr lang="en-GB" dirty="0" smtClean="0"/>
              <a:t>	Excluding </a:t>
            </a:r>
            <a:r>
              <a:rPr lang="en-GB" dirty="0"/>
              <a:t>the impact of missing trader </a:t>
            </a:r>
            <a:r>
              <a:rPr lang="en-GB" dirty="0" smtClean="0"/>
              <a:t/>
            </a:r>
            <a:br>
              <a:rPr lang="en-GB" dirty="0" smtClean="0"/>
            </a:br>
            <a:r>
              <a:rPr lang="en-GB" dirty="0" smtClean="0"/>
              <a:t>intra-community </a:t>
            </a:r>
            <a:r>
              <a:rPr lang="en-GB" dirty="0"/>
              <a:t>(MTIC) fraud. </a:t>
            </a:r>
          </a:p>
        </p:txBody>
      </p:sp>
      <p:pic>
        <p:nvPicPr>
          <p:cNvPr id="2" name="Picture 1"/>
          <p:cNvPicPr>
            <a:picLocks noChangeAspect="1"/>
          </p:cNvPicPr>
          <p:nvPr/>
        </p:nvPicPr>
        <p:blipFill>
          <a:blip r:embed="rId2"/>
          <a:stretch>
            <a:fillRect/>
          </a:stretch>
        </p:blipFill>
        <p:spPr>
          <a:xfrm>
            <a:off x="292099" y="1025922"/>
            <a:ext cx="4985754" cy="5134534"/>
          </a:xfrm>
          <a:prstGeom prst="rect">
            <a:avLst/>
          </a:prstGeom>
        </p:spPr>
      </p:pic>
    </p:spTree>
    <p:extLst>
      <p:ext uri="{BB962C8B-B14F-4D97-AF65-F5344CB8AC3E}">
        <p14:creationId xmlns:p14="http://schemas.microsoft.com/office/powerpoint/2010/main" val="3426367104"/>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GB" b="1" dirty="0"/>
              <a:t>Table </a:t>
            </a:r>
            <a:r>
              <a:rPr lang="en-GB" b="1" dirty="0" smtClean="0"/>
              <a:t>2.B</a:t>
            </a:r>
            <a:r>
              <a:rPr lang="en-GB" dirty="0" smtClean="0"/>
              <a:t> </a:t>
            </a:r>
            <a:r>
              <a:rPr lang="en-GB" dirty="0">
                <a:solidFill>
                  <a:schemeClr val="tx1"/>
                </a:solidFill>
              </a:rPr>
              <a:t>Monitoring the MPC’s key judgements</a:t>
            </a:r>
          </a:p>
        </p:txBody>
      </p:sp>
      <p:pic>
        <p:nvPicPr>
          <p:cNvPr id="2" name="Picture 1"/>
          <p:cNvPicPr>
            <a:picLocks noChangeAspect="1"/>
          </p:cNvPicPr>
          <p:nvPr/>
        </p:nvPicPr>
        <p:blipFill>
          <a:blip r:embed="rId2"/>
          <a:stretch>
            <a:fillRect/>
          </a:stretch>
        </p:blipFill>
        <p:spPr>
          <a:xfrm>
            <a:off x="1033062" y="972007"/>
            <a:ext cx="7037463" cy="5118878"/>
          </a:xfrm>
          <a:prstGeom prst="rect">
            <a:avLst/>
          </a:prstGeom>
        </p:spPr>
      </p:pic>
    </p:spTree>
    <p:extLst>
      <p:ext uri="{BB962C8B-B14F-4D97-AF65-F5344CB8AC3E}">
        <p14:creationId xmlns:p14="http://schemas.microsoft.com/office/powerpoint/2010/main" val="2331424726"/>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4"/>
          <p:cNvSpPr>
            <a:spLocks noChangeArrowheads="1"/>
          </p:cNvSpPr>
          <p:nvPr/>
        </p:nvSpPr>
        <p:spPr bwMode="auto">
          <a:xfrm>
            <a:off x="687388" y="2422525"/>
            <a:ext cx="7700962"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GB" sz="2400" b="1" dirty="0">
                <a:solidFill>
                  <a:srgbClr val="005E6E"/>
                </a:solidFill>
                <a:latin typeface="Arial" pitchFamily="34" charset="0"/>
                <a:cs typeface="Arial" pitchFamily="34" charset="0"/>
              </a:rPr>
              <a:t>Box </a:t>
            </a:r>
            <a:r>
              <a:rPr lang="en-GB" sz="2400" b="1" dirty="0" smtClean="0">
                <a:solidFill>
                  <a:srgbClr val="005E6E"/>
                </a:solidFill>
                <a:latin typeface="Arial" pitchFamily="34" charset="0"/>
                <a:cs typeface="Arial" pitchFamily="34" charset="0"/>
              </a:rPr>
              <a:t>2</a:t>
            </a:r>
            <a:endParaRPr lang="en-GB" sz="2400" b="1" dirty="0">
              <a:solidFill>
                <a:srgbClr val="005E6E"/>
              </a:solidFill>
              <a:latin typeface="Arial" pitchFamily="34" charset="0"/>
              <a:cs typeface="Arial" pitchFamily="34" charset="0"/>
            </a:endParaRPr>
          </a:p>
          <a:p>
            <a:pPr algn="ctr"/>
            <a:r>
              <a:rPr lang="en-GB" sz="2400" b="1" dirty="0">
                <a:latin typeface="Arial" pitchFamily="34" charset="0"/>
                <a:cs typeface="Arial" pitchFamily="34" charset="0"/>
              </a:rPr>
              <a:t>Agents’ update on business conditions</a:t>
            </a:r>
          </a:p>
        </p:txBody>
      </p:sp>
    </p:spTree>
    <p:extLst>
      <p:ext uri="{BB962C8B-B14F-4D97-AF65-F5344CB8AC3E}">
        <p14:creationId xmlns:p14="http://schemas.microsoft.com/office/powerpoint/2010/main" val="2187284635"/>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a:xfrm>
            <a:off x="292099" y="226221"/>
            <a:ext cx="8519391" cy="1236819"/>
          </a:xfrm>
        </p:spPr>
        <p:txBody>
          <a:bodyPr/>
          <a:lstStyle/>
          <a:p>
            <a:pPr lvl="1"/>
            <a:r>
              <a:rPr lang="en-GB" b="1" dirty="0" smtClean="0"/>
              <a:t>Chart A </a:t>
            </a:r>
            <a:r>
              <a:rPr lang="en-GB" dirty="0"/>
              <a:t>Companies are more uncertain about the outlook</a:t>
            </a:r>
            <a:endParaRPr lang="en-GB" dirty="0" smtClean="0"/>
          </a:p>
          <a:p>
            <a:pPr lvl="2"/>
            <a:r>
              <a:rPr lang="en-GB" dirty="0"/>
              <a:t>Change in uncertainty since the </a:t>
            </a:r>
            <a:r>
              <a:rPr lang="en-GB" dirty="0" err="1"/>
              <a:t>Brexit</a:t>
            </a:r>
            <a:r>
              <a:rPr lang="en-GB" dirty="0"/>
              <a:t> deadline </a:t>
            </a:r>
            <a:r>
              <a:rPr lang="en-GB" dirty="0" smtClean="0"/>
              <a:t>extension</a:t>
            </a:r>
            <a:r>
              <a:rPr lang="en-GB" baseline="30000" dirty="0" smtClean="0"/>
              <a:t>(a)</a:t>
            </a:r>
            <a:endParaRPr lang="en-GB" baseline="30000" dirty="0"/>
          </a:p>
        </p:txBody>
      </p:sp>
      <p:sp>
        <p:nvSpPr>
          <p:cNvPr id="5" name="Text Placeholder 4"/>
          <p:cNvSpPr>
            <a:spLocks noGrp="1"/>
          </p:cNvSpPr>
          <p:nvPr>
            <p:ph type="body" sz="quarter" idx="16"/>
          </p:nvPr>
        </p:nvSpPr>
        <p:spPr/>
        <p:txBody>
          <a:bodyPr/>
          <a:lstStyle/>
          <a:p>
            <a:r>
              <a:rPr lang="en-GB" dirty="0"/>
              <a:t>(a) </a:t>
            </a:r>
            <a:r>
              <a:rPr lang="en-GB" dirty="0" smtClean="0"/>
              <a:t>	Companies </a:t>
            </a:r>
            <a:r>
              <a:rPr lang="en-GB" dirty="0"/>
              <a:t>were asked ‘Are you more or less uncertain about the economic outlook now than you were prior to the extension of the EU withdrawal deadline to the end of </a:t>
            </a:r>
            <a:r>
              <a:rPr lang="en-GB" dirty="0" smtClean="0"/>
              <a:t/>
            </a:r>
            <a:br>
              <a:rPr lang="en-GB" dirty="0" smtClean="0"/>
            </a:br>
            <a:r>
              <a:rPr lang="en-GB" dirty="0" smtClean="0"/>
              <a:t>October </a:t>
            </a:r>
            <a:r>
              <a:rPr lang="en-GB" dirty="0"/>
              <a:t>2019?’. </a:t>
            </a:r>
          </a:p>
        </p:txBody>
      </p:sp>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436522" y="1519200"/>
            <a:ext cx="6202693" cy="3634442"/>
          </a:xfrm>
          <a:prstGeom prst="rect">
            <a:avLst/>
          </a:prstGeom>
        </p:spPr>
      </p:pic>
    </p:spTree>
    <p:extLst>
      <p:ext uri="{BB962C8B-B14F-4D97-AF65-F5344CB8AC3E}">
        <p14:creationId xmlns:p14="http://schemas.microsoft.com/office/powerpoint/2010/main" val="1769379109"/>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a:xfrm>
            <a:off x="292099" y="226221"/>
            <a:ext cx="8519391" cy="1191099"/>
          </a:xfrm>
        </p:spPr>
        <p:txBody>
          <a:bodyPr/>
          <a:lstStyle/>
          <a:p>
            <a:pPr lvl="1"/>
            <a:r>
              <a:rPr lang="en-GB" b="1" dirty="0"/>
              <a:t>Chart </a:t>
            </a:r>
            <a:r>
              <a:rPr lang="en-GB" b="1" dirty="0" smtClean="0"/>
              <a:t>B</a:t>
            </a:r>
            <a:r>
              <a:rPr lang="en-GB" dirty="0" smtClean="0"/>
              <a:t> </a:t>
            </a:r>
            <a:r>
              <a:rPr lang="en-GB" dirty="0"/>
              <a:t>Most companies have contingency plans for </a:t>
            </a:r>
            <a:r>
              <a:rPr lang="en-GB" dirty="0" err="1"/>
              <a:t>Brexit</a:t>
            </a:r>
            <a:endParaRPr lang="en-GB" dirty="0" smtClean="0"/>
          </a:p>
          <a:p>
            <a:pPr lvl="2"/>
            <a:r>
              <a:rPr lang="en-GB" dirty="0" err="1"/>
              <a:t>Brexit</a:t>
            </a:r>
            <a:r>
              <a:rPr lang="en-GB" dirty="0"/>
              <a:t> contingency </a:t>
            </a:r>
            <a:r>
              <a:rPr lang="en-GB" dirty="0" smtClean="0"/>
              <a:t>plans</a:t>
            </a:r>
            <a:r>
              <a:rPr lang="en-GB" baseline="30000" dirty="0" smtClean="0"/>
              <a:t>(a</a:t>
            </a:r>
            <a:r>
              <a:rPr lang="en-GB" baseline="30000" dirty="0"/>
              <a:t>)</a:t>
            </a:r>
          </a:p>
        </p:txBody>
      </p:sp>
      <p:sp>
        <p:nvSpPr>
          <p:cNvPr id="5" name="Text Placeholder 4"/>
          <p:cNvSpPr>
            <a:spLocks noGrp="1"/>
          </p:cNvSpPr>
          <p:nvPr>
            <p:ph type="body" sz="quarter" idx="16"/>
          </p:nvPr>
        </p:nvSpPr>
        <p:spPr>
          <a:xfrm>
            <a:off x="292100" y="5966234"/>
            <a:ext cx="8491538" cy="891767"/>
          </a:xfrm>
        </p:spPr>
        <p:txBody>
          <a:bodyPr/>
          <a:lstStyle/>
          <a:p>
            <a:r>
              <a:rPr lang="en-GB" dirty="0"/>
              <a:t> (a) </a:t>
            </a:r>
            <a:r>
              <a:rPr lang="en-GB" dirty="0" smtClean="0"/>
              <a:t>	Companies </a:t>
            </a:r>
            <a:r>
              <a:rPr lang="en-GB" dirty="0"/>
              <a:t>were asked ‘How has the </a:t>
            </a:r>
            <a:r>
              <a:rPr lang="en-GB" dirty="0" err="1"/>
              <a:t>Brexit</a:t>
            </a:r>
            <a:r>
              <a:rPr lang="en-GB" dirty="0"/>
              <a:t> extension affected your contingency plans?’. Bars may not sum to 100 due to rounding.</a:t>
            </a:r>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416919" y="1519200"/>
            <a:ext cx="6269749" cy="3466802"/>
          </a:xfrm>
          <a:prstGeom prst="rect">
            <a:avLst/>
          </a:prstGeom>
        </p:spPr>
      </p:pic>
    </p:spTree>
    <p:extLst>
      <p:ext uri="{BB962C8B-B14F-4D97-AF65-F5344CB8AC3E}">
        <p14:creationId xmlns:p14="http://schemas.microsoft.com/office/powerpoint/2010/main" val="979921130"/>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a:xfrm>
            <a:off x="292099" y="226221"/>
            <a:ext cx="8519391" cy="1236819"/>
          </a:xfrm>
        </p:spPr>
        <p:txBody>
          <a:bodyPr/>
          <a:lstStyle/>
          <a:p>
            <a:pPr lvl="1"/>
            <a:r>
              <a:rPr lang="en-GB" b="1" dirty="0" smtClean="0"/>
              <a:t>Chart </a:t>
            </a:r>
            <a:r>
              <a:rPr lang="en-GB" b="1" dirty="0"/>
              <a:t>C</a:t>
            </a:r>
            <a:r>
              <a:rPr lang="en-GB" b="1" dirty="0" smtClean="0"/>
              <a:t> </a:t>
            </a:r>
            <a:r>
              <a:rPr lang="en-GB" dirty="0"/>
              <a:t>Companies expect output, employment and investment to be much lower in a no-deal </a:t>
            </a:r>
            <a:r>
              <a:rPr lang="en-GB" dirty="0" err="1"/>
              <a:t>Brexit</a:t>
            </a:r>
            <a:r>
              <a:rPr lang="en-GB" dirty="0"/>
              <a:t> </a:t>
            </a:r>
            <a:endParaRPr lang="en-GB" dirty="0" smtClean="0"/>
          </a:p>
          <a:p>
            <a:pPr lvl="2"/>
            <a:r>
              <a:rPr lang="en-GB" dirty="0"/>
              <a:t>Expectations for the effect of </a:t>
            </a:r>
            <a:r>
              <a:rPr lang="en-GB" dirty="0" err="1" smtClean="0"/>
              <a:t>Brexit</a:t>
            </a:r>
            <a:r>
              <a:rPr lang="en-GB" baseline="30000" dirty="0" smtClean="0"/>
              <a:t>(a)</a:t>
            </a:r>
            <a:endParaRPr lang="en-GB" baseline="30000" dirty="0"/>
          </a:p>
        </p:txBody>
      </p:sp>
      <p:sp>
        <p:nvSpPr>
          <p:cNvPr id="5" name="Text Placeholder 4"/>
          <p:cNvSpPr>
            <a:spLocks noGrp="1"/>
          </p:cNvSpPr>
          <p:nvPr>
            <p:ph type="body" sz="quarter" idx="16"/>
          </p:nvPr>
        </p:nvSpPr>
        <p:spPr/>
        <p:txBody>
          <a:bodyPr/>
          <a:lstStyle/>
          <a:p>
            <a:r>
              <a:rPr lang="en-GB" dirty="0"/>
              <a:t>(a) </a:t>
            </a:r>
            <a:r>
              <a:rPr lang="en-GB" dirty="0" smtClean="0"/>
              <a:t>	Companies </a:t>
            </a:r>
            <a:r>
              <a:rPr lang="en-GB" dirty="0"/>
              <a:t>were asked ‘Relative to the last 12 months, what is your expectation for the following aspects of your business over the next year in each scenario: (a) a deal and transition period and (b) no deal and no transition period?’. For each relevant business factor, respondents were asked to choose between ‘Fall greater than 10%’; ‘-10 to -2%’; ‘Little change’; ‘+2 to +10%’; and ‘Rise greater than 10%’.</a:t>
            </a:r>
          </a:p>
          <a:p>
            <a:r>
              <a:rPr lang="en-GB" dirty="0"/>
              <a:t>(b) </a:t>
            </a:r>
            <a:r>
              <a:rPr lang="en-GB" dirty="0" smtClean="0"/>
              <a:t>	Net </a:t>
            </a:r>
            <a:r>
              <a:rPr lang="en-GB" dirty="0"/>
              <a:t>percentage balances of companies reporting increases or declines in each factor, weighted by employment. Half weight was given to the ±2%–10% response and full weight was given to those that responded ‘Rise/fall greater than 10%’. </a:t>
            </a:r>
          </a:p>
        </p:txBody>
      </p:sp>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443742" y="1519200"/>
            <a:ext cx="6216104" cy="3688087"/>
          </a:xfrm>
          <a:prstGeom prst="rect">
            <a:avLst/>
          </a:prstGeom>
        </p:spPr>
      </p:pic>
    </p:spTree>
    <p:extLst>
      <p:ext uri="{BB962C8B-B14F-4D97-AF65-F5344CB8AC3E}">
        <p14:creationId xmlns:p14="http://schemas.microsoft.com/office/powerpoint/2010/main" val="424669085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a:xfrm>
            <a:off x="292099" y="226221"/>
            <a:ext cx="8519391" cy="1236819"/>
          </a:xfrm>
        </p:spPr>
        <p:txBody>
          <a:bodyPr/>
          <a:lstStyle/>
          <a:p>
            <a:pPr lvl="1"/>
            <a:r>
              <a:rPr lang="en-GB" b="1" dirty="0" smtClean="0"/>
              <a:t>Chart 2.1 </a:t>
            </a:r>
            <a:r>
              <a:rPr lang="en-GB" dirty="0"/>
              <a:t>GDP is expected to be flat in 2019 Q2</a:t>
            </a:r>
            <a:endParaRPr lang="en-GB" dirty="0" smtClean="0"/>
          </a:p>
          <a:p>
            <a:pPr lvl="2"/>
            <a:r>
              <a:rPr lang="en-GB" dirty="0"/>
              <a:t>GDP growth and Bank staff’s near-term </a:t>
            </a:r>
            <a:r>
              <a:rPr lang="en-GB" dirty="0" smtClean="0"/>
              <a:t>projection</a:t>
            </a:r>
            <a:r>
              <a:rPr lang="en-GB" baseline="30000" dirty="0" smtClean="0"/>
              <a:t>(a)</a:t>
            </a:r>
            <a:endParaRPr lang="en-GB" baseline="30000" dirty="0"/>
          </a:p>
        </p:txBody>
      </p:sp>
      <p:sp>
        <p:nvSpPr>
          <p:cNvPr id="5" name="Text Placeholder 4"/>
          <p:cNvSpPr>
            <a:spLocks noGrp="1"/>
          </p:cNvSpPr>
          <p:nvPr>
            <p:ph type="body" sz="quarter" idx="16"/>
          </p:nvPr>
        </p:nvSpPr>
        <p:spPr/>
        <p:txBody>
          <a:bodyPr/>
          <a:lstStyle/>
          <a:p>
            <a:r>
              <a:rPr lang="en-GB" dirty="0"/>
              <a:t>Sources: ONS and Bank calculations.</a:t>
            </a:r>
          </a:p>
          <a:p>
            <a:endParaRPr lang="en-GB" dirty="0"/>
          </a:p>
          <a:p>
            <a:r>
              <a:rPr lang="en-GB" dirty="0"/>
              <a:t>(</a:t>
            </a:r>
            <a:r>
              <a:rPr lang="en-GB" dirty="0" smtClean="0"/>
              <a:t>a)	Chained-volume </a:t>
            </a:r>
            <a:r>
              <a:rPr lang="en-GB" dirty="0"/>
              <a:t>measure. GDP is at market prices. The blue diamonds show Bank staff’s projection for the first estimate of GDP growth in 2019 Q2 and 2019 Q3. The bands on either side of the diamonds show uncertainty around those projections based on the out‑of‑sample performance of Bank staff’s best-performing model since 2004, representing ±1 root mean squared error (RMSE). The RMSE of 0.1 percentage points around the 2019 Q2 projection excludes three quarters affected by known erratic factors: the 2010 snow and the </a:t>
            </a:r>
            <a:r>
              <a:rPr lang="en-GB" dirty="0" smtClean="0"/>
              <a:t/>
            </a:r>
            <a:br>
              <a:rPr lang="en-GB" dirty="0" smtClean="0"/>
            </a:br>
            <a:r>
              <a:rPr lang="en-GB" dirty="0" smtClean="0"/>
              <a:t>2012 </a:t>
            </a:r>
            <a:r>
              <a:rPr lang="en-GB" dirty="0"/>
              <a:t>Olympics and Diamond Jubilee. Including those erratic factors, the RMSE for 2019 Q2 rises to 0.2 percentage points. For 2019 Q3, the RMSE of 0.3 percentage points is based on the full evaluation window.</a:t>
            </a:r>
          </a:p>
        </p:txBody>
      </p:sp>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440389" y="1519187"/>
            <a:ext cx="6222810" cy="3634442"/>
          </a:xfrm>
          <a:prstGeom prst="rect">
            <a:avLst/>
          </a:prstGeom>
        </p:spPr>
      </p:pic>
    </p:spTree>
    <p:extLst>
      <p:ext uri="{BB962C8B-B14F-4D97-AF65-F5344CB8AC3E}">
        <p14:creationId xmlns:p14="http://schemas.microsoft.com/office/powerpoint/2010/main" val="2553973470"/>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a:xfrm>
            <a:off x="292099" y="226221"/>
            <a:ext cx="8519391" cy="1376437"/>
          </a:xfrm>
        </p:spPr>
        <p:txBody>
          <a:bodyPr/>
          <a:lstStyle/>
          <a:p>
            <a:pPr lvl="1"/>
            <a:r>
              <a:rPr lang="en-GB" b="1" dirty="0"/>
              <a:t>Chart D</a:t>
            </a:r>
            <a:r>
              <a:rPr lang="en-GB" dirty="0" smtClean="0"/>
              <a:t> </a:t>
            </a:r>
            <a:r>
              <a:rPr lang="en-GB" dirty="0"/>
              <a:t>Firms that are less ready for a no-deal </a:t>
            </a:r>
            <a:r>
              <a:rPr lang="en-GB" dirty="0" err="1"/>
              <a:t>Brexit</a:t>
            </a:r>
            <a:r>
              <a:rPr lang="en-GB" dirty="0"/>
              <a:t> expect a larger negative economic impact</a:t>
            </a:r>
            <a:endParaRPr lang="en-GB" dirty="0" smtClean="0"/>
          </a:p>
          <a:p>
            <a:pPr lvl="2"/>
            <a:r>
              <a:rPr lang="en-GB" dirty="0"/>
              <a:t>Net balances under a no-deal scenario minus that under a deal and </a:t>
            </a:r>
            <a:r>
              <a:rPr lang="en-GB" dirty="0" smtClean="0"/>
              <a:t>transition</a:t>
            </a:r>
            <a:r>
              <a:rPr lang="en-GB" baseline="30000" dirty="0" smtClean="0"/>
              <a:t>(a</a:t>
            </a:r>
            <a:r>
              <a:rPr lang="en-GB" baseline="30000" dirty="0"/>
              <a:t>)</a:t>
            </a:r>
          </a:p>
        </p:txBody>
      </p:sp>
      <p:sp>
        <p:nvSpPr>
          <p:cNvPr id="5" name="Text Placeholder 4"/>
          <p:cNvSpPr>
            <a:spLocks noGrp="1"/>
          </p:cNvSpPr>
          <p:nvPr>
            <p:ph type="body" sz="quarter" idx="16"/>
          </p:nvPr>
        </p:nvSpPr>
        <p:spPr>
          <a:xfrm>
            <a:off x="292100" y="5966234"/>
            <a:ext cx="8491538" cy="891767"/>
          </a:xfrm>
        </p:spPr>
        <p:txBody>
          <a:bodyPr/>
          <a:lstStyle/>
          <a:p>
            <a:r>
              <a:rPr lang="en-GB" dirty="0"/>
              <a:t>(a) </a:t>
            </a:r>
            <a:r>
              <a:rPr lang="en-GB" dirty="0" smtClean="0"/>
              <a:t>	The </a:t>
            </a:r>
            <a:r>
              <a:rPr lang="en-GB" dirty="0"/>
              <a:t>net percentage balance under a no-deal </a:t>
            </a:r>
            <a:r>
              <a:rPr lang="en-GB" dirty="0" err="1"/>
              <a:t>Brexit</a:t>
            </a:r>
            <a:r>
              <a:rPr lang="en-GB" dirty="0"/>
              <a:t> scenario minus that under a deal scenario. The more negative the figure, the larger the perceived detrimental impact of a no-deal </a:t>
            </a:r>
            <a:r>
              <a:rPr lang="en-GB" dirty="0" err="1"/>
              <a:t>Brexit</a:t>
            </a:r>
            <a:r>
              <a:rPr lang="en-GB" dirty="0"/>
              <a:t> relative to a deal scenario. The method for calculating the net balance is set out in footnote (b) of </a:t>
            </a:r>
            <a:r>
              <a:rPr lang="en-GB" b="1" dirty="0"/>
              <a:t>Chart C</a:t>
            </a:r>
            <a:r>
              <a:rPr lang="en-GB" dirty="0"/>
              <a:t>. </a:t>
            </a:r>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443228" y="1732105"/>
            <a:ext cx="6189282" cy="3641147"/>
          </a:xfrm>
          <a:prstGeom prst="rect">
            <a:avLst/>
          </a:prstGeom>
        </p:spPr>
      </p:pic>
    </p:spTree>
    <p:extLst>
      <p:ext uri="{BB962C8B-B14F-4D97-AF65-F5344CB8AC3E}">
        <p14:creationId xmlns:p14="http://schemas.microsoft.com/office/powerpoint/2010/main" val="2508762552"/>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a:xfrm>
            <a:off x="292099" y="226221"/>
            <a:ext cx="8519391" cy="1236819"/>
          </a:xfrm>
        </p:spPr>
        <p:txBody>
          <a:bodyPr/>
          <a:lstStyle/>
          <a:p>
            <a:pPr lvl="1"/>
            <a:r>
              <a:rPr lang="en-GB" b="1" dirty="0" smtClean="0"/>
              <a:t>Chart </a:t>
            </a:r>
            <a:r>
              <a:rPr lang="en-GB" b="1" dirty="0"/>
              <a:t>E</a:t>
            </a:r>
            <a:r>
              <a:rPr lang="en-GB" b="1" dirty="0" smtClean="0"/>
              <a:t> </a:t>
            </a:r>
            <a:r>
              <a:rPr lang="en-GB" dirty="0"/>
              <a:t>Companies expect to increase staffing over the </a:t>
            </a:r>
            <a:r>
              <a:rPr lang="en-GB" dirty="0" smtClean="0"/>
              <a:t/>
            </a:r>
            <a:br>
              <a:rPr lang="en-GB" dirty="0" smtClean="0"/>
            </a:br>
            <a:r>
              <a:rPr lang="en-GB" dirty="0" smtClean="0"/>
              <a:t>next </a:t>
            </a:r>
            <a:r>
              <a:rPr lang="en-GB" dirty="0"/>
              <a:t>year</a:t>
            </a:r>
            <a:endParaRPr lang="en-GB" dirty="0" smtClean="0"/>
          </a:p>
          <a:p>
            <a:pPr lvl="2"/>
            <a:r>
              <a:rPr lang="en-GB" dirty="0"/>
              <a:t>Changes in staff </a:t>
            </a:r>
            <a:r>
              <a:rPr lang="en-GB" dirty="0" smtClean="0"/>
              <a:t>numbers</a:t>
            </a:r>
            <a:r>
              <a:rPr lang="en-GB" baseline="30000" dirty="0" smtClean="0"/>
              <a:t>(a)</a:t>
            </a:r>
            <a:endParaRPr lang="en-GB" baseline="30000" dirty="0"/>
          </a:p>
        </p:txBody>
      </p:sp>
      <p:sp>
        <p:nvSpPr>
          <p:cNvPr id="5" name="Text Placeholder 4"/>
          <p:cNvSpPr>
            <a:spLocks noGrp="1"/>
          </p:cNvSpPr>
          <p:nvPr>
            <p:ph type="body" sz="quarter" idx="16"/>
          </p:nvPr>
        </p:nvSpPr>
        <p:spPr/>
        <p:txBody>
          <a:bodyPr/>
          <a:lstStyle/>
          <a:p>
            <a:r>
              <a:rPr lang="en-GB" dirty="0"/>
              <a:t>(a) </a:t>
            </a:r>
            <a:r>
              <a:rPr lang="en-GB" dirty="0" smtClean="0"/>
              <a:t>	Companies </a:t>
            </a:r>
            <a:r>
              <a:rPr lang="en-GB" dirty="0"/>
              <a:t>were asked ‘How have staff numbers changed over the past 12 months; and how do you expect them to change going forwards (over the next 12 months)?’. </a:t>
            </a:r>
            <a:r>
              <a:rPr lang="en-GB" dirty="0" smtClean="0"/>
              <a:t/>
            </a:r>
            <a:br>
              <a:rPr lang="en-GB" dirty="0" smtClean="0"/>
            </a:br>
            <a:r>
              <a:rPr lang="en-GB" dirty="0" smtClean="0"/>
              <a:t>Respondents </a:t>
            </a:r>
            <a:r>
              <a:rPr lang="en-GB" dirty="0"/>
              <a:t>were asked to choose between the five options shown in the chart.</a:t>
            </a:r>
          </a:p>
          <a:p>
            <a:r>
              <a:rPr lang="en-GB" dirty="0"/>
              <a:t>(b) </a:t>
            </a:r>
            <a:r>
              <a:rPr lang="en-GB" dirty="0" smtClean="0"/>
              <a:t>	Net </a:t>
            </a:r>
            <a:r>
              <a:rPr lang="en-GB" dirty="0"/>
              <a:t>percentage balance of companies reporting increases or declines in staffing, weighted by employment. Half weight was given to the rise/fall 1%–5% response and full </a:t>
            </a:r>
            <a:r>
              <a:rPr lang="en-GB" dirty="0" smtClean="0"/>
              <a:t/>
            </a:r>
            <a:br>
              <a:rPr lang="en-GB" dirty="0" smtClean="0"/>
            </a:br>
            <a:r>
              <a:rPr lang="en-GB" dirty="0" smtClean="0"/>
              <a:t>weight </a:t>
            </a:r>
            <a:r>
              <a:rPr lang="en-GB" dirty="0"/>
              <a:t>was given to those that responded rise/fall &gt;5%. </a:t>
            </a:r>
          </a:p>
        </p:txBody>
      </p:sp>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447094" y="1519200"/>
            <a:ext cx="6209399" cy="3862434"/>
          </a:xfrm>
          <a:prstGeom prst="rect">
            <a:avLst/>
          </a:prstGeom>
        </p:spPr>
      </p:pic>
    </p:spTree>
    <p:extLst>
      <p:ext uri="{BB962C8B-B14F-4D97-AF65-F5344CB8AC3E}">
        <p14:creationId xmlns:p14="http://schemas.microsoft.com/office/powerpoint/2010/main" val="3508038845"/>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a:xfrm>
            <a:off x="292099" y="226221"/>
            <a:ext cx="8519391" cy="1191099"/>
          </a:xfrm>
        </p:spPr>
        <p:txBody>
          <a:bodyPr/>
          <a:lstStyle/>
          <a:p>
            <a:pPr lvl="1"/>
            <a:r>
              <a:rPr lang="en-GB" b="1" dirty="0"/>
              <a:t>Chart </a:t>
            </a:r>
            <a:r>
              <a:rPr lang="en-GB" b="1" dirty="0" smtClean="0"/>
              <a:t>F</a:t>
            </a:r>
            <a:r>
              <a:rPr lang="en-GB" dirty="0" smtClean="0"/>
              <a:t> </a:t>
            </a:r>
            <a:r>
              <a:rPr lang="en-GB" dirty="0"/>
              <a:t>Increased labour productivity and uncertainty are reported to reduce employment levels</a:t>
            </a:r>
            <a:endParaRPr lang="en-GB" dirty="0" smtClean="0"/>
          </a:p>
          <a:p>
            <a:pPr lvl="2"/>
            <a:r>
              <a:rPr lang="en-GB" dirty="0"/>
              <a:t>Reasons for changing staff </a:t>
            </a:r>
            <a:r>
              <a:rPr lang="en-GB" dirty="0" smtClean="0"/>
              <a:t>numbers</a:t>
            </a:r>
            <a:r>
              <a:rPr lang="en-GB" baseline="30000" dirty="0" smtClean="0"/>
              <a:t>(a</a:t>
            </a:r>
            <a:r>
              <a:rPr lang="en-GB" baseline="30000" dirty="0"/>
              <a:t>)</a:t>
            </a:r>
          </a:p>
        </p:txBody>
      </p:sp>
      <p:sp>
        <p:nvSpPr>
          <p:cNvPr id="5" name="Text Placeholder 4"/>
          <p:cNvSpPr>
            <a:spLocks noGrp="1"/>
          </p:cNvSpPr>
          <p:nvPr>
            <p:ph type="body" sz="quarter" idx="16"/>
          </p:nvPr>
        </p:nvSpPr>
        <p:spPr>
          <a:xfrm>
            <a:off x="292100" y="5966234"/>
            <a:ext cx="8491538" cy="891767"/>
          </a:xfrm>
        </p:spPr>
        <p:txBody>
          <a:bodyPr/>
          <a:lstStyle/>
          <a:p>
            <a:r>
              <a:rPr lang="en-GB" dirty="0"/>
              <a:t>(a) </a:t>
            </a:r>
            <a:r>
              <a:rPr lang="en-GB" dirty="0" smtClean="0"/>
              <a:t>	Companies </a:t>
            </a:r>
            <a:r>
              <a:rPr lang="en-GB" dirty="0"/>
              <a:t>were asked ‘How have changes in the following factors affected employment levels over the past 12 months and how do you expect them to affect employment over the next 12 months?’. Contacts were asked to choose between: ‘Reduce’; ‘No impact’; or ‘Increase’.</a:t>
            </a:r>
          </a:p>
          <a:p>
            <a:r>
              <a:rPr lang="en-GB" dirty="0"/>
              <a:t>(b) </a:t>
            </a:r>
            <a:r>
              <a:rPr lang="en-GB" dirty="0" smtClean="0"/>
              <a:t>	Net </a:t>
            </a:r>
            <a:r>
              <a:rPr lang="en-GB" dirty="0"/>
              <a:t>percentage balance of companies reporting that each factor was increasing or reducing employment levels.</a:t>
            </a:r>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89007" y="1535242"/>
            <a:ext cx="6672085" cy="3647853"/>
          </a:xfrm>
          <a:prstGeom prst="rect">
            <a:avLst/>
          </a:prstGeom>
        </p:spPr>
      </p:pic>
    </p:spTree>
    <p:extLst>
      <p:ext uri="{BB962C8B-B14F-4D97-AF65-F5344CB8AC3E}">
        <p14:creationId xmlns:p14="http://schemas.microsoft.com/office/powerpoint/2010/main" val="2787606645"/>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a:xfrm>
            <a:off x="292099" y="226221"/>
            <a:ext cx="8519391" cy="1236819"/>
          </a:xfrm>
        </p:spPr>
        <p:txBody>
          <a:bodyPr/>
          <a:lstStyle/>
          <a:p>
            <a:pPr lvl="1"/>
            <a:r>
              <a:rPr lang="en-GB" b="1" dirty="0" smtClean="0"/>
              <a:t>Chart </a:t>
            </a:r>
            <a:r>
              <a:rPr lang="en-GB" b="1" dirty="0"/>
              <a:t>G</a:t>
            </a:r>
            <a:r>
              <a:rPr lang="en-GB" b="1" dirty="0" smtClean="0"/>
              <a:t> </a:t>
            </a:r>
            <a:r>
              <a:rPr lang="en-GB" dirty="0"/>
              <a:t>Firms expect increased productivity to help cover the cost of wage growth</a:t>
            </a:r>
            <a:endParaRPr lang="en-GB" dirty="0" smtClean="0"/>
          </a:p>
          <a:p>
            <a:pPr lvl="2"/>
            <a:r>
              <a:rPr lang="en-GB" dirty="0"/>
              <a:t>Measures to cover the cost of rises in wages per </a:t>
            </a:r>
            <a:r>
              <a:rPr lang="en-GB" dirty="0" smtClean="0"/>
              <a:t>head</a:t>
            </a:r>
            <a:r>
              <a:rPr lang="en-GB" baseline="30000" dirty="0" smtClean="0"/>
              <a:t>(a)</a:t>
            </a:r>
            <a:endParaRPr lang="en-GB" baseline="30000" dirty="0"/>
          </a:p>
        </p:txBody>
      </p:sp>
      <p:sp>
        <p:nvSpPr>
          <p:cNvPr id="5" name="Text Placeholder 4"/>
          <p:cNvSpPr>
            <a:spLocks noGrp="1"/>
          </p:cNvSpPr>
          <p:nvPr>
            <p:ph type="body" sz="quarter" idx="16"/>
          </p:nvPr>
        </p:nvSpPr>
        <p:spPr/>
        <p:txBody>
          <a:bodyPr/>
          <a:lstStyle/>
          <a:p>
            <a:r>
              <a:rPr lang="en-GB" dirty="0"/>
              <a:t>(a) </a:t>
            </a:r>
            <a:r>
              <a:rPr lang="en-GB" dirty="0" smtClean="0"/>
              <a:t>	Companies </a:t>
            </a:r>
            <a:r>
              <a:rPr lang="en-GB" dirty="0"/>
              <a:t>were asked ‘If wages per head are growing, how do you expect to cover that cost?’. For each factor, respondents were asked to choose between ‘Not at all’; ‘Moderately’; and ‘Mostly’. </a:t>
            </a:r>
          </a:p>
        </p:txBody>
      </p:sp>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460506" y="1519200"/>
            <a:ext cx="6182576" cy="3902668"/>
          </a:xfrm>
          <a:prstGeom prst="rect">
            <a:avLst/>
          </a:prstGeom>
        </p:spPr>
      </p:pic>
    </p:spTree>
    <p:extLst>
      <p:ext uri="{BB962C8B-B14F-4D97-AF65-F5344CB8AC3E}">
        <p14:creationId xmlns:p14="http://schemas.microsoft.com/office/powerpoint/2010/main" val="1155519115"/>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a:xfrm>
            <a:off x="292099" y="226221"/>
            <a:ext cx="8519391" cy="1191099"/>
          </a:xfrm>
        </p:spPr>
        <p:txBody>
          <a:bodyPr/>
          <a:lstStyle/>
          <a:p>
            <a:pPr lvl="1"/>
            <a:r>
              <a:rPr lang="en-GB" b="1" dirty="0"/>
              <a:t>Chart H</a:t>
            </a:r>
            <a:r>
              <a:rPr lang="en-GB" dirty="0" smtClean="0"/>
              <a:t> </a:t>
            </a:r>
            <a:r>
              <a:rPr lang="en-GB" dirty="0"/>
              <a:t>More firms expect to shift towards using more capital than towards more labour</a:t>
            </a:r>
            <a:endParaRPr lang="en-GB" dirty="0" smtClean="0"/>
          </a:p>
          <a:p>
            <a:pPr lvl="2"/>
            <a:r>
              <a:rPr lang="en-GB" dirty="0"/>
              <a:t>Changes in the capital to labour </a:t>
            </a:r>
            <a:r>
              <a:rPr lang="en-GB" dirty="0" smtClean="0"/>
              <a:t>mix</a:t>
            </a:r>
            <a:r>
              <a:rPr lang="en-GB" baseline="30000" dirty="0" smtClean="0"/>
              <a:t>(a</a:t>
            </a:r>
            <a:r>
              <a:rPr lang="en-GB" baseline="30000" dirty="0"/>
              <a:t>)</a:t>
            </a:r>
          </a:p>
        </p:txBody>
      </p:sp>
      <p:sp>
        <p:nvSpPr>
          <p:cNvPr id="5" name="Text Placeholder 4"/>
          <p:cNvSpPr>
            <a:spLocks noGrp="1"/>
          </p:cNvSpPr>
          <p:nvPr>
            <p:ph type="body" sz="quarter" idx="16"/>
          </p:nvPr>
        </p:nvSpPr>
        <p:spPr>
          <a:xfrm>
            <a:off x="292100" y="5966234"/>
            <a:ext cx="8491538" cy="891767"/>
          </a:xfrm>
        </p:spPr>
        <p:txBody>
          <a:bodyPr/>
          <a:lstStyle/>
          <a:p>
            <a:r>
              <a:rPr lang="en-GB" dirty="0"/>
              <a:t>(a) </a:t>
            </a:r>
            <a:r>
              <a:rPr lang="en-GB" dirty="0" smtClean="0"/>
              <a:t>	Companies </a:t>
            </a:r>
            <a:r>
              <a:rPr lang="en-GB" dirty="0"/>
              <a:t>were asked ‘Have you changed the balance of labour and capital inputs over the past 12 months; and do you expect it to change over the next 12 months?’. </a:t>
            </a:r>
            <a:r>
              <a:rPr lang="en-GB" dirty="0" smtClean="0"/>
              <a:t/>
            </a:r>
            <a:br>
              <a:rPr lang="en-GB" dirty="0" smtClean="0"/>
            </a:br>
            <a:r>
              <a:rPr lang="en-GB" dirty="0" smtClean="0"/>
              <a:t>For </a:t>
            </a:r>
            <a:r>
              <a:rPr lang="en-GB" dirty="0"/>
              <a:t>each period, respondents were asked to choose between ‘More labour than capital’; ‘Little change in balance’; and ‘More capital than labour’. </a:t>
            </a:r>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450447" y="1519200"/>
            <a:ext cx="6202693" cy="3634442"/>
          </a:xfrm>
          <a:prstGeom prst="rect">
            <a:avLst/>
          </a:prstGeom>
        </p:spPr>
      </p:pic>
    </p:spTree>
    <p:extLst>
      <p:ext uri="{BB962C8B-B14F-4D97-AF65-F5344CB8AC3E}">
        <p14:creationId xmlns:p14="http://schemas.microsoft.com/office/powerpoint/2010/main" val="3181331409"/>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4"/>
          <p:cNvSpPr>
            <a:spLocks noChangeArrowheads="1"/>
          </p:cNvSpPr>
          <p:nvPr/>
        </p:nvSpPr>
        <p:spPr bwMode="auto">
          <a:xfrm>
            <a:off x="687388" y="2422525"/>
            <a:ext cx="7700962"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GB" sz="2400" b="1" dirty="0">
                <a:solidFill>
                  <a:srgbClr val="005E6E"/>
                </a:solidFill>
                <a:latin typeface="Arial" pitchFamily="34" charset="0"/>
                <a:cs typeface="Arial" pitchFamily="34" charset="0"/>
              </a:rPr>
              <a:t>Box </a:t>
            </a:r>
            <a:r>
              <a:rPr lang="en-GB" sz="2400" b="1" dirty="0" smtClean="0">
                <a:solidFill>
                  <a:srgbClr val="005E6E"/>
                </a:solidFill>
                <a:latin typeface="Arial" pitchFamily="34" charset="0"/>
                <a:cs typeface="Arial" pitchFamily="34" charset="0"/>
              </a:rPr>
              <a:t>3</a:t>
            </a:r>
            <a:endParaRPr lang="en-GB" sz="2400" b="1" dirty="0">
              <a:solidFill>
                <a:srgbClr val="005E6E"/>
              </a:solidFill>
              <a:latin typeface="Arial" pitchFamily="34" charset="0"/>
              <a:cs typeface="Arial" pitchFamily="34" charset="0"/>
            </a:endParaRPr>
          </a:p>
          <a:p>
            <a:pPr algn="ctr"/>
            <a:r>
              <a:rPr lang="en-GB" sz="2400" b="1" dirty="0">
                <a:latin typeface="Arial" pitchFamily="34" charset="0"/>
                <a:cs typeface="Arial" pitchFamily="34" charset="0"/>
              </a:rPr>
              <a:t>Households’ </a:t>
            </a:r>
            <a:r>
              <a:rPr lang="en-GB" sz="2400" b="1" dirty="0" smtClean="0">
                <a:latin typeface="Arial" pitchFamily="34" charset="0"/>
                <a:cs typeface="Arial" pitchFamily="34" charset="0"/>
              </a:rPr>
              <a:t>expectations:</a:t>
            </a:r>
            <a:br>
              <a:rPr lang="en-GB" sz="2400" b="1" dirty="0" smtClean="0">
                <a:latin typeface="Arial" pitchFamily="34" charset="0"/>
                <a:cs typeface="Arial" pitchFamily="34" charset="0"/>
              </a:rPr>
            </a:br>
            <a:r>
              <a:rPr lang="en-GB" sz="2400" b="1" dirty="0" smtClean="0">
                <a:latin typeface="Arial" pitchFamily="34" charset="0"/>
                <a:cs typeface="Arial" pitchFamily="34" charset="0"/>
              </a:rPr>
              <a:t>evidence </a:t>
            </a:r>
            <a:r>
              <a:rPr lang="en-GB" sz="2400" b="1" dirty="0">
                <a:latin typeface="Arial" pitchFamily="34" charset="0"/>
                <a:cs typeface="Arial" pitchFamily="34" charset="0"/>
              </a:rPr>
              <a:t>from the latest NMG survey</a:t>
            </a:r>
          </a:p>
        </p:txBody>
      </p:sp>
    </p:spTree>
    <p:extLst>
      <p:ext uri="{BB962C8B-B14F-4D97-AF65-F5344CB8AC3E}">
        <p14:creationId xmlns:p14="http://schemas.microsoft.com/office/powerpoint/2010/main" val="1212116466"/>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a:xfrm>
            <a:off x="292099" y="226221"/>
            <a:ext cx="8519391" cy="1236819"/>
          </a:xfrm>
        </p:spPr>
        <p:txBody>
          <a:bodyPr/>
          <a:lstStyle/>
          <a:p>
            <a:pPr lvl="1"/>
            <a:r>
              <a:rPr lang="en-GB" b="1" dirty="0" smtClean="0"/>
              <a:t>Chart A </a:t>
            </a:r>
            <a:r>
              <a:rPr lang="en-GB" dirty="0"/>
              <a:t>Households’ expectations for their own financial situation remained stable</a:t>
            </a:r>
            <a:endParaRPr lang="en-GB" dirty="0" smtClean="0"/>
          </a:p>
          <a:p>
            <a:pPr lvl="2"/>
            <a:r>
              <a:rPr lang="en-GB" dirty="0"/>
              <a:t>Households’ expectations in the NMG and </a:t>
            </a:r>
            <a:r>
              <a:rPr lang="en-GB" dirty="0" err="1"/>
              <a:t>GfK</a:t>
            </a:r>
            <a:r>
              <a:rPr lang="en-GB" dirty="0"/>
              <a:t>/EC </a:t>
            </a:r>
            <a:r>
              <a:rPr lang="en-GB" dirty="0" smtClean="0"/>
              <a:t>surveys</a:t>
            </a:r>
            <a:endParaRPr lang="en-GB" baseline="30000" dirty="0"/>
          </a:p>
        </p:txBody>
      </p:sp>
      <p:sp>
        <p:nvSpPr>
          <p:cNvPr id="5" name="Text Placeholder 4"/>
          <p:cNvSpPr>
            <a:spLocks noGrp="1"/>
          </p:cNvSpPr>
          <p:nvPr>
            <p:ph type="body" sz="quarter" idx="16"/>
          </p:nvPr>
        </p:nvSpPr>
        <p:spPr/>
        <p:txBody>
          <a:bodyPr/>
          <a:lstStyle/>
          <a:p>
            <a:r>
              <a:rPr lang="en-GB" dirty="0"/>
              <a:t>Sources: </a:t>
            </a:r>
            <a:r>
              <a:rPr lang="en-GB" dirty="0" err="1"/>
              <a:t>GfK</a:t>
            </a:r>
            <a:r>
              <a:rPr lang="en-GB" dirty="0"/>
              <a:t>/EC, NMG Consulting and Bank calculations. </a:t>
            </a:r>
          </a:p>
          <a:p>
            <a:endParaRPr lang="en-GB" dirty="0"/>
          </a:p>
          <a:p>
            <a:r>
              <a:rPr lang="en-GB" dirty="0"/>
              <a:t>(a) </a:t>
            </a:r>
            <a:r>
              <a:rPr lang="en-GB" dirty="0" smtClean="0"/>
              <a:t>	Question</a:t>
            </a:r>
            <a:r>
              <a:rPr lang="en-GB" dirty="0"/>
              <a:t>: ‘Over the next 12 months, how do you expect your total household income (before anything is deducted for tax, National Insurance, pension schemes </a:t>
            </a:r>
            <a:r>
              <a:rPr lang="en-GB" dirty="0" err="1"/>
              <a:t>etc</a:t>
            </a:r>
            <a:r>
              <a:rPr lang="en-GB" dirty="0"/>
              <a:t>) to change?’.</a:t>
            </a:r>
          </a:p>
          <a:p>
            <a:r>
              <a:rPr lang="en-GB" dirty="0"/>
              <a:t>(b) </a:t>
            </a:r>
            <a:r>
              <a:rPr lang="en-GB" dirty="0" smtClean="0"/>
              <a:t>	Question</a:t>
            </a:r>
            <a:r>
              <a:rPr lang="en-GB" dirty="0"/>
              <a:t>: ‘How do you expect your household to change its spending over the next 12 months? Please exclude money put into savings and repayment of bank loans’. </a:t>
            </a:r>
          </a:p>
          <a:p>
            <a:r>
              <a:rPr lang="en-GB" dirty="0"/>
              <a:t>(c) </a:t>
            </a:r>
            <a:r>
              <a:rPr lang="en-GB" dirty="0" smtClean="0"/>
              <a:t>	Question</a:t>
            </a:r>
            <a:r>
              <a:rPr lang="en-GB" dirty="0"/>
              <a:t>: ‘How do you expect the financial position of your household to change over the next 12 months?’. </a:t>
            </a:r>
          </a:p>
          <a:p>
            <a:r>
              <a:rPr lang="en-GB" dirty="0"/>
              <a:t>(d) </a:t>
            </a:r>
            <a:r>
              <a:rPr lang="en-GB" dirty="0" smtClean="0"/>
              <a:t>	Question</a:t>
            </a:r>
            <a:r>
              <a:rPr lang="en-GB" dirty="0"/>
              <a:t>: ‘How do you expect the general economic situation of this country to develop over the next 12 months?’.</a:t>
            </a:r>
          </a:p>
        </p:txBody>
      </p:sp>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453800" y="1519200"/>
            <a:ext cx="6195988" cy="3835612"/>
          </a:xfrm>
          <a:prstGeom prst="rect">
            <a:avLst/>
          </a:prstGeom>
        </p:spPr>
      </p:pic>
    </p:spTree>
    <p:extLst>
      <p:ext uri="{BB962C8B-B14F-4D97-AF65-F5344CB8AC3E}">
        <p14:creationId xmlns:p14="http://schemas.microsoft.com/office/powerpoint/2010/main" val="1491960577"/>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a:xfrm>
            <a:off x="292099" y="226221"/>
            <a:ext cx="8519391" cy="1191099"/>
          </a:xfrm>
        </p:spPr>
        <p:txBody>
          <a:bodyPr/>
          <a:lstStyle/>
          <a:p>
            <a:pPr lvl="1"/>
            <a:r>
              <a:rPr lang="en-GB" b="1" dirty="0"/>
              <a:t>Chart </a:t>
            </a:r>
            <a:r>
              <a:rPr lang="en-GB" b="1" dirty="0" smtClean="0"/>
              <a:t>B</a:t>
            </a:r>
            <a:r>
              <a:rPr lang="en-GB" dirty="0" smtClean="0"/>
              <a:t> </a:t>
            </a:r>
            <a:r>
              <a:rPr lang="en-GB" dirty="0"/>
              <a:t>Households continue to expect a limited and gradual increase in interest rates over the next two years</a:t>
            </a:r>
            <a:endParaRPr lang="en-GB" dirty="0" smtClean="0"/>
          </a:p>
          <a:p>
            <a:pPr lvl="2"/>
            <a:r>
              <a:rPr lang="en-GB" dirty="0"/>
              <a:t>Expectations for interest </a:t>
            </a:r>
            <a:r>
              <a:rPr lang="en-GB" dirty="0" smtClean="0"/>
              <a:t>rates</a:t>
            </a:r>
            <a:endParaRPr lang="en-GB" baseline="30000" dirty="0"/>
          </a:p>
        </p:txBody>
      </p:sp>
      <p:sp>
        <p:nvSpPr>
          <p:cNvPr id="5" name="Text Placeholder 4"/>
          <p:cNvSpPr>
            <a:spLocks noGrp="1"/>
          </p:cNvSpPr>
          <p:nvPr>
            <p:ph type="body" sz="quarter" idx="16"/>
          </p:nvPr>
        </p:nvSpPr>
        <p:spPr>
          <a:xfrm>
            <a:off x="292100" y="5966234"/>
            <a:ext cx="8491538" cy="891767"/>
          </a:xfrm>
        </p:spPr>
        <p:txBody>
          <a:bodyPr/>
          <a:lstStyle/>
          <a:p>
            <a:r>
              <a:rPr lang="en-GB" dirty="0"/>
              <a:t>Sources: Bloomberg Finance L.P., NMG Consulting and Bank calculations.</a:t>
            </a:r>
          </a:p>
          <a:p>
            <a:endParaRPr lang="en-GB" dirty="0"/>
          </a:p>
          <a:p>
            <a:r>
              <a:rPr lang="en-GB" dirty="0"/>
              <a:t>(a) </a:t>
            </a:r>
            <a:r>
              <a:rPr lang="en-GB" dirty="0" smtClean="0"/>
              <a:t>	Estimated </a:t>
            </a:r>
            <a:r>
              <a:rPr lang="en-GB" dirty="0"/>
              <a:t>using instantaneous forward overnight index swap rates over the period of the respective NMG survey.  </a:t>
            </a:r>
          </a:p>
          <a:p>
            <a:r>
              <a:rPr lang="en-GB" dirty="0"/>
              <a:t>(b) </a:t>
            </a:r>
            <a:r>
              <a:rPr lang="en-GB" dirty="0" smtClean="0"/>
              <a:t>	Question</a:t>
            </a:r>
            <a:r>
              <a:rPr lang="en-GB" dirty="0"/>
              <a:t>: ‘The level of interest rates set by the Bank of England (Bank Rate) is currently 0.75%. At what level do you expect that interest rate to be in each of the following time periods (1 year, 2 years, 5 years)?’.</a:t>
            </a:r>
          </a:p>
          <a:p>
            <a:endParaRPr lang="en-GB" dirty="0"/>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447094" y="1519200"/>
            <a:ext cx="6209399" cy="3849023"/>
          </a:xfrm>
          <a:prstGeom prst="rect">
            <a:avLst/>
          </a:prstGeom>
        </p:spPr>
      </p:pic>
    </p:spTree>
    <p:extLst>
      <p:ext uri="{BB962C8B-B14F-4D97-AF65-F5344CB8AC3E}">
        <p14:creationId xmlns:p14="http://schemas.microsoft.com/office/powerpoint/2010/main" val="12008978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a:xfrm>
            <a:off x="292099" y="226221"/>
            <a:ext cx="8519391" cy="1236819"/>
          </a:xfrm>
        </p:spPr>
        <p:txBody>
          <a:bodyPr/>
          <a:lstStyle/>
          <a:p>
            <a:pPr lvl="1"/>
            <a:r>
              <a:rPr lang="en-GB" b="1" dirty="0" smtClean="0"/>
              <a:t>Chart 2.2 </a:t>
            </a:r>
            <a:r>
              <a:rPr lang="en-GB" dirty="0"/>
              <a:t>The volatility in output has been largely driven by </a:t>
            </a:r>
            <a:r>
              <a:rPr lang="en-GB" dirty="0" err="1"/>
              <a:t>Brexit</a:t>
            </a:r>
            <a:r>
              <a:rPr lang="en-GB" dirty="0"/>
              <a:t>-related effects</a:t>
            </a:r>
            <a:endParaRPr lang="en-GB" dirty="0" smtClean="0"/>
          </a:p>
          <a:p>
            <a:pPr lvl="2"/>
            <a:r>
              <a:rPr lang="en-GB" dirty="0"/>
              <a:t>Contributions of idiosyncratic factors to quarterly output </a:t>
            </a:r>
            <a:r>
              <a:rPr lang="en-GB" dirty="0" smtClean="0"/>
              <a:t>growth</a:t>
            </a:r>
            <a:r>
              <a:rPr lang="en-GB" baseline="30000" dirty="0" smtClean="0"/>
              <a:t>(a)</a:t>
            </a:r>
            <a:endParaRPr lang="en-GB" baseline="30000" dirty="0"/>
          </a:p>
        </p:txBody>
      </p:sp>
      <p:sp>
        <p:nvSpPr>
          <p:cNvPr id="5" name="Text Placeholder 4"/>
          <p:cNvSpPr>
            <a:spLocks noGrp="1"/>
          </p:cNvSpPr>
          <p:nvPr>
            <p:ph type="body" sz="quarter" idx="16"/>
          </p:nvPr>
        </p:nvSpPr>
        <p:spPr/>
        <p:txBody>
          <a:bodyPr/>
          <a:lstStyle/>
          <a:p>
            <a:r>
              <a:rPr lang="en-GB" dirty="0"/>
              <a:t>Sources: ONS and Bank calculations. </a:t>
            </a:r>
          </a:p>
          <a:p>
            <a:endParaRPr lang="en-GB" dirty="0"/>
          </a:p>
          <a:p>
            <a:r>
              <a:rPr lang="en-GB" dirty="0"/>
              <a:t>(a) </a:t>
            </a:r>
            <a:r>
              <a:rPr lang="en-GB" dirty="0" smtClean="0"/>
              <a:t>	The </a:t>
            </a:r>
            <a:r>
              <a:rPr lang="en-GB" dirty="0"/>
              <a:t>contributions of idiosyncratic factors are estimated by Bank staff.</a:t>
            </a:r>
          </a:p>
          <a:p>
            <a:r>
              <a:rPr lang="en-GB" dirty="0"/>
              <a:t>(b) </a:t>
            </a:r>
            <a:r>
              <a:rPr lang="en-GB" dirty="0" smtClean="0"/>
              <a:t>	GDP </a:t>
            </a:r>
            <a:r>
              <a:rPr lang="en-GB" dirty="0"/>
              <a:t>fell by 0.3% in December 2018, before rising by 0.5% in January 2019.  </a:t>
            </a:r>
          </a:p>
          <a:p>
            <a:r>
              <a:rPr lang="en-GB" dirty="0"/>
              <a:t>(c) </a:t>
            </a:r>
            <a:r>
              <a:rPr lang="en-GB" dirty="0" smtClean="0"/>
              <a:t>	Estimates </a:t>
            </a:r>
            <a:r>
              <a:rPr lang="en-GB" dirty="0"/>
              <a:t>of the impact of car factory shutdowns are based on ONS car production data. </a:t>
            </a:r>
          </a:p>
          <a:p>
            <a:r>
              <a:rPr lang="en-GB" dirty="0"/>
              <a:t>(d) </a:t>
            </a:r>
            <a:r>
              <a:rPr lang="en-GB" dirty="0" smtClean="0"/>
              <a:t>	The </a:t>
            </a:r>
            <a:r>
              <a:rPr lang="en-GB" dirty="0"/>
              <a:t>estimated impact of </a:t>
            </a:r>
            <a:r>
              <a:rPr lang="en-GB" dirty="0" err="1"/>
              <a:t>Brexit</a:t>
            </a:r>
            <a:r>
              <a:rPr lang="en-GB" dirty="0"/>
              <a:t>-related </a:t>
            </a:r>
            <a:r>
              <a:rPr lang="en-GB" dirty="0" err="1"/>
              <a:t>stockbuilding</a:t>
            </a:r>
            <a:r>
              <a:rPr lang="en-GB" dirty="0"/>
              <a:t> on Q1 GDP is based on the path of UK manufacturing output in 2019 Q1 relative to other major European economies. </a:t>
            </a:r>
          </a:p>
        </p:txBody>
      </p:sp>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413053" y="1519200"/>
            <a:ext cx="6249632" cy="3869140"/>
          </a:xfrm>
          <a:prstGeom prst="rect">
            <a:avLst/>
          </a:prstGeom>
        </p:spPr>
      </p:pic>
    </p:spTree>
    <p:extLst>
      <p:ext uri="{BB962C8B-B14F-4D97-AF65-F5344CB8AC3E}">
        <p14:creationId xmlns:p14="http://schemas.microsoft.com/office/powerpoint/2010/main" val="131334411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a:xfrm>
            <a:off x="292099" y="226221"/>
            <a:ext cx="8519391" cy="1236819"/>
          </a:xfrm>
        </p:spPr>
        <p:txBody>
          <a:bodyPr/>
          <a:lstStyle/>
          <a:p>
            <a:pPr lvl="1"/>
            <a:r>
              <a:rPr lang="en-GB" b="1" dirty="0" smtClean="0"/>
              <a:t>Chart 2.3 </a:t>
            </a:r>
            <a:r>
              <a:rPr lang="en-GB" dirty="0"/>
              <a:t>Output surveys have weakened across advanced economies</a:t>
            </a:r>
            <a:endParaRPr lang="en-GB" dirty="0" smtClean="0"/>
          </a:p>
          <a:p>
            <a:pPr lvl="2"/>
            <a:r>
              <a:rPr lang="en-GB" dirty="0"/>
              <a:t>Survey indicators of output </a:t>
            </a:r>
            <a:r>
              <a:rPr lang="en-GB" dirty="0" smtClean="0"/>
              <a:t>growth</a:t>
            </a:r>
            <a:r>
              <a:rPr lang="en-GB" baseline="30000" dirty="0" smtClean="0"/>
              <a:t>(a)</a:t>
            </a:r>
            <a:endParaRPr lang="en-GB" baseline="30000" dirty="0"/>
          </a:p>
        </p:txBody>
      </p:sp>
      <p:sp>
        <p:nvSpPr>
          <p:cNvPr id="5" name="Text Placeholder 4"/>
          <p:cNvSpPr>
            <a:spLocks noGrp="1"/>
          </p:cNvSpPr>
          <p:nvPr>
            <p:ph type="body" sz="quarter" idx="16"/>
          </p:nvPr>
        </p:nvSpPr>
        <p:spPr/>
        <p:txBody>
          <a:bodyPr/>
          <a:lstStyle/>
          <a:p>
            <a:r>
              <a:rPr lang="en-GB" dirty="0"/>
              <a:t>Sources: </a:t>
            </a:r>
            <a:r>
              <a:rPr lang="en-GB" dirty="0" err="1"/>
              <a:t>Eikon</a:t>
            </a:r>
            <a:r>
              <a:rPr lang="en-GB" dirty="0"/>
              <a:t> from </a:t>
            </a:r>
            <a:r>
              <a:rPr lang="en-GB" dirty="0" err="1"/>
              <a:t>Refinitiv</a:t>
            </a:r>
            <a:r>
              <a:rPr lang="en-GB" dirty="0"/>
              <a:t>, IHS </a:t>
            </a:r>
            <a:r>
              <a:rPr lang="en-GB" dirty="0" err="1"/>
              <a:t>Markit</a:t>
            </a:r>
            <a:r>
              <a:rPr lang="en-GB" dirty="0"/>
              <a:t>/CIPS and Bank calculations.</a:t>
            </a:r>
          </a:p>
          <a:p>
            <a:endParaRPr lang="en-GB" dirty="0"/>
          </a:p>
          <a:p>
            <a:r>
              <a:rPr lang="en-GB" dirty="0"/>
              <a:t>(a) </a:t>
            </a:r>
            <a:r>
              <a:rPr lang="en-GB" dirty="0" smtClean="0"/>
              <a:t>	Measures </a:t>
            </a:r>
            <a:r>
              <a:rPr lang="en-GB" dirty="0"/>
              <a:t>of current monthly composite (services and manufacturing) output for France, Germany, Italy, Japan and the United States. IHS </a:t>
            </a:r>
            <a:r>
              <a:rPr lang="en-GB" dirty="0" err="1"/>
              <a:t>Markit</a:t>
            </a:r>
            <a:r>
              <a:rPr lang="en-GB" dirty="0"/>
              <a:t>/CIPS composite PMI is unavailable for Canada. </a:t>
            </a:r>
          </a:p>
        </p:txBody>
      </p:sp>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439875" y="1519200"/>
            <a:ext cx="6195988" cy="3634442"/>
          </a:xfrm>
          <a:prstGeom prst="rect">
            <a:avLst/>
          </a:prstGeom>
        </p:spPr>
      </p:pic>
    </p:spTree>
    <p:extLst>
      <p:ext uri="{BB962C8B-B14F-4D97-AF65-F5344CB8AC3E}">
        <p14:creationId xmlns:p14="http://schemas.microsoft.com/office/powerpoint/2010/main" val="191684131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a:xfrm>
            <a:off x="292099" y="226221"/>
            <a:ext cx="8519391" cy="1236819"/>
          </a:xfrm>
        </p:spPr>
        <p:txBody>
          <a:bodyPr/>
          <a:lstStyle/>
          <a:p>
            <a:pPr lvl="1"/>
            <a:r>
              <a:rPr lang="en-GB" b="1" dirty="0" smtClean="0"/>
              <a:t>Chart 2.4 </a:t>
            </a:r>
            <a:r>
              <a:rPr lang="en-GB" dirty="0"/>
              <a:t>Output growth in the business services and finance sector has slowed</a:t>
            </a:r>
            <a:endParaRPr lang="en-GB" dirty="0" smtClean="0"/>
          </a:p>
          <a:p>
            <a:pPr lvl="2"/>
            <a:r>
              <a:rPr lang="en-GB" dirty="0"/>
              <a:t>Contributions to three-month on three-month output growth in </a:t>
            </a:r>
            <a:r>
              <a:rPr lang="en-GB" dirty="0" smtClean="0"/>
              <a:t>services</a:t>
            </a:r>
            <a:r>
              <a:rPr lang="en-GB" baseline="30000" dirty="0" smtClean="0"/>
              <a:t>(a)</a:t>
            </a:r>
            <a:endParaRPr lang="en-GB" baseline="30000" dirty="0"/>
          </a:p>
        </p:txBody>
      </p:sp>
      <p:sp>
        <p:nvSpPr>
          <p:cNvPr id="5" name="Text Placeholder 4"/>
          <p:cNvSpPr>
            <a:spLocks noGrp="1"/>
          </p:cNvSpPr>
          <p:nvPr>
            <p:ph type="body" sz="quarter" idx="16"/>
          </p:nvPr>
        </p:nvSpPr>
        <p:spPr/>
        <p:txBody>
          <a:bodyPr/>
          <a:lstStyle/>
          <a:p>
            <a:r>
              <a:rPr lang="en-GB" dirty="0"/>
              <a:t>(</a:t>
            </a:r>
            <a:r>
              <a:rPr lang="en-GB" dirty="0" smtClean="0"/>
              <a:t>a)	Chained-volume </a:t>
            </a:r>
            <a:r>
              <a:rPr lang="en-GB" dirty="0"/>
              <a:t>measures. Contributions may not sum to the total due to rounding. </a:t>
            </a:r>
          </a:p>
        </p:txBody>
      </p:sp>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437036" y="1519200"/>
            <a:ext cx="6229516" cy="3634442"/>
          </a:xfrm>
          <a:prstGeom prst="rect">
            <a:avLst/>
          </a:prstGeom>
        </p:spPr>
      </p:pic>
    </p:spTree>
    <p:extLst>
      <p:ext uri="{BB962C8B-B14F-4D97-AF65-F5344CB8AC3E}">
        <p14:creationId xmlns:p14="http://schemas.microsoft.com/office/powerpoint/2010/main" val="268923830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a:xfrm>
            <a:off x="292099" y="226221"/>
            <a:ext cx="8519391" cy="1236819"/>
          </a:xfrm>
        </p:spPr>
        <p:txBody>
          <a:bodyPr/>
          <a:lstStyle/>
          <a:p>
            <a:pPr lvl="1"/>
            <a:r>
              <a:rPr lang="en-GB" b="1" dirty="0" smtClean="0"/>
              <a:t>Chart 2.5 </a:t>
            </a:r>
            <a:r>
              <a:rPr lang="en-GB" dirty="0"/>
              <a:t>Trade with the EU rose in Q1 and fell back in Q2 largely due to </a:t>
            </a:r>
            <a:r>
              <a:rPr lang="en-GB" dirty="0" err="1"/>
              <a:t>stockbuilding</a:t>
            </a:r>
            <a:endParaRPr lang="en-GB" dirty="0" smtClean="0"/>
          </a:p>
          <a:p>
            <a:pPr lvl="2"/>
            <a:r>
              <a:rPr lang="en-GB" dirty="0"/>
              <a:t>Contributions to three-month on three-month growth in goods imports and exports by </a:t>
            </a:r>
            <a:r>
              <a:rPr lang="en-GB" dirty="0" smtClean="0"/>
              <a:t>area</a:t>
            </a:r>
            <a:r>
              <a:rPr lang="en-GB" baseline="30000" dirty="0" smtClean="0"/>
              <a:t>(a)</a:t>
            </a:r>
            <a:endParaRPr lang="en-GB" baseline="30000" dirty="0"/>
          </a:p>
        </p:txBody>
      </p:sp>
      <p:sp>
        <p:nvSpPr>
          <p:cNvPr id="5" name="Text Placeholder 4"/>
          <p:cNvSpPr>
            <a:spLocks noGrp="1"/>
          </p:cNvSpPr>
          <p:nvPr>
            <p:ph type="body" sz="quarter" idx="16"/>
          </p:nvPr>
        </p:nvSpPr>
        <p:spPr/>
        <p:txBody>
          <a:bodyPr/>
          <a:lstStyle/>
          <a:p>
            <a:r>
              <a:rPr lang="en-GB" dirty="0"/>
              <a:t>(</a:t>
            </a:r>
            <a:r>
              <a:rPr lang="en-GB" dirty="0" smtClean="0"/>
              <a:t>a)	Chained-volume </a:t>
            </a:r>
            <a:r>
              <a:rPr lang="en-GB" dirty="0"/>
              <a:t>measures. Goods exports and imports are measured excluding trade in unspecified goods.</a:t>
            </a:r>
          </a:p>
        </p:txBody>
      </p:sp>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379525" y="1819424"/>
            <a:ext cx="6316688" cy="3634442"/>
          </a:xfrm>
          <a:prstGeom prst="rect">
            <a:avLst/>
          </a:prstGeom>
        </p:spPr>
      </p:pic>
    </p:spTree>
    <p:extLst>
      <p:ext uri="{BB962C8B-B14F-4D97-AF65-F5344CB8AC3E}">
        <p14:creationId xmlns:p14="http://schemas.microsoft.com/office/powerpoint/2010/main" val="94257479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a:xfrm>
            <a:off x="292099" y="226221"/>
            <a:ext cx="8519391" cy="1236819"/>
          </a:xfrm>
        </p:spPr>
        <p:txBody>
          <a:bodyPr/>
          <a:lstStyle/>
          <a:p>
            <a:pPr lvl="1"/>
            <a:r>
              <a:rPr lang="en-GB" b="1" dirty="0" smtClean="0"/>
              <a:t>Chart 2.6 </a:t>
            </a:r>
            <a:r>
              <a:rPr lang="en-GB" dirty="0"/>
              <a:t>Survey indicators of export growth have weakened steadily</a:t>
            </a:r>
            <a:endParaRPr lang="en-GB" dirty="0" smtClean="0"/>
          </a:p>
          <a:p>
            <a:pPr lvl="2"/>
            <a:r>
              <a:rPr lang="en-GB" dirty="0"/>
              <a:t>UK exports and survey indicators of export </a:t>
            </a:r>
            <a:r>
              <a:rPr lang="en-GB" dirty="0" smtClean="0"/>
              <a:t>growth</a:t>
            </a:r>
            <a:r>
              <a:rPr lang="en-GB" baseline="30000" dirty="0" smtClean="0"/>
              <a:t>(a)</a:t>
            </a:r>
            <a:endParaRPr lang="en-GB" baseline="30000" dirty="0"/>
          </a:p>
        </p:txBody>
      </p:sp>
      <p:sp>
        <p:nvSpPr>
          <p:cNvPr id="5" name="Text Placeholder 4"/>
          <p:cNvSpPr>
            <a:spLocks noGrp="1"/>
          </p:cNvSpPr>
          <p:nvPr>
            <p:ph type="body" sz="quarter" idx="16"/>
          </p:nvPr>
        </p:nvSpPr>
        <p:spPr/>
        <p:txBody>
          <a:bodyPr/>
          <a:lstStyle/>
          <a:p>
            <a:r>
              <a:rPr lang="en-GB" dirty="0"/>
              <a:t>Sources: Bank of England, BCC, CBI, IHS </a:t>
            </a:r>
            <a:r>
              <a:rPr lang="en-GB" dirty="0" err="1"/>
              <a:t>Markit</a:t>
            </a:r>
            <a:r>
              <a:rPr lang="en-GB" dirty="0"/>
              <a:t>/CIPS, Make UK, ONS and Bank calculations. </a:t>
            </a:r>
          </a:p>
          <a:p>
            <a:endParaRPr lang="en-GB" dirty="0"/>
          </a:p>
          <a:p>
            <a:r>
              <a:rPr lang="en-GB" dirty="0"/>
              <a:t>(a) </a:t>
            </a:r>
            <a:r>
              <a:rPr lang="en-GB" dirty="0" smtClean="0"/>
              <a:t>	Survey </a:t>
            </a:r>
            <a:r>
              <a:rPr lang="en-GB" dirty="0"/>
              <a:t>measures are scaled to match the mean and variance of four‑quarter export growth since 2000. Agents’ measure shows manufacturing companies’ reported annual growth in production for sales to overseas customers over the past three months; last available observation for each quarter. BCC measure is the net percentage balance of companies reporting that export orders and deliveries increased on the quarter; data are not seasonally adjusted. CBI measure is the average of the net percentage balances of manufacturing companies reporting that export orders and deliveries increased on the quarter, and that their present export order books are above normal volumes; the latter series is a quarterly average of monthly data. The Make UK measure is the average of the net percentage balances of manufacturing companies reporting that export orders increased over the past three months and were expected to increase over the next three months; data available since 2000 Q3. The IHS </a:t>
            </a:r>
            <a:r>
              <a:rPr lang="en-GB" dirty="0" err="1"/>
              <a:t>Markit</a:t>
            </a:r>
            <a:r>
              <a:rPr lang="en-GB" dirty="0"/>
              <a:t>/CIPS measure is the net percentage balance of manufacturing companies reporting that export orders increased this month compared with the previous month; quarterly average of monthly data.</a:t>
            </a:r>
          </a:p>
          <a:p>
            <a:r>
              <a:rPr lang="en-GB" dirty="0"/>
              <a:t>(b) </a:t>
            </a:r>
            <a:r>
              <a:rPr lang="en-GB" dirty="0" smtClean="0"/>
              <a:t>	Chained-volume </a:t>
            </a:r>
            <a:r>
              <a:rPr lang="en-GB" dirty="0"/>
              <a:t>measure, excluding the impact of MTIC fraud. </a:t>
            </a:r>
          </a:p>
        </p:txBody>
      </p:sp>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459992" y="1519200"/>
            <a:ext cx="6155754" cy="3634442"/>
          </a:xfrm>
          <a:prstGeom prst="rect">
            <a:avLst/>
          </a:prstGeom>
        </p:spPr>
      </p:pic>
    </p:spTree>
    <p:extLst>
      <p:ext uri="{BB962C8B-B14F-4D97-AF65-F5344CB8AC3E}">
        <p14:creationId xmlns:p14="http://schemas.microsoft.com/office/powerpoint/2010/main" val="278066870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a:xfrm>
            <a:off x="292099" y="226221"/>
            <a:ext cx="8519391" cy="1236819"/>
          </a:xfrm>
        </p:spPr>
        <p:txBody>
          <a:bodyPr/>
          <a:lstStyle/>
          <a:p>
            <a:pPr lvl="1"/>
            <a:r>
              <a:rPr lang="en-GB" b="1" dirty="0" smtClean="0"/>
              <a:t>Chart 2.7 </a:t>
            </a:r>
            <a:r>
              <a:rPr lang="en-GB" dirty="0"/>
              <a:t>Official retail sales data have been stronger than a range of other indicators</a:t>
            </a:r>
            <a:endParaRPr lang="en-GB" dirty="0" smtClean="0"/>
          </a:p>
          <a:p>
            <a:pPr lvl="2"/>
            <a:r>
              <a:rPr lang="en-GB" dirty="0"/>
              <a:t>Retail sales volumes and survey measures of retail </a:t>
            </a:r>
            <a:r>
              <a:rPr lang="en-GB" dirty="0" smtClean="0"/>
              <a:t>sales</a:t>
            </a:r>
            <a:r>
              <a:rPr lang="en-GB" baseline="30000" dirty="0" smtClean="0"/>
              <a:t>(a)</a:t>
            </a:r>
            <a:endParaRPr lang="en-GB" baseline="30000" dirty="0"/>
          </a:p>
        </p:txBody>
      </p:sp>
      <p:sp>
        <p:nvSpPr>
          <p:cNvPr id="5" name="Text Placeholder 4"/>
          <p:cNvSpPr>
            <a:spLocks noGrp="1"/>
          </p:cNvSpPr>
          <p:nvPr>
            <p:ph type="body" sz="quarter" idx="16"/>
          </p:nvPr>
        </p:nvSpPr>
        <p:spPr/>
        <p:txBody>
          <a:bodyPr/>
          <a:lstStyle/>
          <a:p>
            <a:r>
              <a:rPr lang="en-GB" dirty="0"/>
              <a:t>Sources: British Retail Consortium (BRC), CBI, ONS, Visa and Bank calculations. </a:t>
            </a:r>
          </a:p>
          <a:p>
            <a:endParaRPr lang="en-GB" dirty="0"/>
          </a:p>
          <a:p>
            <a:r>
              <a:rPr lang="en-GB" dirty="0"/>
              <a:t>(a) </a:t>
            </a:r>
            <a:r>
              <a:rPr lang="en-GB" dirty="0" smtClean="0"/>
              <a:t>	All </a:t>
            </a:r>
            <a:r>
              <a:rPr lang="en-GB" dirty="0"/>
              <a:t>survey indicators have been scaled to match the mean and variance of ONS retail sales volume growth since 2000 except the Visa series, which is since 2006. </a:t>
            </a:r>
          </a:p>
          <a:p>
            <a:r>
              <a:rPr lang="en-GB" dirty="0"/>
              <a:t>(b) </a:t>
            </a:r>
            <a:r>
              <a:rPr lang="en-GB" dirty="0" smtClean="0"/>
              <a:t>	Chained-volume </a:t>
            </a:r>
            <a:r>
              <a:rPr lang="en-GB" dirty="0"/>
              <a:t>measure. </a:t>
            </a:r>
          </a:p>
          <a:p>
            <a:r>
              <a:rPr lang="en-GB" dirty="0"/>
              <a:t>(</a:t>
            </a:r>
            <a:r>
              <a:rPr lang="en-GB" dirty="0" smtClean="0"/>
              <a:t>c)	Balance </a:t>
            </a:r>
            <a:r>
              <a:rPr lang="en-GB" dirty="0"/>
              <a:t>of respondents to the CBI distributive trades survey question ‘How do your sales and orders this month compare with a year earlier?’.</a:t>
            </a:r>
          </a:p>
          <a:p>
            <a:r>
              <a:rPr lang="en-GB" dirty="0"/>
              <a:t>(d) </a:t>
            </a:r>
            <a:r>
              <a:rPr lang="en-GB" dirty="0" smtClean="0"/>
              <a:t>	Percentage </a:t>
            </a:r>
            <a:r>
              <a:rPr lang="en-GB" dirty="0"/>
              <a:t>change in Visa total consumer spending on a year ago, deflated by CPI inflation. </a:t>
            </a:r>
          </a:p>
          <a:p>
            <a:r>
              <a:rPr lang="en-GB" dirty="0"/>
              <a:t>(e) </a:t>
            </a:r>
            <a:r>
              <a:rPr lang="en-GB" dirty="0" smtClean="0"/>
              <a:t>	Percentage </a:t>
            </a:r>
            <a:r>
              <a:rPr lang="en-GB" dirty="0"/>
              <a:t>change in total sales. Not seasonally adjusted. </a:t>
            </a:r>
          </a:p>
        </p:txBody>
      </p:sp>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477270" y="1519200"/>
            <a:ext cx="6149048" cy="3634442"/>
          </a:xfrm>
          <a:prstGeom prst="rect">
            <a:avLst/>
          </a:prstGeom>
        </p:spPr>
      </p:pic>
    </p:spTree>
    <p:extLst>
      <p:ext uri="{BB962C8B-B14F-4D97-AF65-F5344CB8AC3E}">
        <p14:creationId xmlns:p14="http://schemas.microsoft.com/office/powerpoint/2010/main" val="261045658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a:xfrm>
            <a:off x="292099" y="226221"/>
            <a:ext cx="8519391" cy="1236819"/>
          </a:xfrm>
        </p:spPr>
        <p:txBody>
          <a:bodyPr/>
          <a:lstStyle/>
          <a:p>
            <a:pPr lvl="1"/>
            <a:r>
              <a:rPr lang="en-GB" b="1" dirty="0" smtClean="0"/>
              <a:t>Chart 2.8 </a:t>
            </a:r>
            <a:r>
              <a:rPr lang="en-GB" dirty="0"/>
              <a:t>Consumer credit growth has continued to slow</a:t>
            </a:r>
            <a:endParaRPr lang="en-GB" dirty="0" smtClean="0"/>
          </a:p>
          <a:p>
            <a:pPr lvl="2"/>
            <a:r>
              <a:rPr lang="en-GB" dirty="0"/>
              <a:t>Contributions to annual consumer credit </a:t>
            </a:r>
            <a:r>
              <a:rPr lang="en-GB" dirty="0" smtClean="0"/>
              <a:t>growth</a:t>
            </a:r>
            <a:r>
              <a:rPr lang="en-GB" baseline="30000" dirty="0" smtClean="0"/>
              <a:t>(a)</a:t>
            </a:r>
            <a:endParaRPr lang="en-GB" baseline="30000" dirty="0"/>
          </a:p>
        </p:txBody>
      </p:sp>
      <p:sp>
        <p:nvSpPr>
          <p:cNvPr id="5" name="Text Placeholder 4"/>
          <p:cNvSpPr>
            <a:spLocks noGrp="1"/>
          </p:cNvSpPr>
          <p:nvPr>
            <p:ph type="body" sz="quarter" idx="16"/>
          </p:nvPr>
        </p:nvSpPr>
        <p:spPr/>
        <p:txBody>
          <a:bodyPr/>
          <a:lstStyle/>
          <a:p>
            <a:r>
              <a:rPr lang="en-GB" dirty="0"/>
              <a:t>Sources: Bank of England, ONS and Bank calculations. </a:t>
            </a:r>
          </a:p>
          <a:p>
            <a:endParaRPr lang="en-GB" dirty="0"/>
          </a:p>
          <a:p>
            <a:r>
              <a:rPr lang="en-GB" dirty="0"/>
              <a:t>(a) </a:t>
            </a:r>
            <a:r>
              <a:rPr lang="en-GB" dirty="0" smtClean="0"/>
              <a:t>	For </a:t>
            </a:r>
            <a:r>
              <a:rPr lang="en-GB" dirty="0"/>
              <a:t>a description of how growth rates are calculated using credit data see </a:t>
            </a:r>
            <a:r>
              <a:rPr lang="en-GB" dirty="0">
                <a:hlinkClick r:id="rId3"/>
              </a:rPr>
              <a:t>here</a:t>
            </a:r>
            <a:r>
              <a:rPr lang="en-GB" dirty="0"/>
              <a:t>.  </a:t>
            </a:r>
          </a:p>
          <a:p>
            <a:r>
              <a:rPr lang="en-GB" dirty="0"/>
              <a:t>(b) </a:t>
            </a:r>
            <a:r>
              <a:rPr lang="en-GB" dirty="0" smtClean="0"/>
              <a:t>	Sterling </a:t>
            </a:r>
            <a:r>
              <a:rPr lang="en-GB" dirty="0"/>
              <a:t>net lending by UK monetary financial institutions (MFIs) and other lenders to UK individuals (excludes student loans). </a:t>
            </a:r>
          </a:p>
          <a:p>
            <a:r>
              <a:rPr lang="en-GB" dirty="0"/>
              <a:t>(c) </a:t>
            </a:r>
            <a:r>
              <a:rPr lang="en-GB" dirty="0" smtClean="0"/>
              <a:t>	Identified </a:t>
            </a:r>
            <a:r>
              <a:rPr lang="en-GB" dirty="0"/>
              <a:t>dealership car finance lending by UK MFIs and other lenders. </a:t>
            </a:r>
          </a:p>
        </p:txBody>
      </p:sp>
      <p:pic>
        <p:nvPicPr>
          <p:cNvPr id="2" name="Picture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480622" y="1519200"/>
            <a:ext cx="6142343" cy="3634442"/>
          </a:xfrm>
          <a:prstGeom prst="rect">
            <a:avLst/>
          </a:prstGeom>
        </p:spPr>
      </p:pic>
    </p:spTree>
    <p:extLst>
      <p:ext uri="{BB962C8B-B14F-4D97-AF65-F5344CB8AC3E}">
        <p14:creationId xmlns:p14="http://schemas.microsoft.com/office/powerpoint/2010/main" val="4249497234"/>
      </p:ext>
    </p:extLst>
  </p:cSld>
  <p:clrMapOvr>
    <a:masterClrMapping/>
  </p:clrMapOvr>
  <p:timing>
    <p:tnLst>
      <p:par>
        <p:cTn id="1" dur="indefinite" restart="never" nodeType="tmRoot"/>
      </p:par>
    </p:tnLst>
  </p:timing>
</p:sld>
</file>

<file path=ppt/theme/theme1.xml><?xml version="1.0" encoding="utf-8"?>
<a:theme xmlns:a="http://schemas.openxmlformats.org/drawingml/2006/main" name="IR POWERPOINT TEMPLAT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ReviewalDate xmlns="http://schemas.microsoft.com/sharepoint/v3" xsi:nil="true"/>
    <TaxCatchAll xmlns="94fc26e6-6271-400d-888b-6bc5b0598690">
      <Value>987</Value>
    </TaxCatchAll>
    <BOETwoLevelApprovalUnapprovedUrls xmlns="CEE65117-4BBE-4C9C-8465-20A300C4D3E5" xsi:nil="true"/>
    <BOEReplicationFlag xmlns="http://schemas.microsoft.com/sharepoint/v3">0</BOEReplicationFlag>
    <PublicationReviewalChoice xmlns="http://schemas.microsoft.com/sharepoint/v3" xsi:nil="true"/>
    <BOETaxonomyFieldTaxHTField0 xmlns="b67fa5cd-9f58-4c91-ae17-33c31eed239f">
      <Terms xmlns="http://schemas.microsoft.com/office/infopath/2007/PartnerControls">
        <TermInfo xmlns="http://schemas.microsoft.com/office/infopath/2007/PartnerControls">
          <TermName xmlns="http://schemas.microsoft.com/office/infopath/2007/PartnerControls">Inflation Report</TermName>
          <TermId xmlns="http://schemas.microsoft.com/office/infopath/2007/PartnerControls">5c80c2f4-886d-4955-b2ec-35ac269431e4</TermId>
        </TermInfo>
      </Terms>
    </BOETaxonomyFieldTaxHTField0>
    <BOEReplicateBackwardLinksOnDeployFlag xmlns="http://schemas.microsoft.com/sharepoint/v3">false</BOEReplicateBackwardLinksOnDeployFlag>
    <PublishDate xmlns="http://schemas.microsoft.com/sharepoint/v3">2013-08-06T23:00:00+00:00</PublishDate>
    <PublishingExpirationDate xmlns="http://schemas.microsoft.com/sharepoint/v3" xsi:nil="true"/>
    <IncludeContentsInIndex xmlns="http://schemas.microsoft.com/sharepoint/v3">true</IncludeContentsInIndex>
    <PublishingStartDate xmlns="http://schemas.microsoft.com/sharepoint/v3">2013-08-07T10:30:00Z</PublishingStartDate>
    <BOEKeywords xmlns="http://schemas.microsoft.com/sharepoint/v3/fields">Bank of England Inflation Report August 2013, IR, monetary policy, MPC, Output and supply</BOEKeywords>
    <OwnerGroup xmlns="http://schemas.microsoft.com/sharepoint/v3">
      <UserInfo>
        <DisplayName/>
        <AccountId>97</AccountId>
        <AccountType/>
      </UserInfo>
    </OwnerGroup>
    <BOEApprovalStatus xmlns="http://schemas.microsoft.com/sharepoint/v3">Pending Approval</BOEApprovalStatus>
    <BOESummaryText xmlns="http://schemas.microsoft.com/sharepoint/v3" xsi:nil="true"/>
    <ArchivalChoice xmlns="http://schemas.microsoft.com/sharepoint/v3">5 Years</ArchivalChoice>
    <ArchivalDate xmlns="http://schemas.microsoft.com/sharepoint/v3"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EC4B7A2743FA39468C07943C26AE453C" ma:contentTypeVersion="1076" ma:contentTypeDescription="Create a new document." ma:contentTypeScope="" ma:versionID="2f0587e9cbd5ef714b92d6b5a957b6a2">
  <xsd:schema xmlns:xsd="http://www.w3.org/2001/XMLSchema" xmlns:xs="http://www.w3.org/2001/XMLSchema" xmlns:p="http://schemas.microsoft.com/office/2006/metadata/properties" xmlns:ns1="http://schemas.microsoft.com/sharepoint/v3" xmlns:ns2="b67fa5cd-9f58-4c91-ae17-33c31eed239f" xmlns:ns3="94fc26e6-6271-400d-888b-6bc5b0598690" xmlns:ns4="94FC26E6-6271-400D-888B-6BC5B0598690" xmlns:ns5="http://schemas.microsoft.com/sharepoint/v3/fields" xmlns:ns6="CEE65117-4BBE-4C9C-8465-20A300C4D3E5" targetNamespace="http://schemas.microsoft.com/office/2006/metadata/properties" ma:root="true" ma:fieldsID="7db58f5ba35790aa542153843322d321" ns1:_="" ns2:_="" ns3:_="" ns4:_="" ns5:_="" ns6:_="">
    <xsd:import namespace="http://schemas.microsoft.com/sharepoint/v3"/>
    <xsd:import namespace="b67fa5cd-9f58-4c91-ae17-33c31eed239f"/>
    <xsd:import namespace="94fc26e6-6271-400d-888b-6bc5b0598690"/>
    <xsd:import namespace="94FC26E6-6271-400D-888B-6BC5B0598690"/>
    <xsd:import namespace="http://schemas.microsoft.com/sharepoint/v3/fields"/>
    <xsd:import namespace="CEE65117-4BBE-4C9C-8465-20A300C4D3E5"/>
    <xsd:element name="properties">
      <xsd:complexType>
        <xsd:sequence>
          <xsd:element name="documentManagement">
            <xsd:complexType>
              <xsd:all>
                <xsd:element ref="ns1:PublishingStartDate" minOccurs="0"/>
                <xsd:element ref="ns1:PublishingExpirationDate" minOccurs="0"/>
                <xsd:element ref="ns1:PublishDate" minOccurs="0"/>
                <xsd:element ref="ns1:OwnerGroup"/>
                <xsd:element ref="ns2:BOETaxonomyFieldTaxHTField0" minOccurs="0"/>
                <xsd:element ref="ns3:TaxCatchAll" minOccurs="0"/>
                <xsd:element ref="ns4:TaxCatchAllLabel" minOccurs="0"/>
                <xsd:element ref="ns5:BOEKeywords" minOccurs="0"/>
                <xsd:element ref="ns1:BOESummaryText" minOccurs="0"/>
                <xsd:element ref="ns1:IncludeContentsInIndex" minOccurs="0"/>
                <xsd:element ref="ns1:BOEApprovalStatus" minOccurs="0"/>
                <xsd:element ref="ns6:BOETwoLevelApprovalUnapprovedUrls" minOccurs="0"/>
                <xsd:element ref="ns1:ApprovedBy" minOccurs="0"/>
                <xsd:element ref="ns1:PublishedBy" minOccurs="0"/>
                <xsd:element ref="ns1:ArchivalDate" minOccurs="0"/>
                <xsd:element ref="ns1:ReviewalDate" minOccurs="0"/>
                <xsd:element ref="ns1:ArchivalChoice"/>
                <xsd:element ref="ns1:PublicationReviewalChoice" minOccurs="0"/>
                <xsd:element ref="ns1:BOEReplicationFlag" minOccurs="0"/>
                <xsd:element ref="ns1:BOEReplicateBackwardLinksOnDeployFlag"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PublishingStartDate" ma:index="8" nillable="true" ma:displayName="Scheduling Start Date" ma:internalName="PublishingStartDate">
      <xsd:simpleType>
        <xsd:restriction base="dms:Unknown"/>
      </xsd:simpleType>
    </xsd:element>
    <xsd:element name="PublishingExpirationDate" ma:index="9" nillable="true" ma:displayName="Scheduling End Date" ma:internalName="PublishingExpirationDate">
      <xsd:simpleType>
        <xsd:restriction base="dms:Unknown"/>
      </xsd:simpleType>
    </xsd:element>
    <xsd:element name="PublishDate" ma:index="10" nillable="true" ma:displayName="Publication Date" ma:format="DateOnly" ma:internalName="PublishDate" ma:readOnly="false">
      <xsd:simpleType>
        <xsd:restriction base="dms:DateTime"/>
      </xsd:simpleType>
    </xsd:element>
    <xsd:element name="OwnerGroup" ma:index="11" ma:displayName="Owner Group" ma:list="UserInfo" ma:SearchPeopleOnly="false" ma:internalName="OwnerGroup" ma:readOnly="false">
      <xsd:complexType>
        <xsd:complexContent>
          <xsd:extension base="dms:UserMulti">
            <xsd:sequence>
              <xsd:element name="UserInfo" minOccurs="0" maxOccurs="unbounded">
                <xsd:complexType>
                  <xsd:sequence>
                    <xsd:element name="DisplayName" type="xsd:string" minOccurs="0"/>
                    <xsd:element name="AccountId" type="dms:UserId" minOccurs="0"/>
                    <xsd:element name="AccountType" type="xsd:string" minOccurs="0"/>
                  </xsd:sequence>
                </xsd:complexType>
              </xsd:element>
            </xsd:sequence>
          </xsd:extension>
        </xsd:complexContent>
      </xsd:complexType>
    </xsd:element>
    <xsd:element name="BOESummaryText" ma:index="17" nillable="true" ma:displayName="Summary Text" ma:internalName="BOESummaryText" ma:readOnly="false">
      <xsd:simpleType>
        <xsd:restriction base="dms:Note">
          <xsd:maxLength value="255"/>
        </xsd:restriction>
      </xsd:simpleType>
    </xsd:element>
    <xsd:element name="IncludeContentsInIndex" ma:index="18" nillable="true" ma:displayName="Make Content Searchable" ma:default="1" ma:description="" ma:internalName="IncludeContentsInIndex" ma:readOnly="false">
      <xsd:simpleType>
        <xsd:restriction base="dms:Boolean"/>
      </xsd:simpleType>
    </xsd:element>
    <xsd:element name="BOEApprovalStatus" ma:index="19" nillable="true" ma:displayName="2 Stage Approval Status" ma:default="Pending Approval" ma:internalName="BOEApprovalStatus" ma:readOnly="false">
      <xsd:simpleType>
        <xsd:restriction base="dms:Choice">
          <xsd:enumeration value="Pending Approval"/>
          <xsd:enumeration value="Level 1 Approved"/>
          <xsd:enumeration value="Level 1 Rejected"/>
          <xsd:enumeration value="Level 2 Approved"/>
          <xsd:enumeration value="Level 2 Rejected"/>
        </xsd:restriction>
      </xsd:simpleType>
    </xsd:element>
    <xsd:element name="ApprovedBy" ma:index="21" nillable="true" ma:displayName="Approved By" ma:list="UserInfo" ma:internalName="ApprovedBy" ma:readOnly="tru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PublishedBy" ma:index="22" nillable="true" ma:displayName="Published By" ma:list="UserInfo" ma:internalName="PublishedBy" ma:readOnly="tru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ArchivalDate" ma:index="23" nillable="true" ma:displayName="Archival Date" ma:format="DateOnly" ma:internalName="ArchivalDate" ma:readOnly="false">
      <xsd:simpleType>
        <xsd:restriction base="dms:DateTime"/>
      </xsd:simpleType>
    </xsd:element>
    <xsd:element name="ReviewalDate" ma:index="24" nillable="true" ma:displayName="Reviewal Date" ma:format="DateOnly" ma:internalName="ReviewalDate" ma:readOnly="false">
      <xsd:simpleType>
        <xsd:restriction base="dms:DateTime"/>
      </xsd:simpleType>
    </xsd:element>
    <xsd:element name="ArchivalChoice" ma:index="25" ma:displayName="Archive In" ma:default="3 Years" ma:internalName="ArchivalChoice" ma:readOnly="false">
      <xsd:simpleType>
        <xsd:restriction base="dms:Choice">
          <xsd:enumeration value="3 Months"/>
          <xsd:enumeration value="6 Months"/>
          <xsd:enumeration value="1 Year"/>
          <xsd:enumeration value="2 Years"/>
          <xsd:enumeration value="3 Years"/>
          <xsd:enumeration value="4 Years"/>
          <xsd:enumeration value="5 Years"/>
        </xsd:restriction>
      </xsd:simpleType>
    </xsd:element>
    <xsd:element name="PublicationReviewalChoice" ma:index="26" nillable="true" ma:displayName="Review Publication In" ma:internalName="PublicationReviewalChoice" ma:readOnly="false">
      <xsd:simpleType>
        <xsd:restriction base="dms:Choice">
          <xsd:enumeration value="3 Months"/>
          <xsd:enumeration value="6 Months"/>
          <xsd:enumeration value="12 Months"/>
          <xsd:enumeration value="24 Months"/>
        </xsd:restriction>
      </xsd:simpleType>
    </xsd:element>
    <xsd:element name="BOEReplicationFlag" ma:index="27" nillable="true" ma:displayName="Replicated" ma:default="1" ma:internalName="Replicated" ma:readOnly="false">
      <xsd:simpleType>
        <xsd:restriction base="dms:Text"/>
      </xsd:simpleType>
    </xsd:element>
    <xsd:element name="BOEReplicateBackwardLinksOnDeployFlag" ma:index="28" nillable="true" ma:displayName="Replicate Backward Links On Deploy" ma:default="0" ma:internalName="Replicate_x0020_Backward_x0020_Links_x0020_On_x0020_Deploy" ma:readOnly="false">
      <xsd:simpleType>
        <xsd:restriction base="dms:Boolean"/>
      </xsd:simpleType>
    </xsd:element>
  </xsd:schema>
  <xsd:schema xmlns:xsd="http://www.w3.org/2001/XMLSchema" xmlns:xs="http://www.w3.org/2001/XMLSchema" xmlns:dms="http://schemas.microsoft.com/office/2006/documentManagement/types" xmlns:pc="http://schemas.microsoft.com/office/infopath/2007/PartnerControls" targetNamespace="b67fa5cd-9f58-4c91-ae17-33c31eed239f" elementFormDefault="qualified">
    <xsd:import namespace="http://schemas.microsoft.com/office/2006/documentManagement/types"/>
    <xsd:import namespace="http://schemas.microsoft.com/office/infopath/2007/PartnerControls"/>
    <xsd:element name="BOETaxonomyFieldTaxHTField0" ma:index="13" ma:taxonomy="true" ma:internalName="BOETaxonomyFieldTaxHTField0" ma:taxonomyFieldName="BOETaxonomyField" ma:displayName="Taxonomy" ma:default="" ma:fieldId="{8d0458c1-0fb7-4981-bee1-52d0df01895c}" ma:taxonomyMulti="true" ma:sspId="e7d7e58a-7b41-4cba-85bd-a9b5ca8cc10b" ma:termSetId="cfc9b131-5595-44bb-b00d-4993470fbbfd" ma:anchorId="00000000-0000-0000-0000-000000000000" ma:open="fals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94fc26e6-6271-400d-888b-6bc5b0598690" elementFormDefault="qualified">
    <xsd:import namespace="http://schemas.microsoft.com/office/2006/documentManagement/types"/>
    <xsd:import namespace="http://schemas.microsoft.com/office/infopath/2007/PartnerControls"/>
    <xsd:element name="TaxCatchAll" ma:index="14" nillable="true" ma:displayName="Taxonomy Catch All Column" ma:description="" ma:hidden="true" ma:list="{1ce4d6b7-b018-4549-b7d2-069325a334df}" ma:internalName="TaxCatchAll" ma:showField="CatchAllData" ma:web="94fc26e6-6271-400d-888b-6bc5b0598690">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94FC26E6-6271-400D-888B-6BC5B0598690" elementFormDefault="qualified">
    <xsd:import namespace="http://schemas.microsoft.com/office/2006/documentManagement/types"/>
    <xsd:import namespace="http://schemas.microsoft.com/office/infopath/2007/PartnerControls"/>
    <xsd:element name="TaxCatchAllLabel" ma:index="15" nillable="true" ma:displayName="Taxonomy Catch All Column1" ma:hidden="true" ma:list="{1ce4d6b7-b018-4549-b7d2-069325a334df}" ma:internalName="TaxCatchAllLabel" ma:readOnly="true" ma:showField="CatchAllDataLabel" ma:web="94fc26e6-6271-400d-888b-6bc5b0598690">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fields" elementFormDefault="qualified">
    <xsd:import namespace="http://schemas.microsoft.com/office/2006/documentManagement/types"/>
    <xsd:import namespace="http://schemas.microsoft.com/office/infopath/2007/PartnerControls"/>
    <xsd:element name="BOEKeywords" ma:index="16" nillable="true" ma:displayName="Keywords" ma:hidden="true" ma:internalName="BOEKeywords" ma:readOnly="fals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CEE65117-4BBE-4C9C-8465-20A300C4D3E5" elementFormDefault="qualified">
    <xsd:import namespace="http://schemas.microsoft.com/office/2006/documentManagement/types"/>
    <xsd:import namespace="http://schemas.microsoft.com/office/infopath/2007/PartnerControls"/>
    <xsd:element name="BOETwoLevelApprovalUnapprovedUrls" ma:index="20" nillable="true" ma:displayName="Unapproved Urls" ma:internalName="BOETwoLevelApprovalUnapprovedUrls" ma:readOnly="fals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4.xml><?xml version="1.0" encoding="utf-8"?>
<LongProperties xmlns="http://schemas.microsoft.com/office/2006/metadata/longProperties"/>
</file>

<file path=customXml/itemProps1.xml><?xml version="1.0" encoding="utf-8"?>
<ds:datastoreItem xmlns:ds="http://schemas.openxmlformats.org/officeDocument/2006/customXml" ds:itemID="{4F2BA893-CFF4-4AF1-9D1D-0600F4183E19}">
  <ds:schemaRefs>
    <ds:schemaRef ds:uri="http://schemas.microsoft.com/sharepoint/v3/contenttype/forms"/>
  </ds:schemaRefs>
</ds:datastoreItem>
</file>

<file path=customXml/itemProps2.xml><?xml version="1.0" encoding="utf-8"?>
<ds:datastoreItem xmlns:ds="http://schemas.openxmlformats.org/officeDocument/2006/customXml" ds:itemID="{D4A39AD9-F0DF-4C49-B8DC-4830BAFEA464}">
  <ds:schemaRefs>
    <ds:schemaRef ds:uri="http://purl.org/dc/elements/1.1/"/>
    <ds:schemaRef ds:uri="http://schemas.microsoft.com/office/2006/metadata/properties"/>
    <ds:schemaRef ds:uri="94fc26e6-6271-400d-888b-6bc5b0598690"/>
    <ds:schemaRef ds:uri="CEE65117-4BBE-4C9C-8465-20A300C4D3E5"/>
    <ds:schemaRef ds:uri="http://schemas.microsoft.com/sharepoint/v3"/>
    <ds:schemaRef ds:uri="http://schemas.microsoft.com/office/2006/documentManagement/types"/>
    <ds:schemaRef ds:uri="http://schemas.microsoft.com/office/infopath/2007/PartnerControls"/>
    <ds:schemaRef ds:uri="http://schemas.openxmlformats.org/package/2006/metadata/core-properties"/>
    <ds:schemaRef ds:uri="http://purl.org/dc/dcmitype/"/>
    <ds:schemaRef ds:uri="http://schemas.microsoft.com/sharepoint/v3/fields"/>
    <ds:schemaRef ds:uri="94FC26E6-6271-400D-888B-6BC5B0598690"/>
    <ds:schemaRef ds:uri="b67fa5cd-9f58-4c91-ae17-33c31eed239f"/>
    <ds:schemaRef ds:uri="http://www.w3.org/XML/1998/namespace"/>
    <ds:schemaRef ds:uri="http://purl.org/dc/terms/"/>
  </ds:schemaRefs>
</ds:datastoreItem>
</file>

<file path=customXml/itemProps3.xml><?xml version="1.0" encoding="utf-8"?>
<ds:datastoreItem xmlns:ds="http://schemas.openxmlformats.org/officeDocument/2006/customXml" ds:itemID="{DC3328FC-D678-49E8-B4B4-2C3773526C1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b67fa5cd-9f58-4c91-ae17-33c31eed239f"/>
    <ds:schemaRef ds:uri="94fc26e6-6271-400d-888b-6bc5b0598690"/>
    <ds:schemaRef ds:uri="94FC26E6-6271-400D-888B-6BC5B0598690"/>
    <ds:schemaRef ds:uri="http://schemas.microsoft.com/sharepoint/v3/fields"/>
    <ds:schemaRef ds:uri="CEE65117-4BBE-4C9C-8465-20A300C4D3E5"/>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4.xml><?xml version="1.0" encoding="utf-8"?>
<ds:datastoreItem xmlns:ds="http://schemas.openxmlformats.org/officeDocument/2006/customXml" ds:itemID="{5A747499-D055-4494-BECF-CC0DD689BDE0}">
  <ds:schemaRefs>
    <ds:schemaRef ds:uri="http://schemas.microsoft.com/office/2006/metadata/longProperties"/>
  </ds:schemaRefs>
</ds:datastoreItem>
</file>

<file path=docProps/app.xml><?xml version="1.0" encoding="utf-8"?>
<Properties xmlns="http://schemas.openxmlformats.org/officeDocument/2006/extended-properties" xmlns:vt="http://schemas.openxmlformats.org/officeDocument/2006/docPropsVTypes">
  <Template>IR POWERPOINT TEMPLATE</Template>
  <TotalTime>408</TotalTime>
  <Words>698</Words>
  <Application>Microsoft Office PowerPoint</Application>
  <PresentationFormat>On-screen Show (4:3)</PresentationFormat>
  <Paragraphs>137</Paragraphs>
  <Slides>27</Slides>
  <Notes>19</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27</vt:i4>
      </vt:variant>
    </vt:vector>
  </HeadingPairs>
  <TitlesOfParts>
    <vt:vector size="33" baseType="lpstr">
      <vt:lpstr>ＭＳ Ｐゴシック</vt:lpstr>
      <vt:lpstr>ＭＳ Ｐゴシック</vt:lpstr>
      <vt:lpstr>Arial</vt:lpstr>
      <vt:lpstr>Calibri</vt:lpstr>
      <vt:lpstr>Times</vt:lpstr>
      <vt:lpstr>IR POWERPOINT TEMPLATE</vt:lpstr>
      <vt:lpstr>Inflation Report August 2019</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Inflation Report August 2019</dc:title>
  <dc:subject>Section 2: Demand and output</dc:subject>
  <dc:creator>Bank of England</dc:creator>
  <cp:keywords/>
  <dc:description/>
  <cp:lastModifiedBy>Sadler, Paulet</cp:lastModifiedBy>
  <cp:revision>64</cp:revision>
  <cp:lastPrinted>2014-02-11T15:04:13Z</cp:lastPrinted>
  <dcterms:created xsi:type="dcterms:W3CDTF">2019-02-06T09:04:17Z</dcterms:created>
  <dcterms:modified xsi:type="dcterms:W3CDTF">2019-07-31T16:58:52Z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display_urn:schemas-microsoft-com:office:office#OwnerGroup">
    <vt:lpwstr/>
  </property>
  <property fmtid="{D5CDD505-2E9C-101B-9397-08002B2CF9AE}" pid="3" name="BOETaxonomyField">
    <vt:lpwstr>987;#Inflation Report|5c80c2f4-886d-4955-b2ec-35ac269431e4</vt:lpwstr>
  </property>
  <property fmtid="{D5CDD505-2E9C-101B-9397-08002B2CF9AE}" pid="4" name="TemplateUrl">
    <vt:lpwstr/>
  </property>
  <property fmtid="{D5CDD505-2E9C-101B-9397-08002B2CF9AE}" pid="5" name="Order">
    <vt:lpwstr>591000.000000000</vt:lpwstr>
  </property>
  <property fmtid="{D5CDD505-2E9C-101B-9397-08002B2CF9AE}" pid="6" name="xd_ProgID">
    <vt:lpwstr/>
  </property>
  <property fmtid="{D5CDD505-2E9C-101B-9397-08002B2CF9AE}" pid="7" name="ContentTypeId">
    <vt:lpwstr>0x010100EBF4EEF456FC2F46961A35CADEE901AB</vt:lpwstr>
  </property>
  <property fmtid="{D5CDD505-2E9C-101B-9397-08002B2CF9AE}" pid="8" name="_SourceUrl">
    <vt:lpwstr/>
  </property>
  <property fmtid="{D5CDD505-2E9C-101B-9397-08002B2CF9AE}" pid="9" name="_SharedFileIndex">
    <vt:lpwstr/>
  </property>
</Properties>
</file>