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0"/>
  </p:notesMasterIdLst>
  <p:sldIdLst>
    <p:sldId id="314" r:id="rId6"/>
    <p:sldId id="315" r:id="rId7"/>
    <p:sldId id="324" r:id="rId8"/>
    <p:sldId id="319" r:id="rId9"/>
    <p:sldId id="320" r:id="rId10"/>
    <p:sldId id="309" r:id="rId11"/>
    <p:sldId id="318" r:id="rId12"/>
    <p:sldId id="316" r:id="rId13"/>
    <p:sldId id="317" r:id="rId14"/>
    <p:sldId id="326" r:id="rId15"/>
    <p:sldId id="325" r:id="rId16"/>
    <p:sldId id="321" r:id="rId17"/>
    <p:sldId id="322" r:id="rId18"/>
    <p:sldId id="323" r:id="rId1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42" autoAdjust="0"/>
    <p:restoredTop sz="94660"/>
  </p:normalViewPr>
  <p:slideViewPr>
    <p:cSldViewPr snapToGrid="0" showGuides="1">
      <p:cViewPr varScale="1">
        <p:scale>
          <a:sx n="157" d="100"/>
          <a:sy n="157" d="100"/>
        </p:scale>
        <p:origin x="2196" y="15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992699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31/07/2019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sciencedirect.com/science/article/pii/S0264999315004204"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solidFill>
                  <a:srgbClr val="005E6E"/>
                </a:solidFill>
              </a:rPr>
              <a:t>Inflation Report</a:t>
            </a:r>
            <a:br>
              <a:rPr lang="en-GB" dirty="0" smtClean="0">
                <a:solidFill>
                  <a:srgbClr val="005E6E"/>
                </a:solidFill>
              </a:rPr>
            </a:br>
            <a:r>
              <a:rPr lang="en-GB" dirty="0" smtClean="0">
                <a:solidFill>
                  <a:srgbClr val="005E6E"/>
                </a:solidFill>
              </a:rPr>
              <a:t>August 2019</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Supply and </a:t>
            </a:r>
            <a:r>
              <a:rPr lang="en-GB" sz="2400" dirty="0" smtClean="0"/>
              <a:t>the labour market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Table </a:t>
            </a:r>
            <a:r>
              <a:rPr lang="en-GB" b="1" dirty="0" smtClean="0">
                <a:solidFill>
                  <a:srgbClr val="005E6E"/>
                </a:solidFill>
              </a:rPr>
              <a:t>3.D </a:t>
            </a:r>
            <a:r>
              <a:rPr lang="en-GB" dirty="0" smtClean="0">
                <a:solidFill>
                  <a:srgbClr val="005E6E"/>
                </a:solidFill>
              </a:rPr>
              <a:t>Potential </a:t>
            </a:r>
            <a:r>
              <a:rPr lang="en-GB" dirty="0">
                <a:solidFill>
                  <a:srgbClr val="005E6E"/>
                </a:solidFill>
              </a:rPr>
              <a:t>supply growth is projected to remain subdued</a:t>
            </a:r>
          </a:p>
          <a:p>
            <a:pPr lvl="2" fontAlgn="ctr"/>
            <a:r>
              <a:rPr lang="en-GB" dirty="0" smtClean="0"/>
              <a:t>Decomposition </a:t>
            </a:r>
            <a:r>
              <a:rPr lang="en-GB" dirty="0"/>
              <a:t>of estimated potential supply growth</a:t>
            </a:r>
            <a:r>
              <a:rPr lang="en-GB" baseline="30000" dirty="0"/>
              <a:t>(a)</a:t>
            </a:r>
          </a:p>
        </p:txBody>
      </p:sp>
      <p:sp>
        <p:nvSpPr>
          <p:cNvPr id="3" name="Text Placeholder 2"/>
          <p:cNvSpPr>
            <a:spLocks noGrp="1"/>
          </p:cNvSpPr>
          <p:nvPr>
            <p:ph type="body" sz="quarter" idx="16"/>
          </p:nvPr>
        </p:nvSpPr>
        <p:spPr/>
        <p:txBody>
          <a:bodyPr/>
          <a:lstStyle/>
          <a:p>
            <a:pPr fontAlgn="ctr"/>
            <a:r>
              <a:rPr lang="en-GB" dirty="0"/>
              <a:t>Sources: ONS and Bank calculations.</a:t>
            </a:r>
          </a:p>
          <a:p>
            <a:pPr fontAlgn="ctr"/>
            <a:r>
              <a:rPr lang="en-GB" dirty="0"/>
              <a:t> </a:t>
            </a:r>
          </a:p>
          <a:p>
            <a:r>
              <a:rPr lang="en-GB" dirty="0"/>
              <a:t>(</a:t>
            </a:r>
            <a:r>
              <a:rPr lang="en-GB" dirty="0" smtClean="0"/>
              <a:t>a)	Average </a:t>
            </a:r>
            <a:r>
              <a:rPr lang="en-GB" dirty="0"/>
              <a:t>percentage point contributions to annual growth unless otherwise specified. Contributions may not sum to the total due to rounding. </a:t>
            </a:r>
          </a:p>
          <a:p>
            <a:r>
              <a:rPr lang="en-GB" dirty="0"/>
              <a:t>(</a:t>
            </a:r>
            <a:r>
              <a:rPr lang="en-GB" dirty="0" smtClean="0"/>
              <a:t>b)	Positive </a:t>
            </a:r>
            <a:r>
              <a:rPr lang="en-GB" dirty="0"/>
              <a:t>numbers indicate that a fall in the equilibrium unemployment rate has increased potential labour supply. </a:t>
            </a:r>
          </a:p>
          <a:p>
            <a:r>
              <a:rPr lang="en-GB" dirty="0"/>
              <a:t>(</a:t>
            </a:r>
            <a:r>
              <a:rPr lang="en-GB" dirty="0" smtClean="0"/>
              <a:t>c)	The </a:t>
            </a:r>
            <a:r>
              <a:rPr lang="en-GB" dirty="0"/>
              <a:t>decomposition is based on a growth-accounting framework using a constant returns to scale Cobb-Douglas production function, with total output to capital elasticity of ⅓. </a:t>
            </a:r>
            <a:r>
              <a:rPr lang="en-GB" dirty="0" smtClean="0"/>
              <a:t/>
            </a:r>
            <a:br>
              <a:rPr lang="en-GB" dirty="0" smtClean="0"/>
            </a:br>
            <a:r>
              <a:rPr lang="en-GB" dirty="0" smtClean="0"/>
              <a:t>Total </a:t>
            </a:r>
            <a:r>
              <a:rPr lang="en-GB" dirty="0"/>
              <a:t>factor productivity is a residual. </a:t>
            </a:r>
          </a:p>
          <a:p>
            <a:pPr marL="228600" indent="-228600">
              <a:buAutoNum type="alphaLcParenBoth" startAt="4"/>
            </a:pPr>
            <a:r>
              <a:rPr lang="en-GB" dirty="0" smtClean="0"/>
              <a:t>Capital </a:t>
            </a:r>
            <a:r>
              <a:rPr lang="en-GB" dirty="0"/>
              <a:t>deepening refers to growth in capital services per person-hour. Capital includes structures, machinery, vehicles, computers, purchased software, own-account software, mineral exploration, artistic originals and R&amp;D. Calculations are based on Oulton, N and Wallis, G (</a:t>
            </a:r>
            <a:r>
              <a:rPr lang="en-GB" dirty="0" smtClean="0"/>
              <a:t>2016), </a:t>
            </a:r>
            <a:r>
              <a:rPr lang="en-GB" dirty="0"/>
              <a:t>‘</a:t>
            </a:r>
            <a:r>
              <a:rPr lang="en-GB" u="heavy" dirty="0">
                <a:hlinkClick r:id="rId2"/>
              </a:rPr>
              <a:t>Capital stocks and capital services: integrated and consistent estimates for the United Kingdom, 1950–2013</a:t>
            </a:r>
            <a:r>
              <a:rPr lang="en-GB" dirty="0" smtClean="0"/>
              <a:t>’, </a:t>
            </a:r>
            <a:r>
              <a:rPr lang="en-GB" i="1" dirty="0"/>
              <a:t>Economic Modelling</a:t>
            </a:r>
            <a:r>
              <a:rPr lang="en-GB" dirty="0"/>
              <a:t>. </a:t>
            </a:r>
          </a:p>
          <a:p>
            <a:pPr marL="228600" indent="-228600">
              <a:buAutoNum type="alphaLcParenBoth" startAt="4"/>
            </a:pPr>
            <a:r>
              <a:rPr lang="en-GB" dirty="0" smtClean="0"/>
              <a:t>Total </a:t>
            </a:r>
            <a:r>
              <a:rPr lang="en-GB" dirty="0"/>
              <a:t>factor productivity growth refers to improvements in the efficiency with which both capital and labour are used to produce output.</a:t>
            </a:r>
            <a:endParaRPr lang="en-GB" dirty="0" smtClean="0"/>
          </a:p>
          <a:p>
            <a:pPr marL="0" indent="0"/>
            <a:endParaRPr lang="en-GB" dirty="0"/>
          </a:p>
        </p:txBody>
      </p:sp>
      <p:pic>
        <p:nvPicPr>
          <p:cNvPr id="4" name="Picture 3"/>
          <p:cNvPicPr>
            <a:picLocks noChangeAspect="1"/>
          </p:cNvPicPr>
          <p:nvPr/>
        </p:nvPicPr>
        <p:blipFill>
          <a:blip r:embed="rId3"/>
          <a:stretch>
            <a:fillRect/>
          </a:stretch>
        </p:blipFill>
        <p:spPr>
          <a:xfrm>
            <a:off x="1111250" y="1457516"/>
            <a:ext cx="6853238" cy="3605213"/>
          </a:xfrm>
          <a:prstGeom prst="rect">
            <a:avLst/>
          </a:prstGeom>
        </p:spPr>
      </p:pic>
    </p:spTree>
    <p:extLst>
      <p:ext uri="{BB962C8B-B14F-4D97-AF65-F5344CB8AC3E}">
        <p14:creationId xmlns:p14="http://schemas.microsoft.com/office/powerpoint/2010/main" val="22335976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005E6E"/>
                </a:solidFill>
                <a:latin typeface="Arial" pitchFamily="34" charset="0"/>
                <a:cs typeface="Arial" pitchFamily="34" charset="0"/>
              </a:rPr>
              <a:t>Box 4</a:t>
            </a:r>
          </a:p>
          <a:p>
            <a:pPr algn="ctr"/>
            <a:r>
              <a:rPr lang="en-GB" sz="2400" b="1" dirty="0">
                <a:latin typeface="Arial" pitchFamily="34" charset="0"/>
                <a:cs typeface="Arial" pitchFamily="34" charset="0"/>
              </a:rPr>
              <a:t>Capital and labour growth</a:t>
            </a:r>
            <a:endParaRPr lang="en-GB" sz="2400" b="1" dirty="0" smtClean="0">
              <a:latin typeface="Arial" pitchFamily="34" charset="0"/>
              <a:cs typeface="Arial" pitchFamily="34" charset="0"/>
            </a:endParaRPr>
          </a:p>
          <a:p>
            <a:pPr algn="ctr"/>
            <a:endParaRPr lang="en-GB" sz="2400" dirty="0">
              <a:solidFill>
                <a:srgbClr val="005E6E"/>
              </a:solidFill>
              <a:latin typeface="Arial" pitchFamily="34" charset="0"/>
              <a:cs typeface="Arial" pitchFamily="34" charset="0"/>
            </a:endParaRPr>
          </a:p>
        </p:txBody>
      </p:sp>
    </p:spTree>
    <p:extLst>
      <p:ext uri="{BB962C8B-B14F-4D97-AF65-F5344CB8AC3E}">
        <p14:creationId xmlns:p14="http://schemas.microsoft.com/office/powerpoint/2010/main" val="2911685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Chart A</a:t>
            </a:r>
            <a:r>
              <a:rPr lang="en-GB" b="1" dirty="0" smtClean="0">
                <a:solidFill>
                  <a:srgbClr val="005E6E"/>
                </a:solidFill>
              </a:rPr>
              <a:t> </a:t>
            </a:r>
            <a:r>
              <a:rPr lang="en-GB" dirty="0" smtClean="0">
                <a:solidFill>
                  <a:srgbClr val="005E6E"/>
                </a:solidFill>
              </a:rPr>
              <a:t>Investment </a:t>
            </a:r>
            <a:r>
              <a:rPr lang="en-GB" dirty="0">
                <a:solidFill>
                  <a:srgbClr val="005E6E"/>
                </a:solidFill>
              </a:rPr>
              <a:t>growth has been weak relative to</a:t>
            </a:r>
          </a:p>
          <a:p>
            <a:pPr lvl="1" fontAlgn="ctr"/>
            <a:r>
              <a:rPr lang="en-GB" dirty="0">
                <a:solidFill>
                  <a:srgbClr val="005E6E"/>
                </a:solidFill>
              </a:rPr>
              <a:t>employment growth since the crisis</a:t>
            </a:r>
            <a:endParaRPr lang="en-GB" dirty="0" smtClean="0">
              <a:solidFill>
                <a:srgbClr val="005E6E"/>
              </a:solidFill>
            </a:endParaRPr>
          </a:p>
          <a:p>
            <a:pPr lvl="2" fontAlgn="ctr"/>
            <a:r>
              <a:rPr lang="en-GB" dirty="0"/>
              <a:t>Four-quarter growth in business investment </a:t>
            </a:r>
            <a:r>
              <a:rPr lang="en-GB" dirty="0" smtClean="0"/>
              <a:t>and employment</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pPr fontAlgn="ctr"/>
            <a:r>
              <a:rPr lang="en-GB" dirty="0"/>
              <a:t>Sources: ONS and Bank calculations</a:t>
            </a:r>
            <a:r>
              <a:rPr lang="en-GB" dirty="0" smtClean="0"/>
              <a:t>.</a:t>
            </a:r>
          </a:p>
          <a:p>
            <a:pPr fontAlgn="ctr"/>
            <a:endParaRPr lang="en-GB" dirty="0"/>
          </a:p>
          <a:p>
            <a:pPr fontAlgn="ctr"/>
            <a:r>
              <a:rPr lang="en-GB" dirty="0"/>
              <a:t>(</a:t>
            </a:r>
            <a:r>
              <a:rPr lang="en-GB" dirty="0" smtClean="0"/>
              <a:t>a)	Four-quarter </a:t>
            </a:r>
            <a:r>
              <a:rPr lang="en-GB" dirty="0"/>
              <a:t>moving average growth rate.</a:t>
            </a:r>
          </a:p>
          <a:p>
            <a:pPr fontAlgn="ctr"/>
            <a:r>
              <a:rPr lang="en-GB" dirty="0"/>
              <a:t>(</a:t>
            </a:r>
            <a:r>
              <a:rPr lang="en-GB" dirty="0" smtClean="0"/>
              <a:t>b)	Chained-volume </a:t>
            </a:r>
            <a:r>
              <a:rPr lang="en-GB" dirty="0"/>
              <a:t>measure. Data adjusted for the transfer of nuclear reactors from the </a:t>
            </a:r>
            <a:r>
              <a:rPr lang="en-GB" dirty="0" smtClean="0"/>
              <a:t>public corporation </a:t>
            </a:r>
            <a:r>
              <a:rPr lang="en-GB" dirty="0"/>
              <a:t>sector to central government in 2005 Q2.</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5938" y="1632027"/>
            <a:ext cx="6403861" cy="3654559"/>
          </a:xfrm>
          <a:prstGeom prst="rect">
            <a:avLst/>
          </a:prstGeom>
        </p:spPr>
      </p:pic>
    </p:spTree>
    <p:extLst>
      <p:ext uri="{BB962C8B-B14F-4D97-AF65-F5344CB8AC3E}">
        <p14:creationId xmlns:p14="http://schemas.microsoft.com/office/powerpoint/2010/main" val="33437658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smtClean="0">
                <a:solidFill>
                  <a:srgbClr val="005E6E"/>
                </a:solidFill>
              </a:rPr>
              <a:t>Chart B </a:t>
            </a:r>
            <a:r>
              <a:rPr lang="en-GB" dirty="0" smtClean="0">
                <a:solidFill>
                  <a:srgbClr val="005E6E"/>
                </a:solidFill>
              </a:rPr>
              <a:t>Growth </a:t>
            </a:r>
            <a:r>
              <a:rPr lang="en-GB" dirty="0">
                <a:solidFill>
                  <a:srgbClr val="005E6E"/>
                </a:solidFill>
              </a:rPr>
              <a:t>in capital to labour ratios have been weak</a:t>
            </a:r>
          </a:p>
          <a:p>
            <a:pPr lvl="1" fontAlgn="ctr"/>
            <a:r>
              <a:rPr lang="en-GB" dirty="0">
                <a:solidFill>
                  <a:srgbClr val="005E6E"/>
                </a:solidFill>
              </a:rPr>
              <a:t>across the G7 economies</a:t>
            </a:r>
          </a:p>
          <a:p>
            <a:pPr lvl="2" fontAlgn="ctr"/>
            <a:r>
              <a:rPr lang="en-GB" dirty="0"/>
              <a:t>G7 capital to labour </a:t>
            </a:r>
            <a:r>
              <a:rPr lang="en-GB" dirty="0" smtClean="0"/>
              <a:t>ratios</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pPr fontAlgn="ctr"/>
            <a:r>
              <a:rPr lang="en-GB" dirty="0"/>
              <a:t>Sources: ONS, Penn World Table 9.1 and Bank calculations</a:t>
            </a:r>
            <a:r>
              <a:rPr lang="en-GB" dirty="0" smtClean="0"/>
              <a:t>.</a:t>
            </a:r>
          </a:p>
          <a:p>
            <a:pPr fontAlgn="ctr"/>
            <a:endParaRPr lang="en-GB" dirty="0"/>
          </a:p>
          <a:p>
            <a:pPr fontAlgn="ctr"/>
            <a:r>
              <a:rPr lang="en-GB" dirty="0"/>
              <a:t>(</a:t>
            </a:r>
            <a:r>
              <a:rPr lang="en-GB" dirty="0" smtClean="0"/>
              <a:t>a)	Annual </a:t>
            </a:r>
            <a:r>
              <a:rPr lang="en-GB" dirty="0"/>
              <a:t>estimates of capital to labour ratios calculated as capital services divided by </a:t>
            </a:r>
            <a:r>
              <a:rPr lang="en-GB" dirty="0" smtClean="0"/>
              <a:t>employment in </a:t>
            </a:r>
            <a:r>
              <a:rPr lang="en-GB" dirty="0"/>
              <a:t>heads. For the G7 economies (excluding the UK), the estimates of capital services are </a:t>
            </a:r>
            <a:r>
              <a:rPr lang="en-GB" dirty="0" smtClean="0"/>
              <a:t>from Penn </a:t>
            </a:r>
            <a:r>
              <a:rPr lang="en-GB" dirty="0"/>
              <a:t>World Table. For the calculation of the UK capital to labour ratio, see </a:t>
            </a:r>
            <a:r>
              <a:rPr lang="en-GB" b="1" dirty="0"/>
              <a:t>Chart C </a:t>
            </a:r>
            <a:r>
              <a:rPr lang="en-GB" dirty="0"/>
              <a:t>footnote (a</a:t>
            </a:r>
            <a:r>
              <a:rPr lang="en-GB" dirty="0" smtClean="0"/>
              <a:t>). UK </a:t>
            </a:r>
            <a:r>
              <a:rPr lang="en-GB" dirty="0"/>
              <a:t>measure is for the private sector.</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7386" y="1625322"/>
            <a:ext cx="6108815" cy="3667970"/>
          </a:xfrm>
          <a:prstGeom prst="rect">
            <a:avLst/>
          </a:prstGeom>
        </p:spPr>
      </p:pic>
    </p:spTree>
    <p:extLst>
      <p:ext uri="{BB962C8B-B14F-4D97-AF65-F5344CB8AC3E}">
        <p14:creationId xmlns:p14="http://schemas.microsoft.com/office/powerpoint/2010/main" val="36825009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smtClean="0">
                <a:solidFill>
                  <a:srgbClr val="005E6E"/>
                </a:solidFill>
              </a:rPr>
              <a:t>Chart C </a:t>
            </a:r>
            <a:r>
              <a:rPr lang="en-GB" dirty="0" smtClean="0">
                <a:solidFill>
                  <a:srgbClr val="005E6E"/>
                </a:solidFill>
              </a:rPr>
              <a:t>Subdued </a:t>
            </a:r>
            <a:r>
              <a:rPr lang="en-GB" dirty="0">
                <a:solidFill>
                  <a:srgbClr val="005E6E"/>
                </a:solidFill>
              </a:rPr>
              <a:t>growth in the UK capital to labour ratio has</a:t>
            </a:r>
          </a:p>
          <a:p>
            <a:pPr lvl="1" fontAlgn="ctr"/>
            <a:r>
              <a:rPr lang="en-GB" dirty="0">
                <a:solidFill>
                  <a:srgbClr val="005E6E"/>
                </a:solidFill>
              </a:rPr>
              <a:t>been largely accounted for by lower capital to labour growth</a:t>
            </a:r>
          </a:p>
          <a:p>
            <a:pPr lvl="1" fontAlgn="ctr"/>
            <a:r>
              <a:rPr lang="en-GB" dirty="0">
                <a:solidFill>
                  <a:srgbClr val="005E6E"/>
                </a:solidFill>
              </a:rPr>
              <a:t>within sectors</a:t>
            </a:r>
            <a:endParaRPr lang="en-GB" dirty="0" smtClean="0">
              <a:solidFill>
                <a:srgbClr val="005E6E"/>
              </a:solidFill>
            </a:endParaRPr>
          </a:p>
          <a:p>
            <a:pPr lvl="2" fontAlgn="ctr"/>
            <a:r>
              <a:rPr lang="en-GB" dirty="0"/>
              <a:t>Contributions to four-quarter growth in the UK capital to labour </a:t>
            </a:r>
            <a:r>
              <a:rPr lang="en-GB" dirty="0" smtClean="0"/>
              <a:t>ratio</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pPr fontAlgn="ctr"/>
            <a:r>
              <a:rPr lang="en-GB" dirty="0"/>
              <a:t>Sources: ONS and Bank calculations</a:t>
            </a:r>
            <a:r>
              <a:rPr lang="en-GB" dirty="0" smtClean="0"/>
              <a:t>.</a:t>
            </a:r>
          </a:p>
          <a:p>
            <a:pPr fontAlgn="ctr"/>
            <a:endParaRPr lang="en-GB" dirty="0"/>
          </a:p>
          <a:p>
            <a:pPr fontAlgn="ctr"/>
            <a:r>
              <a:rPr lang="en-GB" dirty="0"/>
              <a:t>(</a:t>
            </a:r>
            <a:r>
              <a:rPr lang="en-GB" dirty="0" smtClean="0"/>
              <a:t>a)	Total </a:t>
            </a:r>
            <a:r>
              <a:rPr lang="en-GB" dirty="0"/>
              <a:t>capital to labour ratio calculated as capital services divided by employment in </a:t>
            </a:r>
            <a:r>
              <a:rPr lang="en-GB" dirty="0" smtClean="0"/>
              <a:t>heads. Contributions </a:t>
            </a:r>
            <a:r>
              <a:rPr lang="en-GB" dirty="0"/>
              <a:t>between sectors calculated using changes in each sector’s relative labour </a:t>
            </a:r>
            <a:r>
              <a:rPr lang="en-GB" dirty="0" smtClean="0"/>
              <a:t>share. Contributions </a:t>
            </a:r>
            <a:r>
              <a:rPr lang="en-GB" dirty="0"/>
              <a:t>within sectors are residuals.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7386" y="1970529"/>
            <a:ext cx="6108815" cy="3627736"/>
          </a:xfrm>
          <a:prstGeom prst="rect">
            <a:avLst/>
          </a:prstGeom>
        </p:spPr>
      </p:pic>
    </p:spTree>
    <p:extLst>
      <p:ext uri="{BB962C8B-B14F-4D97-AF65-F5344CB8AC3E}">
        <p14:creationId xmlns:p14="http://schemas.microsoft.com/office/powerpoint/2010/main" val="2954305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Chart 3.1 </a:t>
            </a:r>
            <a:r>
              <a:rPr lang="en-GB" dirty="0" smtClean="0">
                <a:solidFill>
                  <a:srgbClr val="005E6E"/>
                </a:solidFill>
              </a:rPr>
              <a:t>Some </a:t>
            </a:r>
            <a:r>
              <a:rPr lang="en-GB" dirty="0">
                <a:solidFill>
                  <a:srgbClr val="005E6E"/>
                </a:solidFill>
              </a:rPr>
              <a:t>indicators suggest that companies are </a:t>
            </a:r>
            <a:r>
              <a:rPr lang="en-GB" dirty="0" smtClean="0">
                <a:solidFill>
                  <a:srgbClr val="005E6E"/>
                </a:solidFill>
              </a:rPr>
              <a:t>operating a </a:t>
            </a:r>
            <a:r>
              <a:rPr lang="en-GB" dirty="0">
                <a:solidFill>
                  <a:srgbClr val="005E6E"/>
                </a:solidFill>
              </a:rPr>
              <a:t>little below normal </a:t>
            </a:r>
            <a:r>
              <a:rPr lang="en-GB" dirty="0" smtClean="0">
                <a:solidFill>
                  <a:srgbClr val="005E6E"/>
                </a:solidFill>
              </a:rPr>
              <a:t>capacity</a:t>
            </a:r>
            <a:endParaRPr lang="en-GB" dirty="0">
              <a:solidFill>
                <a:srgbClr val="005E6E"/>
              </a:solidFill>
            </a:endParaRPr>
          </a:p>
          <a:p>
            <a:pPr lvl="2" fontAlgn="ctr"/>
            <a:r>
              <a:rPr lang="en-GB" dirty="0" smtClean="0"/>
              <a:t>Survey </a:t>
            </a:r>
            <a:r>
              <a:rPr lang="en-GB" dirty="0"/>
              <a:t>indicators of capacity </a:t>
            </a:r>
            <a:r>
              <a:rPr lang="en-GB" dirty="0" smtClean="0"/>
              <a:t>utilisation</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r>
              <a:rPr lang="en-GB" dirty="0"/>
              <a:t>Sources: Bank of England, BCC, CBI, CBI/PwC, ONS and Bank calculations. </a:t>
            </a:r>
            <a:endParaRPr lang="en-GB" dirty="0" smtClean="0"/>
          </a:p>
          <a:p>
            <a:endParaRPr lang="en-GB" dirty="0"/>
          </a:p>
          <a:p>
            <a:r>
              <a:rPr lang="en-GB" dirty="0"/>
              <a:t>(</a:t>
            </a:r>
            <a:r>
              <a:rPr lang="en-GB" dirty="0" smtClean="0"/>
              <a:t>a)	Measures </a:t>
            </a:r>
            <a:r>
              <a:rPr lang="en-GB" dirty="0"/>
              <a:t>are produced by weighting together surveys from the Bank’s Agents, the BCC (non-services and services) and the CBI (manufacturing, financial services, </a:t>
            </a:r>
            <a:r>
              <a:rPr lang="en-GB" dirty="0" smtClean="0"/>
              <a:t>business/</a:t>
            </a:r>
            <a:br>
              <a:rPr lang="en-GB" dirty="0" smtClean="0"/>
            </a:br>
            <a:r>
              <a:rPr lang="en-GB" dirty="0" smtClean="0"/>
              <a:t>consumer/professional </a:t>
            </a:r>
            <a:r>
              <a:rPr lang="en-GB" dirty="0"/>
              <a:t>services and distributive trades) using shares in nominal value added. The BCC data are not seasonally adjusted. The Agents’ data for 2019 Q2 are for May.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3975" y="1633726"/>
            <a:ext cx="6135637" cy="3875846"/>
          </a:xfrm>
          <a:prstGeom prst="rect">
            <a:avLst/>
          </a:prstGeom>
        </p:spPr>
      </p:pic>
    </p:spTree>
    <p:extLst>
      <p:ext uri="{BB962C8B-B14F-4D97-AF65-F5344CB8AC3E}">
        <p14:creationId xmlns:p14="http://schemas.microsoft.com/office/powerpoint/2010/main" val="42375748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Chart 3.2 </a:t>
            </a:r>
            <a:r>
              <a:rPr lang="en-GB" dirty="0" smtClean="0">
                <a:solidFill>
                  <a:srgbClr val="005E6E"/>
                </a:solidFill>
              </a:rPr>
              <a:t>The </a:t>
            </a:r>
            <a:r>
              <a:rPr lang="en-GB" dirty="0">
                <a:solidFill>
                  <a:srgbClr val="005E6E"/>
                </a:solidFill>
              </a:rPr>
              <a:t>unemployment rate is expected to fall slightly to</a:t>
            </a:r>
          </a:p>
          <a:p>
            <a:pPr lvl="1" fontAlgn="ctr"/>
            <a:r>
              <a:rPr lang="en-GB" dirty="0">
                <a:solidFill>
                  <a:srgbClr val="005E6E"/>
                </a:solidFill>
              </a:rPr>
              <a:t>3.7% in 2019 Q3</a:t>
            </a:r>
          </a:p>
          <a:p>
            <a:pPr lvl="2" fontAlgn="ctr"/>
            <a:r>
              <a:rPr lang="en-GB" dirty="0"/>
              <a:t>Unemployment rate and Bank staff’s near-term </a:t>
            </a:r>
            <a:r>
              <a:rPr lang="en-GB" dirty="0" smtClean="0"/>
              <a:t>projection</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pPr fontAlgn="ctr"/>
            <a:r>
              <a:rPr lang="en-GB" dirty="0"/>
              <a:t>Sources: ONS and Bank calculations</a:t>
            </a:r>
            <a:r>
              <a:rPr lang="en-GB" dirty="0" smtClean="0"/>
              <a:t>.</a:t>
            </a:r>
          </a:p>
          <a:p>
            <a:pPr fontAlgn="ctr"/>
            <a:endParaRPr lang="en-GB" dirty="0"/>
          </a:p>
          <a:p>
            <a:pPr fontAlgn="ctr"/>
            <a:r>
              <a:rPr lang="en-GB" dirty="0"/>
              <a:t>(</a:t>
            </a:r>
            <a:r>
              <a:rPr lang="en-GB" dirty="0" smtClean="0"/>
              <a:t>a)	The </a:t>
            </a:r>
            <a:r>
              <a:rPr lang="en-GB" dirty="0"/>
              <a:t>beige diamonds show Bank staff’s central projections for the headline unemployment </a:t>
            </a:r>
            <a:r>
              <a:rPr lang="en-GB" dirty="0" smtClean="0"/>
              <a:t>rate for </a:t>
            </a:r>
            <a:r>
              <a:rPr lang="en-GB" dirty="0"/>
              <a:t>the three months to March, April, May and June 2019 at the time of the </a:t>
            </a:r>
            <a:r>
              <a:rPr lang="en-GB" dirty="0" smtClean="0"/>
              <a:t/>
            </a:r>
            <a:br>
              <a:rPr lang="en-GB" dirty="0" smtClean="0"/>
            </a:br>
            <a:r>
              <a:rPr lang="en-GB" dirty="0" smtClean="0"/>
              <a:t>May </a:t>
            </a:r>
            <a:r>
              <a:rPr lang="en-GB" dirty="0"/>
              <a:t>2019 </a:t>
            </a:r>
            <a:r>
              <a:rPr lang="en-GB" i="1" dirty="0"/>
              <a:t>Report</a:t>
            </a:r>
            <a:r>
              <a:rPr lang="en-GB" dirty="0"/>
              <a:t>. </a:t>
            </a:r>
            <a:r>
              <a:rPr lang="en-GB" dirty="0" smtClean="0"/>
              <a:t>The red </a:t>
            </a:r>
            <a:r>
              <a:rPr lang="en-GB" dirty="0"/>
              <a:t>diamonds show the current staff projections for the headline unemployment rate for </a:t>
            </a:r>
            <a:r>
              <a:rPr lang="en-GB" dirty="0" smtClean="0"/>
              <a:t>the three </a:t>
            </a:r>
            <a:r>
              <a:rPr lang="en-GB" dirty="0"/>
              <a:t>months to June, July, August and September 2019. The bands on either side of the </a:t>
            </a:r>
            <a:r>
              <a:rPr lang="en-GB" dirty="0" smtClean="0"/>
              <a:t>diamonds show </a:t>
            </a:r>
            <a:r>
              <a:rPr lang="en-GB" dirty="0"/>
              <a:t>uncertainty around those projections based on one root mean squared error of </a:t>
            </a:r>
            <a:r>
              <a:rPr lang="en-GB" dirty="0" smtClean="0"/>
              <a:t>past Bank </a:t>
            </a:r>
            <a:r>
              <a:rPr lang="en-GB" dirty="0"/>
              <a:t>staff projections for the three-month headline unemployment rate.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3566" y="1607818"/>
            <a:ext cx="6276455" cy="3855729"/>
          </a:xfrm>
          <a:prstGeom prst="rect">
            <a:avLst/>
          </a:prstGeom>
        </p:spPr>
      </p:pic>
    </p:spTree>
    <p:extLst>
      <p:ext uri="{BB962C8B-B14F-4D97-AF65-F5344CB8AC3E}">
        <p14:creationId xmlns:p14="http://schemas.microsoft.com/office/powerpoint/2010/main" val="19196179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Chart 3.3 </a:t>
            </a:r>
            <a:r>
              <a:rPr lang="en-GB" dirty="0" smtClean="0">
                <a:solidFill>
                  <a:srgbClr val="005E6E"/>
                </a:solidFill>
              </a:rPr>
              <a:t>There </a:t>
            </a:r>
            <a:r>
              <a:rPr lang="en-GB" dirty="0">
                <a:solidFill>
                  <a:srgbClr val="005E6E"/>
                </a:solidFill>
              </a:rPr>
              <a:t>are signs that demand for labour may </a:t>
            </a:r>
            <a:r>
              <a:rPr lang="en-GB" dirty="0" smtClean="0">
                <a:solidFill>
                  <a:srgbClr val="005E6E"/>
                </a:solidFill>
              </a:rPr>
              <a:t>have eased  </a:t>
            </a:r>
          </a:p>
          <a:p>
            <a:pPr lvl="2" fontAlgn="ctr"/>
            <a:r>
              <a:rPr lang="en-GB" dirty="0"/>
              <a:t>Number of </a:t>
            </a:r>
            <a:r>
              <a:rPr lang="en-GB" dirty="0" smtClean="0"/>
              <a:t>vacancies</a:t>
            </a:r>
            <a:endParaRPr lang="en-GB" baseline="300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0214" y="1888233"/>
            <a:ext cx="6283160" cy="3667970"/>
          </a:xfrm>
          <a:prstGeom prst="rect">
            <a:avLst/>
          </a:prstGeom>
        </p:spPr>
      </p:pic>
    </p:spTree>
    <p:extLst>
      <p:ext uri="{BB962C8B-B14F-4D97-AF65-F5344CB8AC3E}">
        <p14:creationId xmlns:p14="http://schemas.microsoft.com/office/powerpoint/2010/main" val="34894144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Chart 3.4 </a:t>
            </a:r>
            <a:r>
              <a:rPr lang="en-GB" dirty="0" smtClean="0">
                <a:solidFill>
                  <a:srgbClr val="005E6E"/>
                </a:solidFill>
              </a:rPr>
              <a:t>Wage </a:t>
            </a:r>
            <a:r>
              <a:rPr lang="en-GB" dirty="0">
                <a:solidFill>
                  <a:srgbClr val="005E6E"/>
                </a:solidFill>
              </a:rPr>
              <a:t>growth has picked up as the unemployment</a:t>
            </a:r>
          </a:p>
          <a:p>
            <a:pPr lvl="1" fontAlgn="ctr"/>
            <a:r>
              <a:rPr lang="en-GB" dirty="0">
                <a:solidFill>
                  <a:srgbClr val="005E6E"/>
                </a:solidFill>
              </a:rPr>
              <a:t>rate has fallen</a:t>
            </a:r>
          </a:p>
          <a:p>
            <a:pPr lvl="2" fontAlgn="ctr"/>
            <a:r>
              <a:rPr lang="en-GB" dirty="0" smtClean="0"/>
              <a:t>Wage </a:t>
            </a:r>
            <a:r>
              <a:rPr lang="en-GB" dirty="0"/>
              <a:t>Phillips curve: wages and </a:t>
            </a:r>
            <a:r>
              <a:rPr lang="en-GB" dirty="0" smtClean="0"/>
              <a:t>unemployment</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pPr fontAlgn="ctr"/>
            <a:r>
              <a:rPr lang="en-GB" dirty="0"/>
              <a:t>(</a:t>
            </a:r>
            <a:r>
              <a:rPr lang="en-GB" dirty="0" smtClean="0"/>
              <a:t>a)	Whole-economy </a:t>
            </a:r>
            <a:r>
              <a:rPr lang="en-GB" dirty="0"/>
              <a:t>AWE total pay excluding bonuses and arrears of pay. Percentage change on </a:t>
            </a:r>
            <a:r>
              <a:rPr lang="en-GB" dirty="0" smtClean="0"/>
              <a:t>a year </a:t>
            </a:r>
            <a:r>
              <a:rPr lang="en-GB" dirty="0"/>
              <a:t>earlier. Diamond for 2019 Q2 shows Bank staff’s projections, based on data </a:t>
            </a:r>
            <a:r>
              <a:rPr lang="en-GB" dirty="0" smtClean="0"/>
              <a:t/>
            </a:r>
            <a:br>
              <a:rPr lang="en-GB" dirty="0" smtClean="0"/>
            </a:br>
            <a:r>
              <a:rPr lang="en-GB" dirty="0" smtClean="0"/>
              <a:t>to </a:t>
            </a:r>
            <a:r>
              <a:rPr lang="en-GB" dirty="0"/>
              <a:t>May.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3461" y="1822702"/>
            <a:ext cx="6108815" cy="3849023"/>
          </a:xfrm>
          <a:prstGeom prst="rect">
            <a:avLst/>
          </a:prstGeom>
        </p:spPr>
      </p:pic>
    </p:spTree>
    <p:extLst>
      <p:ext uri="{BB962C8B-B14F-4D97-AF65-F5344CB8AC3E}">
        <p14:creationId xmlns:p14="http://schemas.microsoft.com/office/powerpoint/2010/main" val="19089084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smtClean="0">
                <a:solidFill>
                  <a:srgbClr val="005E6E"/>
                </a:solidFill>
              </a:rPr>
              <a:t>Table 3.A </a:t>
            </a:r>
            <a:r>
              <a:rPr lang="en-GB" dirty="0" smtClean="0">
                <a:solidFill>
                  <a:srgbClr val="005E6E"/>
                </a:solidFill>
              </a:rPr>
              <a:t>The </a:t>
            </a:r>
            <a:r>
              <a:rPr lang="en-GB" dirty="0">
                <a:solidFill>
                  <a:srgbClr val="005E6E"/>
                </a:solidFill>
              </a:rPr>
              <a:t>labour market remains tight</a:t>
            </a:r>
            <a:endParaRPr lang="en-GB" dirty="0" smtClean="0">
              <a:solidFill>
                <a:srgbClr val="005E6E"/>
              </a:solidFill>
            </a:endParaRPr>
          </a:p>
          <a:p>
            <a:pPr lvl="2" fontAlgn="ctr"/>
            <a:r>
              <a:rPr lang="en-GB" dirty="0" smtClean="0"/>
              <a:t>Selected </a:t>
            </a:r>
            <a:r>
              <a:rPr lang="en-GB" dirty="0"/>
              <a:t>measures of labour demand and labour market </a:t>
            </a:r>
            <a:r>
              <a:rPr lang="en-GB" dirty="0" smtClean="0"/>
              <a:t>tightness</a:t>
            </a:r>
            <a:endParaRPr lang="en-GB" dirty="0"/>
          </a:p>
        </p:txBody>
      </p:sp>
      <p:sp>
        <p:nvSpPr>
          <p:cNvPr id="3" name="Text Placeholder 2"/>
          <p:cNvSpPr>
            <a:spLocks noGrp="1"/>
          </p:cNvSpPr>
          <p:nvPr>
            <p:ph type="body" sz="quarter" idx="16"/>
          </p:nvPr>
        </p:nvSpPr>
        <p:spPr>
          <a:xfrm>
            <a:off x="5704752" y="596750"/>
            <a:ext cx="3106738" cy="5529731"/>
          </a:xfrm>
        </p:spPr>
        <p:txBody>
          <a:bodyPr/>
          <a:lstStyle/>
          <a:p>
            <a:pPr marL="0" indent="0"/>
            <a:r>
              <a:rPr lang="en-GB" dirty="0" smtClean="0"/>
              <a:t>Sources</a:t>
            </a:r>
            <a:r>
              <a:rPr lang="en-GB" dirty="0"/>
              <a:t>: Bank of England, British Chambers of Commerce (BCC), CBI, CBI/PwC, KPMG/REC/IHS </a:t>
            </a:r>
            <a:r>
              <a:rPr lang="en-GB" dirty="0" err="1"/>
              <a:t>Markit</a:t>
            </a:r>
            <a:r>
              <a:rPr lang="en-GB" dirty="0"/>
              <a:t>, ONS and Bank calculations. </a:t>
            </a:r>
            <a:endParaRPr lang="en-GB" dirty="0" smtClean="0"/>
          </a:p>
          <a:p>
            <a:endParaRPr lang="en-GB" dirty="0"/>
          </a:p>
          <a:p>
            <a:r>
              <a:rPr lang="en-GB" dirty="0"/>
              <a:t>(</a:t>
            </a:r>
            <a:r>
              <a:rPr lang="en-GB" dirty="0" smtClean="0"/>
              <a:t>a)	Changes </a:t>
            </a:r>
            <a:r>
              <a:rPr lang="en-GB" dirty="0"/>
              <a:t>relative to the previous quarter. Figure for 2019 Q2 is Bank staff’s projection, based on data to May. </a:t>
            </a:r>
          </a:p>
          <a:p>
            <a:r>
              <a:rPr lang="en-GB" dirty="0"/>
              <a:t>(</a:t>
            </a:r>
            <a:r>
              <a:rPr lang="en-GB" dirty="0" smtClean="0"/>
              <a:t>b)	Other </a:t>
            </a:r>
            <a:r>
              <a:rPr lang="en-GB" dirty="0"/>
              <a:t>comprises unpaid family workers and those on government-supported training and employment programmes classified as being in employment. </a:t>
            </a:r>
          </a:p>
          <a:p>
            <a:r>
              <a:rPr lang="en-GB" dirty="0"/>
              <a:t>(</a:t>
            </a:r>
            <a:r>
              <a:rPr lang="en-GB" dirty="0" smtClean="0"/>
              <a:t>c)	Measures </a:t>
            </a:r>
            <a:r>
              <a:rPr lang="en-GB" dirty="0"/>
              <a:t>for the Bank’s Agents, the BCC (non-services and services) and CBI (manufacturing, financial services and business/consumer/professional services; employment intentions also include distributive trades) are weighted together using employee job shares from Workforce Jobs. BCC data are not seasonally adjusted. Agents data are last available observation for each quarter. </a:t>
            </a:r>
          </a:p>
          <a:p>
            <a:r>
              <a:rPr lang="en-GB" dirty="0"/>
              <a:t>(</a:t>
            </a:r>
            <a:r>
              <a:rPr lang="en-GB" dirty="0" smtClean="0"/>
              <a:t>d)	The </a:t>
            </a:r>
            <a:r>
              <a:rPr lang="en-GB" dirty="0"/>
              <a:t>scores are on a scale of -5 to +5, with positive scores indicating stronger employment intentions over the next </a:t>
            </a:r>
            <a:r>
              <a:rPr lang="en-GB" dirty="0" smtClean="0"/>
              <a:t/>
            </a:r>
            <a:br>
              <a:rPr lang="en-GB" dirty="0" smtClean="0"/>
            </a:br>
            <a:r>
              <a:rPr lang="en-GB" dirty="0" smtClean="0"/>
              <a:t>six </a:t>
            </a:r>
            <a:r>
              <a:rPr lang="en-GB" dirty="0"/>
              <a:t>months relative to the previous three months. </a:t>
            </a:r>
          </a:p>
          <a:p>
            <a:r>
              <a:rPr lang="en-GB" dirty="0"/>
              <a:t>(</a:t>
            </a:r>
            <a:r>
              <a:rPr lang="en-GB" dirty="0" smtClean="0"/>
              <a:t>e)	Net </a:t>
            </a:r>
            <a:r>
              <a:rPr lang="en-GB" dirty="0"/>
              <a:t>percentage balance of companies expecting their workforce to increase over the next three months. </a:t>
            </a:r>
          </a:p>
          <a:p>
            <a:r>
              <a:rPr lang="en-GB" dirty="0"/>
              <a:t>(</a:t>
            </a:r>
            <a:r>
              <a:rPr lang="en-GB" dirty="0" smtClean="0"/>
              <a:t>f)	Quarterly </a:t>
            </a:r>
            <a:r>
              <a:rPr lang="en-GB" dirty="0"/>
              <a:t>average. Recruitment agencies’ reports on the demand for staff placements compared with the previous month. A reading above 50 indicates growth on the previous month and below 50 indicates a decrease. </a:t>
            </a:r>
          </a:p>
          <a:p>
            <a:r>
              <a:rPr lang="en-GB" dirty="0"/>
              <a:t>(</a:t>
            </a:r>
            <a:r>
              <a:rPr lang="en-GB" dirty="0" smtClean="0"/>
              <a:t>g)	Proportion </a:t>
            </a:r>
            <a:r>
              <a:rPr lang="en-GB" dirty="0"/>
              <a:t>of people who reported being in a job three months ago who report being in a job for less than three months. </a:t>
            </a:r>
          </a:p>
          <a:p>
            <a:r>
              <a:rPr lang="en-GB" dirty="0"/>
              <a:t>(</a:t>
            </a:r>
            <a:r>
              <a:rPr lang="en-GB" dirty="0" smtClean="0"/>
              <a:t>h)	The </a:t>
            </a:r>
            <a:r>
              <a:rPr lang="en-GB" dirty="0"/>
              <a:t>scores are on a scale of -5 to +5, with positive scores indicating greater recruitment difficulties in the most recent three months relative to normal. </a:t>
            </a:r>
          </a:p>
          <a:p>
            <a:r>
              <a:rPr lang="en-GB" dirty="0"/>
              <a:t>(</a:t>
            </a:r>
            <a:r>
              <a:rPr lang="en-GB" dirty="0" err="1" smtClean="0"/>
              <a:t>i</a:t>
            </a:r>
            <a:r>
              <a:rPr lang="en-GB" dirty="0" smtClean="0"/>
              <a:t>)	Percentage </a:t>
            </a:r>
            <a:r>
              <a:rPr lang="en-GB" dirty="0"/>
              <a:t>of respondents reporting recruitment difficulties over the past three months. </a:t>
            </a:r>
          </a:p>
          <a:p>
            <a:r>
              <a:rPr lang="en-GB" dirty="0"/>
              <a:t>(</a:t>
            </a:r>
            <a:r>
              <a:rPr lang="en-GB" dirty="0" smtClean="0"/>
              <a:t>j)	Net </a:t>
            </a:r>
            <a:r>
              <a:rPr lang="en-GB" dirty="0"/>
              <a:t>percentage of respondents expecting skilled or other labour to limit output/business over the next three months (in the manufacturing sector) or over the next 12 months (in the financial services and business/ consumer/professional services sectors).</a:t>
            </a:r>
          </a:p>
        </p:txBody>
      </p:sp>
      <p:pic>
        <p:nvPicPr>
          <p:cNvPr id="8" name="Picture 7"/>
          <p:cNvPicPr>
            <a:picLocks noChangeAspect="1"/>
          </p:cNvPicPr>
          <p:nvPr/>
        </p:nvPicPr>
        <p:blipFill>
          <a:blip r:embed="rId2"/>
          <a:stretch>
            <a:fillRect/>
          </a:stretch>
        </p:blipFill>
        <p:spPr>
          <a:xfrm>
            <a:off x="255523" y="1541336"/>
            <a:ext cx="5168646" cy="4391406"/>
          </a:xfrm>
          <a:prstGeom prst="rect">
            <a:avLst/>
          </a:prstGeom>
        </p:spPr>
      </p:pic>
    </p:spTree>
    <p:extLst>
      <p:ext uri="{BB962C8B-B14F-4D97-AF65-F5344CB8AC3E}">
        <p14:creationId xmlns:p14="http://schemas.microsoft.com/office/powerpoint/2010/main" val="46840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solidFill>
                  <a:srgbClr val="005E6E"/>
                </a:solidFill>
              </a:rPr>
              <a:t>Table 3.B </a:t>
            </a:r>
            <a:r>
              <a:rPr lang="en-GB" dirty="0" smtClean="0">
                <a:solidFill>
                  <a:srgbClr val="005E6E"/>
                </a:solidFill>
              </a:rPr>
              <a:t>Survey </a:t>
            </a:r>
            <a:r>
              <a:rPr lang="en-GB" dirty="0">
                <a:solidFill>
                  <a:srgbClr val="005E6E"/>
                </a:solidFill>
              </a:rPr>
              <a:t>indicators suggest pay growth is likely to</a:t>
            </a:r>
          </a:p>
          <a:p>
            <a:pPr lvl="1" fontAlgn="ctr"/>
            <a:r>
              <a:rPr lang="en-GB" dirty="0">
                <a:solidFill>
                  <a:srgbClr val="005E6E"/>
                </a:solidFill>
              </a:rPr>
              <a:t>stabilise</a:t>
            </a:r>
          </a:p>
          <a:p>
            <a:pPr lvl="2" fontAlgn="ctr"/>
            <a:r>
              <a:rPr lang="en-GB" dirty="0"/>
              <a:t>Indicators of pay </a:t>
            </a:r>
            <a:r>
              <a:rPr lang="en-GB" dirty="0" smtClean="0"/>
              <a:t>growth</a:t>
            </a:r>
            <a:endParaRPr lang="en-GB" baseline="30000" dirty="0"/>
          </a:p>
        </p:txBody>
      </p:sp>
      <p:sp>
        <p:nvSpPr>
          <p:cNvPr id="3" name="Text Placeholder 2"/>
          <p:cNvSpPr>
            <a:spLocks noGrp="1"/>
          </p:cNvSpPr>
          <p:nvPr>
            <p:ph type="body" sz="quarter" idx="16"/>
          </p:nvPr>
        </p:nvSpPr>
        <p:spPr/>
        <p:txBody>
          <a:bodyPr/>
          <a:lstStyle/>
          <a:p>
            <a:pPr fontAlgn="ctr"/>
            <a:r>
              <a:rPr lang="en-GB" dirty="0"/>
              <a:t>Sources: Bank of England, CBI, Chartered Institute of Personnel and Development (CIPD</a:t>
            </a:r>
            <a:r>
              <a:rPr lang="en-GB" dirty="0" smtClean="0"/>
              <a:t>), KPMG/REC/IHS </a:t>
            </a:r>
            <a:r>
              <a:rPr lang="en-GB" dirty="0" err="1"/>
              <a:t>Markit</a:t>
            </a:r>
            <a:r>
              <a:rPr lang="en-GB" dirty="0"/>
              <a:t>, ONS and Bank calculations</a:t>
            </a:r>
            <a:r>
              <a:rPr lang="en-GB" dirty="0" smtClean="0"/>
              <a:t>.</a:t>
            </a:r>
          </a:p>
          <a:p>
            <a:pPr fontAlgn="ctr"/>
            <a:endParaRPr lang="en-GB" dirty="0"/>
          </a:p>
          <a:p>
            <a:pPr fontAlgn="ctr"/>
            <a:r>
              <a:rPr lang="en-GB" dirty="0"/>
              <a:t>(</a:t>
            </a:r>
            <a:r>
              <a:rPr lang="en-GB" dirty="0" smtClean="0"/>
              <a:t>a)	Three-month </a:t>
            </a:r>
            <a:r>
              <a:rPr lang="en-GB" dirty="0"/>
              <a:t>average growth on the same period a year earlier. Figures for 2019 Q2 are Bank </a:t>
            </a:r>
            <a:r>
              <a:rPr lang="en-GB" dirty="0" smtClean="0"/>
              <a:t>staff’s projections</a:t>
            </a:r>
            <a:r>
              <a:rPr lang="en-GB" dirty="0"/>
              <a:t>, based on data to May.</a:t>
            </a:r>
          </a:p>
          <a:p>
            <a:pPr fontAlgn="ctr"/>
            <a:r>
              <a:rPr lang="en-GB" dirty="0"/>
              <a:t>(</a:t>
            </a:r>
            <a:r>
              <a:rPr lang="en-GB" dirty="0" smtClean="0"/>
              <a:t>b)	Total </a:t>
            </a:r>
            <a:r>
              <a:rPr lang="en-GB" dirty="0"/>
              <a:t>pay excluding bonuses and arrears of pay.</a:t>
            </a:r>
          </a:p>
          <a:p>
            <a:pPr fontAlgn="ctr"/>
            <a:r>
              <a:rPr lang="en-GB" dirty="0"/>
              <a:t>(</a:t>
            </a:r>
            <a:r>
              <a:rPr lang="en-GB" dirty="0" smtClean="0"/>
              <a:t>c)	Measures </a:t>
            </a:r>
            <a:r>
              <a:rPr lang="en-GB" dirty="0"/>
              <a:t>of expected pay for the year ahead. Produced by weighting together responses for </a:t>
            </a:r>
            <a:r>
              <a:rPr lang="en-GB" dirty="0" smtClean="0"/>
              <a:t>manufacturing, distributive </a:t>
            </a:r>
            <a:r>
              <a:rPr lang="en-GB" dirty="0"/>
              <a:t>trades, business/consumer/professional services and financial services using employee </a:t>
            </a:r>
            <a:r>
              <a:rPr lang="en-GB" dirty="0" smtClean="0"/>
              <a:t>job shares</a:t>
            </a:r>
            <a:r>
              <a:rPr lang="en-GB" dirty="0"/>
              <a:t>. Data for financial services only available since 2009 Q1, and other sectors since 2008 Q2.</a:t>
            </a:r>
          </a:p>
          <a:p>
            <a:pPr fontAlgn="ctr"/>
            <a:r>
              <a:rPr lang="en-GB" dirty="0"/>
              <a:t>(</a:t>
            </a:r>
            <a:r>
              <a:rPr lang="en-GB" dirty="0" smtClean="0"/>
              <a:t>d)	The </a:t>
            </a:r>
            <a:r>
              <a:rPr lang="en-GB" dirty="0"/>
              <a:t>scores refer to companies’ labour costs over the past three months compared with the same period </a:t>
            </a:r>
            <a:r>
              <a:rPr lang="en-GB" dirty="0" smtClean="0"/>
              <a:t>a year </a:t>
            </a:r>
            <a:r>
              <a:rPr lang="en-GB" dirty="0"/>
              <a:t>earlier. Scores of -5 and 5 represent rapidly falling and rapidly rising costs respectively, with </a:t>
            </a:r>
            <a:r>
              <a:rPr lang="en-GB" dirty="0" smtClean="0"/>
              <a:t>zero representing </a:t>
            </a:r>
            <a:r>
              <a:rPr lang="en-GB" dirty="0"/>
              <a:t>no change. Services and manufacturing scores are weighted together using employee </a:t>
            </a:r>
            <a:r>
              <a:rPr lang="en-GB" dirty="0" smtClean="0"/>
              <a:t>job shares </a:t>
            </a:r>
            <a:r>
              <a:rPr lang="en-GB" dirty="0"/>
              <a:t>from Workforce Jobs.</a:t>
            </a:r>
          </a:p>
          <a:p>
            <a:pPr fontAlgn="ctr"/>
            <a:r>
              <a:rPr lang="en-GB" dirty="0"/>
              <a:t>(</a:t>
            </a:r>
            <a:r>
              <a:rPr lang="en-GB" dirty="0" smtClean="0"/>
              <a:t>e)	Pay </a:t>
            </a:r>
            <a:r>
              <a:rPr lang="en-GB" dirty="0"/>
              <a:t>increase intentions excluding bonuses over the coming year. Data only available since 2012.</a:t>
            </a:r>
          </a:p>
          <a:p>
            <a:pPr fontAlgn="ctr"/>
            <a:r>
              <a:rPr lang="en-GB" dirty="0"/>
              <a:t>(</a:t>
            </a:r>
            <a:r>
              <a:rPr lang="en-GB" dirty="0" smtClean="0"/>
              <a:t>f)	Quarterly </a:t>
            </a:r>
            <a:r>
              <a:rPr lang="en-GB" dirty="0"/>
              <a:t>averages for the pay of permanent and temporary new placements weighted together </a:t>
            </a:r>
            <a:r>
              <a:rPr lang="en-GB" dirty="0" smtClean="0"/>
              <a:t>using LFS </a:t>
            </a:r>
            <a:r>
              <a:rPr lang="en-GB" dirty="0"/>
              <a:t>employee job shares. A reading above 50 indicates growth on the previous month and below </a:t>
            </a:r>
            <a:r>
              <a:rPr lang="en-GB" dirty="0" smtClean="0"/>
              <a:t>50 indicates </a:t>
            </a:r>
            <a:r>
              <a:rPr lang="en-GB" dirty="0"/>
              <a:t>a decrease.</a:t>
            </a:r>
          </a:p>
        </p:txBody>
      </p:sp>
      <p:pic>
        <p:nvPicPr>
          <p:cNvPr id="8" name="Picture 7"/>
          <p:cNvPicPr>
            <a:picLocks noChangeAspect="1"/>
          </p:cNvPicPr>
          <p:nvPr/>
        </p:nvPicPr>
        <p:blipFill>
          <a:blip r:embed="rId2"/>
          <a:stretch>
            <a:fillRect/>
          </a:stretch>
        </p:blipFill>
        <p:spPr>
          <a:xfrm>
            <a:off x="1704419" y="1289123"/>
            <a:ext cx="5666899" cy="3845147"/>
          </a:xfrm>
          <a:prstGeom prst="rect">
            <a:avLst/>
          </a:prstGeom>
        </p:spPr>
      </p:pic>
    </p:spTree>
    <p:extLst>
      <p:ext uri="{BB962C8B-B14F-4D97-AF65-F5344CB8AC3E}">
        <p14:creationId xmlns:p14="http://schemas.microsoft.com/office/powerpoint/2010/main" val="2928437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solidFill>
                  <a:srgbClr val="005E6E"/>
                </a:solidFill>
              </a:rPr>
              <a:t>Table 3.C </a:t>
            </a:r>
            <a:r>
              <a:rPr lang="en-GB" dirty="0">
                <a:solidFill>
                  <a:schemeClr val="tx1"/>
                </a:solidFill>
              </a:rPr>
              <a:t>Monitoring the MPC’s key judgements </a:t>
            </a:r>
          </a:p>
        </p:txBody>
      </p:sp>
      <p:pic>
        <p:nvPicPr>
          <p:cNvPr id="5" name="Picture 4"/>
          <p:cNvPicPr>
            <a:picLocks noChangeAspect="1"/>
          </p:cNvPicPr>
          <p:nvPr/>
        </p:nvPicPr>
        <p:blipFill>
          <a:blip r:embed="rId2"/>
          <a:stretch>
            <a:fillRect/>
          </a:stretch>
        </p:blipFill>
        <p:spPr>
          <a:xfrm>
            <a:off x="1103376" y="1057436"/>
            <a:ext cx="6548438" cy="4891088"/>
          </a:xfrm>
          <a:prstGeom prst="rect">
            <a:avLst/>
          </a:prstGeom>
        </p:spPr>
      </p:pic>
    </p:spTree>
    <p:extLst>
      <p:ext uri="{BB962C8B-B14F-4D97-AF65-F5344CB8AC3E}">
        <p14:creationId xmlns:p14="http://schemas.microsoft.com/office/powerpoint/2010/main" val="330798944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A39AD9-F0DF-4C49-B8DC-4830BAFEA464}">
  <ds:schemaRefs>
    <ds:schemaRef ds:uri="http://schemas.microsoft.com/sharepoint/v3"/>
    <ds:schemaRef ds:uri="http://purl.org/dc/terms/"/>
    <ds:schemaRef ds:uri="http://schemas.openxmlformats.org/package/2006/metadata/core-properties"/>
    <ds:schemaRef ds:uri="http://purl.org/dc/dcmitype/"/>
    <ds:schemaRef ds:uri="http://schemas.microsoft.com/office/infopath/2007/PartnerControls"/>
    <ds:schemaRef ds:uri="CEE65117-4BBE-4C9C-8465-20A300C4D3E5"/>
    <ds:schemaRef ds:uri="http://schemas.microsoft.com/office/2006/documentManagement/types"/>
    <ds:schemaRef ds:uri="http://purl.org/dc/elements/1.1/"/>
    <ds:schemaRef ds:uri="http://schemas.microsoft.com/office/2006/metadata/properties"/>
    <ds:schemaRef ds:uri="94fc26e6-6271-400d-888b-6bc5b0598690"/>
    <ds:schemaRef ds:uri="http://schemas.microsoft.com/sharepoint/v3/fields"/>
    <ds:schemaRef ds:uri="94FC26E6-6271-400D-888B-6BC5B0598690"/>
    <ds:schemaRef ds:uri="b67fa5cd-9f58-4c91-ae17-33c31eed239f"/>
    <ds:schemaRef ds:uri="http://www.w3.org/XML/1998/namespace"/>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623</TotalTime>
  <Words>363</Words>
  <Application>Microsoft Office PowerPoint</Application>
  <PresentationFormat>On-screen Show (4:3)</PresentationFormat>
  <Paragraphs>77</Paragraphs>
  <Slides>14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ＭＳ Ｐゴシック</vt:lpstr>
      <vt:lpstr>Arial</vt:lpstr>
      <vt:lpstr>Calibri</vt:lpstr>
      <vt:lpstr>Times</vt:lpstr>
      <vt:lpstr>IR POWERPOINT TEMPLATE</vt:lpstr>
      <vt:lpstr>Inflation Report August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August 2019</dc:title>
  <dc:subject>Section 3: Supply and spare capacity</dc:subject>
  <dc:creator>Bank of England</dc:creator>
  <cp:keywords/>
  <dc:description/>
  <cp:lastModifiedBy>Shearman, Maxine</cp:lastModifiedBy>
  <cp:revision>33</cp:revision>
  <cp:lastPrinted>2014-02-11T15:04:13Z</cp:lastPrinted>
  <dcterms:created xsi:type="dcterms:W3CDTF">2019-02-05T19:14:55Z</dcterms:created>
  <dcterms:modified xsi:type="dcterms:W3CDTF">2019-07-31T12:34:02Z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