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1"/>
  </p:notesMasterIdLst>
  <p:sldIdLst>
    <p:sldId id="314" r:id="rId6"/>
    <p:sldId id="316" r:id="rId7"/>
    <p:sldId id="317" r:id="rId8"/>
    <p:sldId id="318" r:id="rId9"/>
    <p:sldId id="319" r:id="rId10"/>
    <p:sldId id="320" r:id="rId11"/>
    <p:sldId id="321" r:id="rId12"/>
    <p:sldId id="326" r:id="rId13"/>
    <p:sldId id="327" r:id="rId14"/>
    <p:sldId id="328" r:id="rId15"/>
    <p:sldId id="333" r:id="rId16"/>
    <p:sldId id="334" r:id="rId17"/>
    <p:sldId id="335" r:id="rId18"/>
    <p:sldId id="336" r:id="rId19"/>
    <p:sldId id="338" r:id="rId20"/>
    <p:sldId id="339" r:id="rId21"/>
    <p:sldId id="337" r:id="rId22"/>
    <p:sldId id="324" r:id="rId23"/>
    <p:sldId id="323" r:id="rId24"/>
    <p:sldId id="329" r:id="rId25"/>
    <p:sldId id="330" r:id="rId26"/>
    <p:sldId id="325" r:id="rId27"/>
    <p:sldId id="322" r:id="rId28"/>
    <p:sldId id="331" r:id="rId29"/>
    <p:sldId id="332" r:id="rId3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guide id="8" orient="horz" pos="11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47AA9C"/>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6" autoAdjust="0"/>
    <p:restoredTop sz="94660"/>
  </p:normalViewPr>
  <p:slideViewPr>
    <p:cSldViewPr snapToGrid="0" showGuides="1">
      <p:cViewPr varScale="1">
        <p:scale>
          <a:sx n="61" d="100"/>
          <a:sy n="61" d="100"/>
        </p:scale>
        <p:origin x="1663" y="29"/>
      </p:cViewPr>
      <p:guideLst>
        <p:guide orient="horz" pos="332"/>
        <p:guide orient="horz" pos="528"/>
        <p:guide orient="horz" pos="3660"/>
        <p:guide orient="horz" pos="864"/>
        <p:guide pos="4610"/>
        <p:guide pos="1122"/>
        <p:guide pos="184"/>
        <p:guide orient="horz" pos="1185"/>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43674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3556085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dirty="0"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31/10/2019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bankofengland.co.uk/inflation-report/2019/august-2019"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9/august-2019"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5.E </a:t>
            </a:r>
            <a:r>
              <a:rPr lang="en-GB" dirty="0">
                <a:solidFill>
                  <a:schemeClr val="tx1"/>
                </a:solidFill>
              </a:rPr>
              <a:t>MPC key judgements</a:t>
            </a:r>
            <a:r>
              <a:rPr lang="en-GB" baseline="30000" dirty="0">
                <a:solidFill>
                  <a:schemeClr val="tx1"/>
                </a:solidFill>
              </a:rPr>
              <a:t>(a)(b)</a:t>
            </a:r>
            <a:r>
              <a:rPr lang="en-GB" dirty="0">
                <a:solidFill>
                  <a:schemeClr val="tx1"/>
                </a:solidFill>
              </a:rPr>
              <a:t> </a:t>
            </a:r>
          </a:p>
          <a:p>
            <a:endParaRPr lang="en-GB" dirty="0"/>
          </a:p>
        </p:txBody>
      </p:sp>
      <p:sp>
        <p:nvSpPr>
          <p:cNvPr id="5" name="Text Placeholder 4"/>
          <p:cNvSpPr>
            <a:spLocks noGrp="1"/>
          </p:cNvSpPr>
          <p:nvPr>
            <p:ph type="body" sz="quarter" idx="16"/>
          </p:nvPr>
        </p:nvSpPr>
        <p:spPr>
          <a:xfrm>
            <a:off x="4220308" y="838200"/>
            <a:ext cx="4563329" cy="6019802"/>
          </a:xfrm>
        </p:spPr>
        <p:txBody>
          <a:bodyPr/>
          <a:lstStyle/>
          <a:p>
            <a:pPr lvl="3" fontAlgn="ctr"/>
            <a:r>
              <a:rPr lang="en-GB" dirty="0" smtClean="0"/>
              <a:t>Sources</a:t>
            </a:r>
            <a:r>
              <a:rPr lang="en-GB" dirty="0"/>
              <a:t>: Bank of England, BDRC Continental </a:t>
            </a:r>
            <a:r>
              <a:rPr lang="en-GB" i="1" dirty="0"/>
              <a:t>SME Finance Monitor</a:t>
            </a:r>
            <a:r>
              <a:rPr lang="en-GB" dirty="0"/>
              <a:t>, Bloomberg Finance L.P., British Household Panel Survey, Department for Business, Energy and Industrial Strategy, Eurostat, ICE/</a:t>
            </a:r>
            <a:r>
              <a:rPr lang="en-GB" dirty="0" err="1"/>
              <a:t>BoAML</a:t>
            </a:r>
            <a:r>
              <a:rPr lang="en-GB" dirty="0"/>
              <a:t> Global Research (used with permission), IMF </a:t>
            </a:r>
            <a:r>
              <a:rPr lang="en-GB" i="1" dirty="0"/>
              <a:t>World Economic Outlook</a:t>
            </a:r>
            <a:r>
              <a:rPr lang="en-GB" dirty="0"/>
              <a:t> (</a:t>
            </a:r>
            <a:r>
              <a:rPr lang="en-GB" i="1" dirty="0"/>
              <a:t>WEO</a:t>
            </a:r>
            <a:r>
              <a:rPr lang="en-GB" dirty="0"/>
              <a:t>), ONS, US Bureau of Economic Analysis and Bank calculations.</a:t>
            </a:r>
          </a:p>
          <a:p>
            <a:pPr fontAlgn="ctr"/>
            <a:r>
              <a:rPr lang="en-GB" dirty="0"/>
              <a:t> </a:t>
            </a:r>
          </a:p>
          <a:p>
            <a:pPr fontAlgn="ctr"/>
            <a:r>
              <a:rPr lang="en-GB" dirty="0"/>
              <a:t>(a)	The MPC’s projections for GDP growth, CPI inflation and unemployment (as presented in the fan charts) are underpinned by three key judgements. The mapping from the key judgements to individual variables is not precise, but the profiles in the table should be viewed as broadly consistent with the MPC’s key judgements.  </a:t>
            </a:r>
          </a:p>
          <a:p>
            <a:pPr fontAlgn="ctr"/>
            <a:r>
              <a:rPr lang="en-GB" dirty="0"/>
              <a:t>(b)	Figures show annual average growth rates unless otherwise stated. Figures in parentheses show the corresponding projections in the May 2019 </a:t>
            </a:r>
            <a:r>
              <a:rPr lang="en-GB" i="1" dirty="0"/>
              <a:t>Inflation Report</a:t>
            </a:r>
            <a:r>
              <a:rPr lang="en-GB" dirty="0"/>
              <a:t>. </a:t>
            </a:r>
          </a:p>
          <a:p>
            <a:pPr fontAlgn="ctr"/>
            <a:r>
              <a:rPr lang="en-GB" dirty="0"/>
              <a:t>(c)	Chained-volume measure. Constructed using real GDP growth rates of 180 countries weighted according to their shares in UK exports.</a:t>
            </a:r>
          </a:p>
          <a:p>
            <a:pPr fontAlgn="ctr"/>
            <a:r>
              <a:rPr lang="en-GB" dirty="0"/>
              <a:t>(d)	Chained-volume measure. Constructed using real GDP growth rates of 181 countries weighted according to their shares in world GDP using the IMF’s purchasing power parity (PPP) weights.</a:t>
            </a:r>
          </a:p>
          <a:p>
            <a:pPr fontAlgn="ctr"/>
            <a:r>
              <a:rPr lang="en-GB" dirty="0"/>
              <a:t>(e)	Chained-volume measure. Forecast was finalised before the release of the preliminary flash estimate of euro-area GDP for Q2, so that has not been incorporated.</a:t>
            </a:r>
          </a:p>
          <a:p>
            <a:pPr fontAlgn="ctr"/>
            <a:r>
              <a:rPr lang="en-GB" dirty="0"/>
              <a:t>(f)	Chained-volume measure. Forecast was finalised before the release of the advance estimate of US GDP for Q2, so that has not been incorporated.</a:t>
            </a:r>
          </a:p>
          <a:p>
            <a:pPr fontAlgn="ctr"/>
            <a:r>
              <a:rPr lang="en-GB" dirty="0"/>
              <a:t>(g)	Chained-volume measure. Exports less imports.</a:t>
            </a:r>
          </a:p>
          <a:p>
            <a:pPr fontAlgn="ctr"/>
            <a:r>
              <a:rPr lang="en-GB" dirty="0"/>
              <a:t>(h)	Chained-volume measure. </a:t>
            </a:r>
          </a:p>
          <a:p>
            <a:pPr fontAlgn="ctr"/>
            <a:r>
              <a:rPr lang="en-GB" dirty="0"/>
              <a:t>(</a:t>
            </a:r>
            <a:r>
              <a:rPr lang="en-GB" dirty="0" err="1"/>
              <a:t>i</a:t>
            </a:r>
            <a:r>
              <a:rPr lang="en-GB" dirty="0"/>
              <a:t>)	Chained-volume business investment as a percentage of GDP. </a:t>
            </a:r>
          </a:p>
          <a:p>
            <a:pPr fontAlgn="ctr"/>
            <a:r>
              <a:rPr lang="en-GB" dirty="0"/>
              <a:t>(j)	Chained-volume measure. Includes non-profit institutions serving households.</a:t>
            </a:r>
          </a:p>
          <a:p>
            <a:pPr fontAlgn="ctr"/>
            <a:r>
              <a:rPr lang="en-GB" dirty="0"/>
              <a:t>(k)	Level in Q4. Percentage point spread over reference rates. Based on a weighted average of household and corporate loan and deposit spreads over appropriate risk-free rates. Indexed to equal zero in 2007 Q3. </a:t>
            </a:r>
          </a:p>
          <a:p>
            <a:pPr fontAlgn="ctr"/>
            <a:r>
              <a:rPr lang="en-GB"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pPr fontAlgn="ctr"/>
            <a:r>
              <a:rPr lang="en-GB" dirty="0"/>
              <a:t>(m)	Annual average. Percentage of total available household resources.</a:t>
            </a:r>
          </a:p>
          <a:p>
            <a:pPr fontAlgn="ctr"/>
            <a:r>
              <a:rPr lang="en-GB" dirty="0"/>
              <a:t>(n)	GDP per hour worked. </a:t>
            </a:r>
          </a:p>
          <a:p>
            <a:pPr fontAlgn="ctr"/>
            <a:r>
              <a:rPr lang="en-GB" dirty="0"/>
              <a:t>(o)	Level in Q4. Percentage of the 16+ population. </a:t>
            </a:r>
          </a:p>
          <a:p>
            <a:pPr fontAlgn="ctr"/>
            <a:r>
              <a:rPr lang="en-GB" dirty="0"/>
              <a:t>(p)	Level in Q4. Average weekly hours worked, in main job and second job. </a:t>
            </a:r>
          </a:p>
          <a:p>
            <a:pPr fontAlgn="ctr"/>
            <a:r>
              <a:rPr lang="en-GB" dirty="0"/>
              <a:t>(q)	Four-quarter inflation rate in Q4 excluding fuel and the impact of MTIC fraud.</a:t>
            </a:r>
          </a:p>
          <a:p>
            <a:pPr fontAlgn="ctr"/>
            <a:r>
              <a:rPr lang="en-GB" dirty="0"/>
              <a:t>(r)	Average level in Q4. Dollars per barrel. Projection based on monthly Brent futures prices for the first two quarters of the forecast period, then held flat.</a:t>
            </a:r>
          </a:p>
          <a:p>
            <a:pPr fontAlgn="ctr"/>
            <a:r>
              <a:rPr lang="en-GB" dirty="0"/>
              <a:t>(s)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pPr fontAlgn="ctr"/>
            <a:r>
              <a:rPr lang="en-GB" dirty="0"/>
              <a:t>(t)	Four-quarter growth in whole-economy unit wage costs in Q4. Whole-economy wage costs divided by GDP at constant prices, based on the mode of the MPC’s GDP </a:t>
            </a:r>
            <a:r>
              <a:rPr lang="en-GB" dirty="0" err="1"/>
              <a:t>backcast</a:t>
            </a:r>
            <a:r>
              <a:rPr lang="en-GB" dirty="0"/>
              <a:t>. Total wage costs are wages and salaries excluding non-wage costs and the labour share multiplied by mixed income. </a:t>
            </a:r>
          </a:p>
          <a:p>
            <a:r>
              <a:rPr lang="en-GB" dirty="0"/>
              <a:t>(u)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99" y="838200"/>
            <a:ext cx="3699788" cy="5112434"/>
          </a:xfrm>
          <a:prstGeom prst="rect">
            <a:avLst/>
          </a:prstGeom>
        </p:spPr>
      </p:pic>
    </p:spTree>
    <p:extLst>
      <p:ext uri="{BB962C8B-B14F-4D97-AF65-F5344CB8AC3E}">
        <p14:creationId xmlns:p14="http://schemas.microsoft.com/office/powerpoint/2010/main" val="30252086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5.6 </a:t>
            </a:r>
            <a:r>
              <a:rPr lang="en-GB" dirty="0">
                <a:solidFill>
                  <a:schemeClr val="tx1"/>
                </a:solidFill>
              </a:rPr>
              <a:t>Business investment</a:t>
            </a:r>
            <a:r>
              <a:rPr lang="en-GB" baseline="30000" dirty="0">
                <a:solidFill>
                  <a:schemeClr val="tx1"/>
                </a:solidFill>
              </a:rPr>
              <a:t>(a)</a:t>
            </a:r>
            <a:r>
              <a:rPr lang="en-GB" dirty="0">
                <a:solidFill>
                  <a:schemeClr val="tx1"/>
                </a:solidFill>
              </a:rPr>
              <a:t> </a:t>
            </a:r>
          </a:p>
        </p:txBody>
      </p:sp>
      <p:sp>
        <p:nvSpPr>
          <p:cNvPr id="5" name="Text Placeholder 4"/>
          <p:cNvSpPr>
            <a:spLocks noGrp="1"/>
          </p:cNvSpPr>
          <p:nvPr>
            <p:ph type="body" sz="quarter" idx="16"/>
          </p:nvPr>
        </p:nvSpPr>
        <p:spPr/>
        <p:txBody>
          <a:bodyPr/>
          <a:lstStyle/>
          <a:p>
            <a:pPr fontAlgn="ctr"/>
            <a:r>
              <a:rPr lang="en-GB" dirty="0" smtClean="0"/>
              <a:t>Sources</a:t>
            </a:r>
            <a:r>
              <a:rPr lang="en-GB" dirty="0"/>
              <a:t>: ONS and Bank calculations.</a:t>
            </a:r>
          </a:p>
          <a:p>
            <a:pPr fontAlgn="ctr"/>
            <a:r>
              <a:rPr lang="en-GB" dirty="0"/>
              <a:t> </a:t>
            </a:r>
          </a:p>
          <a:p>
            <a:pPr fontAlgn="ctr"/>
            <a:r>
              <a:rPr lang="en-GB" dirty="0"/>
              <a:t>(a)	Annual average growth rates. Chained-volume measure. Business investment data based on GAN8. Investment data take account of the transfer of nuclear reactors from the public corporation sector to central government in 2005 Q2</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7359" y="1371600"/>
            <a:ext cx="6189282" cy="4271476"/>
          </a:xfrm>
          <a:prstGeom prst="rect">
            <a:avLst/>
          </a:prstGeom>
        </p:spPr>
      </p:pic>
    </p:spTree>
    <p:extLst>
      <p:ext uri="{BB962C8B-B14F-4D97-AF65-F5344CB8AC3E}">
        <p14:creationId xmlns:p14="http://schemas.microsoft.com/office/powerpoint/2010/main" val="1052351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292100" y="5810250"/>
            <a:ext cx="8350250" cy="1047751"/>
          </a:xfrm>
        </p:spPr>
        <p:txBody>
          <a:bodyPr/>
          <a:lstStyle/>
          <a:p>
            <a:r>
              <a:rPr lang="en-GB" dirty="0" smtClean="0"/>
              <a:t>(</a:t>
            </a:r>
            <a:r>
              <a:rPr lang="en-GB" dirty="0"/>
              <a:t>a)	These projections are produced by Bank staff for the MPC to be consistent with the MPC’s modal projections for GDP growth, CPI inflation and unemployment. Figures in parentheses show the corresponding projections in the May 2019 </a:t>
            </a:r>
            <a:r>
              <a:rPr lang="en-GB" i="1" dirty="0"/>
              <a:t>Inflation Report</a:t>
            </a:r>
            <a:r>
              <a:rPr lang="en-GB" dirty="0"/>
              <a:t>. </a:t>
            </a:r>
          </a:p>
          <a:p>
            <a:r>
              <a:rPr lang="en-GB" dirty="0"/>
              <a:t>(b)	Chained-volume measure. Includes non-profit institutions serving households. </a:t>
            </a:r>
          </a:p>
          <a:p>
            <a:r>
              <a:rPr lang="en-GB" dirty="0"/>
              <a:t>(c)	Chained-volume measure. </a:t>
            </a:r>
          </a:p>
          <a:p>
            <a:r>
              <a:rPr lang="en-GB" dirty="0"/>
              <a:t>(d)	Chained-volume measure. Whole-economy measure. Includes new dwellings, improvements and spending on services associated with the sale and purchase of property. </a:t>
            </a:r>
          </a:p>
          <a:p>
            <a:r>
              <a:rPr lang="en-GB" dirty="0"/>
              <a:t>(e)	Chained-volume measure. The historical data exclude the impact of missing trader intra-community (MTIC) fraud. </a:t>
            </a:r>
          </a:p>
          <a:p>
            <a:r>
              <a:rPr lang="en-GB" dirty="0"/>
              <a:t>(f)	Wages and salaries plus mixed income and general government benefits less income taxes and employees’ National Insurance contributions, deflated by the consumer expenditure deflator. </a:t>
            </a:r>
          </a:p>
          <a:p>
            <a:r>
              <a:rPr lang="en-GB" dirty="0"/>
              <a:t>(g)	Whole-economy total pay. </a:t>
            </a:r>
          </a:p>
        </p:txBody>
      </p:sp>
      <p:pic>
        <p:nvPicPr>
          <p:cNvPr id="3" name="Picture 2"/>
          <p:cNvPicPr>
            <a:picLocks noChangeAspect="1"/>
          </p:cNvPicPr>
          <p:nvPr/>
        </p:nvPicPr>
        <p:blipFill>
          <a:blip r:embed="rId2"/>
          <a:stretch>
            <a:fillRect/>
          </a:stretch>
        </p:blipFill>
        <p:spPr>
          <a:xfrm>
            <a:off x="1343608" y="1300202"/>
            <a:ext cx="6456784" cy="3934134"/>
          </a:xfrm>
          <a:prstGeom prst="rect">
            <a:avLst/>
          </a:prstGeom>
        </p:spPr>
      </p:pic>
    </p:spTree>
    <p:extLst>
      <p:ext uri="{BB962C8B-B14F-4D97-AF65-F5344CB8AC3E}">
        <p14:creationId xmlns:p14="http://schemas.microsoft.com/office/powerpoint/2010/main" val="38337326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5.7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August and May swathes in this chart are derived from the same distributions as </a:t>
            </a:r>
            <a:r>
              <a:rPr lang="en-GB" b="1" dirty="0"/>
              <a:t>Charts 5.3 </a:t>
            </a:r>
            <a:r>
              <a:rPr lang="en-GB" dirty="0"/>
              <a:t>and </a:t>
            </a:r>
            <a:r>
              <a:rPr lang="en-GB" b="1" dirty="0"/>
              <a:t>5.4</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9544" y="1400683"/>
            <a:ext cx="6584912" cy="4117247"/>
          </a:xfrm>
          <a:prstGeom prst="rect">
            <a:avLst/>
          </a:prstGeom>
        </p:spPr>
      </p:pic>
    </p:spTree>
    <p:extLst>
      <p:ext uri="{BB962C8B-B14F-4D97-AF65-F5344CB8AC3E}">
        <p14:creationId xmlns:p14="http://schemas.microsoft.com/office/powerpoint/2010/main" val="3724745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table shows projections for Q4 four‑quarter CPI inflation. The figures in parentheses show the corresponding projections in the May 2019 </a:t>
            </a:r>
            <a:r>
              <a:rPr lang="en-GB" i="1" dirty="0"/>
              <a:t>Inflation Report</a:t>
            </a:r>
            <a:r>
              <a:rPr lang="en-GB" dirty="0"/>
              <a:t>. The projections have been conditioned on the assumptions in </a:t>
            </a:r>
            <a:r>
              <a:rPr lang="en-GB" b="1" dirty="0"/>
              <a:t>Table 5.A </a:t>
            </a:r>
            <a:r>
              <a:rPr lang="en-GB" dirty="0"/>
              <a:t>footnote (b</a:t>
            </a:r>
            <a:r>
              <a:rPr lang="en-GB" dirty="0" smtClean="0"/>
              <a:t>).</a:t>
            </a:r>
            <a:endParaRPr lang="en-GB" dirty="0"/>
          </a:p>
        </p:txBody>
      </p:sp>
      <p:pic>
        <p:nvPicPr>
          <p:cNvPr id="3" name="Picture 2"/>
          <p:cNvPicPr>
            <a:picLocks noChangeAspect="1"/>
          </p:cNvPicPr>
          <p:nvPr/>
        </p:nvPicPr>
        <p:blipFill>
          <a:blip r:embed="rId2"/>
          <a:stretch>
            <a:fillRect/>
          </a:stretch>
        </p:blipFill>
        <p:spPr>
          <a:xfrm>
            <a:off x="423862" y="1797211"/>
            <a:ext cx="8296275" cy="1571625"/>
          </a:xfrm>
          <a:prstGeom prst="rect">
            <a:avLst/>
          </a:prstGeom>
        </p:spPr>
      </p:pic>
    </p:spTree>
    <p:extLst>
      <p:ext uri="{BB962C8B-B14F-4D97-AF65-F5344CB8AC3E}">
        <p14:creationId xmlns:p14="http://schemas.microsoft.com/office/powerpoint/2010/main" val="749193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5.8 </a:t>
            </a:r>
            <a:r>
              <a:rPr lang="en-GB" dirty="0">
                <a:solidFill>
                  <a:schemeClr val="tx1"/>
                </a:solidFill>
              </a:rPr>
              <a:t>GDP projection based on constant nominal interest rates at 0.75%, other policy measures as announced </a:t>
            </a: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5.1</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881188"/>
            <a:ext cx="6128932" cy="3681381"/>
          </a:xfrm>
          <a:prstGeom prst="rect">
            <a:avLst/>
          </a:prstGeom>
        </p:spPr>
      </p:pic>
    </p:spTree>
    <p:extLst>
      <p:ext uri="{BB962C8B-B14F-4D97-AF65-F5344CB8AC3E}">
        <p14:creationId xmlns:p14="http://schemas.microsoft.com/office/powerpoint/2010/main" val="18672996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CPI inflation projection based on constant nominal interest rates at 0.75%,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5.3</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881188"/>
            <a:ext cx="6128932" cy="3654559"/>
          </a:xfrm>
          <a:prstGeom prst="rect">
            <a:avLst/>
          </a:prstGeom>
        </p:spPr>
      </p:pic>
    </p:spTree>
    <p:extLst>
      <p:ext uri="{BB962C8B-B14F-4D97-AF65-F5344CB8AC3E}">
        <p14:creationId xmlns:p14="http://schemas.microsoft.com/office/powerpoint/2010/main" val="29893576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Unemployment rate projection based on constant nominal interest rates at 0.75%,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5.2</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881188"/>
            <a:ext cx="6128932" cy="3641147"/>
          </a:xfrm>
          <a:prstGeom prst="rect">
            <a:avLst/>
          </a:prstGeom>
        </p:spPr>
      </p:pic>
    </p:spTree>
    <p:extLst>
      <p:ext uri="{BB962C8B-B14F-4D97-AF65-F5344CB8AC3E}">
        <p14:creationId xmlns:p14="http://schemas.microsoft.com/office/powerpoint/2010/main" val="3749730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219461" y="2422525"/>
            <a:ext cx="6333734"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GB" sz="2400" b="1" dirty="0" smtClean="0">
                <a:solidFill>
                  <a:srgbClr val="005E6E"/>
                </a:solidFill>
                <a:latin typeface="Arial" pitchFamily="34" charset="0"/>
                <a:cs typeface="Arial" pitchFamily="34" charset="0"/>
              </a:rPr>
              <a:t>Box 6</a:t>
            </a:r>
          </a:p>
          <a:p>
            <a:pPr algn="ctr"/>
            <a:r>
              <a:rPr lang="en-GB" sz="2400" b="1" dirty="0">
                <a:latin typeface="Arial" pitchFamily="34" charset="0"/>
                <a:cs typeface="Arial" pitchFamily="34" charset="0"/>
              </a:rPr>
              <a:t>The sensitivities of the MPC’s projections to financial market expectations about the </a:t>
            </a:r>
            <a:r>
              <a:rPr lang="en-GB" sz="2400" b="1" dirty="0" err="1">
                <a:latin typeface="Arial" pitchFamily="34" charset="0"/>
                <a:cs typeface="Arial" pitchFamily="34" charset="0"/>
              </a:rPr>
              <a:t>Brexit</a:t>
            </a:r>
            <a:r>
              <a:rPr lang="en-GB" sz="2400" b="1" dirty="0">
                <a:latin typeface="Arial" pitchFamily="34" charset="0"/>
                <a:cs typeface="Arial" pitchFamily="34" charset="0"/>
              </a:rPr>
              <a:t> outcome</a:t>
            </a:r>
          </a:p>
        </p:txBody>
      </p:sp>
    </p:spTree>
    <p:extLst>
      <p:ext uri="{BB962C8B-B14F-4D97-AF65-F5344CB8AC3E}">
        <p14:creationId xmlns:p14="http://schemas.microsoft.com/office/powerpoint/2010/main" val="718954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Sterling has depreciated as the perceived probability of a no-deal </a:t>
            </a:r>
            <a:r>
              <a:rPr lang="en-GB" dirty="0" err="1"/>
              <a:t>Brexit</a:t>
            </a:r>
            <a:r>
              <a:rPr lang="en-GB" dirty="0"/>
              <a:t> has risen</a:t>
            </a:r>
          </a:p>
          <a:p>
            <a:pPr lvl="2"/>
            <a:r>
              <a:rPr lang="en-GB" dirty="0"/>
              <a:t>Sterling ERI and perceived probability of a no-deal </a:t>
            </a:r>
            <a:r>
              <a:rPr lang="en-GB" dirty="0" err="1"/>
              <a:t>Brexit</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Bank of England, </a:t>
            </a:r>
            <a:r>
              <a:rPr lang="en-GB" dirty="0" err="1"/>
              <a:t>Betfair</a:t>
            </a:r>
            <a:r>
              <a:rPr lang="en-GB" dirty="0"/>
              <a:t> and Bank calculations.</a:t>
            </a:r>
          </a:p>
          <a:p>
            <a:r>
              <a:rPr lang="en-GB" dirty="0"/>
              <a:t> </a:t>
            </a:r>
          </a:p>
          <a:p>
            <a:r>
              <a:rPr lang="en-GB" dirty="0"/>
              <a:t>(a)	The implied probability is calculated from </a:t>
            </a:r>
            <a:r>
              <a:rPr lang="en-GB" dirty="0" err="1"/>
              <a:t>Betfair</a:t>
            </a:r>
            <a:r>
              <a:rPr lang="en-GB" dirty="0"/>
              <a:t> betting odds on leaving the EU in 2019 without a Withdrawal Agreement in place. Data from 11 April to 30 July 2019</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3189" y="1881188"/>
            <a:ext cx="6477623" cy="3835612"/>
          </a:xfrm>
          <a:prstGeom prst="rect">
            <a:avLst/>
          </a:prstGeom>
        </p:spPr>
      </p:pic>
    </p:spTree>
    <p:extLst>
      <p:ext uri="{BB962C8B-B14F-4D97-AF65-F5344CB8AC3E}">
        <p14:creationId xmlns:p14="http://schemas.microsoft.com/office/powerpoint/2010/main" val="31752050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5.A </a:t>
            </a:r>
            <a:r>
              <a:rPr lang="en-GB" dirty="0">
                <a:solidFill>
                  <a:schemeClr val="tx1"/>
                </a:solidFill>
              </a:rPr>
              <a:t>Forecast summary</a:t>
            </a:r>
            <a:r>
              <a:rPr lang="en-GB" baseline="30000" dirty="0">
                <a:solidFill>
                  <a:schemeClr val="tx1"/>
                </a:solidFill>
              </a:rPr>
              <a:t>(a)(b)</a:t>
            </a:r>
            <a:r>
              <a:rPr lang="en-GB" dirty="0">
                <a:solidFill>
                  <a:schemeClr val="tx1"/>
                </a:solidFill>
              </a:rPr>
              <a:t>  </a:t>
            </a:r>
          </a:p>
        </p:txBody>
      </p:sp>
      <p:sp>
        <p:nvSpPr>
          <p:cNvPr id="5" name="Text Placeholder 4"/>
          <p:cNvSpPr>
            <a:spLocks noGrp="1"/>
          </p:cNvSpPr>
          <p:nvPr>
            <p:ph type="body" sz="quarter" idx="16"/>
          </p:nvPr>
        </p:nvSpPr>
        <p:spPr/>
        <p:txBody>
          <a:bodyPr/>
          <a:lstStyle/>
          <a:p>
            <a:r>
              <a:rPr lang="en-GB" dirty="0" smtClean="0"/>
              <a:t>(</a:t>
            </a:r>
            <a:r>
              <a:rPr lang="en-GB" dirty="0"/>
              <a:t>a)	Modal projections for GDP, CPI inflation, LFS unemployment and excess supply/excess demand. Figures in parentheses show the corresponding projections in the May 2019 </a:t>
            </a:r>
            <a:r>
              <a:rPr lang="en-GB" dirty="0" smtClean="0"/>
              <a:t/>
            </a:r>
            <a:br>
              <a:rPr lang="en-GB" dirty="0" smtClean="0"/>
            </a:br>
            <a:r>
              <a:rPr lang="en-GB" i="1" dirty="0" smtClean="0"/>
              <a:t>Inflation </a:t>
            </a:r>
            <a:r>
              <a:rPr lang="en-GB" i="1" dirty="0"/>
              <a:t>Report</a:t>
            </a:r>
            <a:r>
              <a:rPr lang="en-GB" dirty="0"/>
              <a:t>. Projections were only available to 2022 Q2 in May.</a:t>
            </a:r>
          </a:p>
          <a:p>
            <a:r>
              <a:rPr lang="en-GB" dirty="0"/>
              <a:t>(b)	The projections have been conditioned on the Term Funding Scheme and the prevailing prices of a broad range of assets, which embody market expectations of the future stocks of purchased gilts and corporate bonds. The main assumptions are set out in the ‘Download the chart slides and data’ link at </a:t>
            </a:r>
            <a:r>
              <a:rPr lang="en-GB" dirty="0" smtClean="0"/>
              <a:t/>
            </a:r>
            <a:br>
              <a:rPr lang="en-GB" dirty="0" smtClean="0"/>
            </a:br>
            <a:r>
              <a:rPr lang="en-GB" u="heavy" dirty="0" smtClean="0">
                <a:hlinkClick r:id="rId2"/>
              </a:rPr>
              <a:t>www.bankofengland.co.uk/inflation-report/2019/august-2019</a:t>
            </a:r>
            <a:r>
              <a:rPr lang="en-GB" dirty="0"/>
              <a:t>.</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2019 Q3 growth is 1.0%, 2020 Q3 growth is 1.4%, </a:t>
            </a:r>
            <a:r>
              <a:rPr lang="en-GB" dirty="0" smtClean="0"/>
              <a:t/>
            </a:r>
            <a:br>
              <a:rPr lang="en-GB" dirty="0" smtClean="0"/>
            </a:br>
            <a:r>
              <a:rPr lang="en-GB" dirty="0" smtClean="0"/>
              <a:t>2021 </a:t>
            </a:r>
            <a:r>
              <a:rPr lang="en-GB" dirty="0"/>
              <a:t>Q3 growth is 2.4% and 2022 Q3 growth is 2.5%. This compares to 1.3% in 2019 Q3, 1.7% in 2020 Q3 and 2.1% in 2021 Q3 in the May 2019 </a:t>
            </a:r>
            <a:r>
              <a:rPr lang="en-GB" i="1" dirty="0"/>
              <a:t>Inflation Report</a:t>
            </a:r>
            <a:r>
              <a:rPr lang="en-GB" dirty="0"/>
              <a:t>.</a:t>
            </a:r>
          </a:p>
          <a:p>
            <a:r>
              <a:rPr lang="en-GB" dirty="0"/>
              <a:t>(d)	Four-quarter inflation rate. </a:t>
            </a:r>
          </a:p>
          <a:p>
            <a:r>
              <a:rPr lang="en-GB" dirty="0"/>
              <a:t>(e)	Per cent of potential GDP. A negative figure implies output is below potential and a positive figure that it is above. </a:t>
            </a:r>
          </a:p>
          <a:p>
            <a:r>
              <a:rPr lang="en-GB" dirty="0"/>
              <a:t>(f)	Per cent. The path for Bank Rate implied by forward market interest rates. The curves are based on overnight index swap rates</a:t>
            </a:r>
            <a:r>
              <a:rPr lang="en-GB" dirty="0" smtClean="0"/>
              <a:t>.</a:t>
            </a:r>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668" y="1289745"/>
            <a:ext cx="7034251" cy="2371825"/>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The sensitivities of the MPC’s GDP growth, excess demand and inflation projections to given stylised changes in asset prices, holding everything else </a:t>
            </a:r>
            <a:r>
              <a:rPr lang="en-GB" dirty="0" smtClean="0">
                <a:solidFill>
                  <a:schemeClr val="tx1"/>
                </a:solidFill>
              </a:rPr>
              <a:t>constant</a:t>
            </a:r>
            <a:endParaRPr lang="en-GB" dirty="0">
              <a:solidFill>
                <a:schemeClr val="tx1"/>
              </a:solidFill>
            </a:endParaRPr>
          </a:p>
        </p:txBody>
      </p:sp>
      <p:sp>
        <p:nvSpPr>
          <p:cNvPr id="5" name="Text Placeholder 4"/>
          <p:cNvSpPr>
            <a:spLocks noGrp="1"/>
          </p:cNvSpPr>
          <p:nvPr>
            <p:ph type="body" sz="quarter" idx="16"/>
          </p:nvPr>
        </p:nvSpPr>
        <p:spPr>
          <a:xfrm>
            <a:off x="292100" y="5810250"/>
            <a:ext cx="8134350" cy="1047751"/>
          </a:xfrm>
        </p:spPr>
        <p:txBody>
          <a:bodyPr/>
          <a:lstStyle/>
          <a:p>
            <a:r>
              <a:rPr lang="en-GB" dirty="0" smtClean="0"/>
              <a:t>(</a:t>
            </a:r>
            <a:r>
              <a:rPr lang="en-GB" dirty="0"/>
              <a:t>a)	Per cent of potential GDP. </a:t>
            </a:r>
          </a:p>
          <a:p>
            <a:r>
              <a:rPr lang="en-GB" dirty="0"/>
              <a:t>(b)	Includes the impact of a 10 basis point fall in bank funding spreads, a 10 basis point fall in UK investment-grade non-financial corporate bond spreads, a 40 basis point fall in UK high-yield non-financial corporate bond spreads and a 7½% rise in UK-focused equity prices.</a:t>
            </a:r>
          </a:p>
          <a:p>
            <a:r>
              <a:rPr lang="en-GB" dirty="0"/>
              <a:t>(c)	This row adjusts for the estimated endogenous response of other asset prices — particularly the exchange rate — to changes in the market path for Bank Rate. As a result, the component rows may not sum to the total impact</a:t>
            </a:r>
            <a:r>
              <a:rPr lang="en-GB" dirty="0" smtClean="0"/>
              <a:t>.</a:t>
            </a:r>
            <a:endParaRPr lang="en-GB" dirty="0"/>
          </a:p>
        </p:txBody>
      </p:sp>
      <p:pic>
        <p:nvPicPr>
          <p:cNvPr id="3" name="Picture 2"/>
          <p:cNvPicPr>
            <a:picLocks noChangeAspect="1"/>
          </p:cNvPicPr>
          <p:nvPr/>
        </p:nvPicPr>
        <p:blipFill>
          <a:blip r:embed="rId2"/>
          <a:stretch>
            <a:fillRect/>
          </a:stretch>
        </p:blipFill>
        <p:spPr>
          <a:xfrm>
            <a:off x="232314" y="1804866"/>
            <a:ext cx="8638635" cy="2445082"/>
          </a:xfrm>
          <a:prstGeom prst="rect">
            <a:avLst/>
          </a:prstGeom>
        </p:spPr>
      </p:pic>
    </p:spTree>
    <p:extLst>
      <p:ext uri="{BB962C8B-B14F-4D97-AF65-F5344CB8AC3E}">
        <p14:creationId xmlns:p14="http://schemas.microsoft.com/office/powerpoint/2010/main" val="29480854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2 </a:t>
            </a:r>
            <a:r>
              <a:rPr lang="en-GB" dirty="0">
                <a:solidFill>
                  <a:schemeClr val="tx1"/>
                </a:solidFill>
              </a:rPr>
              <a:t>The sensitivities of the MPC’s GDP growth, excess demand and inflation projections to given stylised changes in asset prices, holding everything else </a:t>
            </a:r>
            <a:r>
              <a:rPr lang="en-GB" dirty="0" smtClean="0">
                <a:solidFill>
                  <a:schemeClr val="tx1"/>
                </a:solidFill>
              </a:rPr>
              <a:t>constant</a:t>
            </a:r>
            <a:endParaRPr lang="en-GB" dirty="0">
              <a:solidFill>
                <a:schemeClr val="tx1"/>
              </a:solidFill>
            </a:endParaRPr>
          </a:p>
        </p:txBody>
      </p:sp>
      <p:sp>
        <p:nvSpPr>
          <p:cNvPr id="5" name="Text Placeholder 4"/>
          <p:cNvSpPr>
            <a:spLocks noGrp="1"/>
          </p:cNvSpPr>
          <p:nvPr>
            <p:ph type="body" sz="quarter" idx="16"/>
          </p:nvPr>
        </p:nvSpPr>
        <p:spPr>
          <a:xfrm>
            <a:off x="292100" y="5810250"/>
            <a:ext cx="8134350" cy="1047751"/>
          </a:xfrm>
        </p:spPr>
        <p:txBody>
          <a:bodyPr/>
          <a:lstStyle/>
          <a:p>
            <a:r>
              <a:rPr lang="en-GB" dirty="0" smtClean="0"/>
              <a:t>(</a:t>
            </a:r>
            <a:r>
              <a:rPr lang="en-GB" dirty="0"/>
              <a:t>a)	Per cent of potential GDP. </a:t>
            </a:r>
          </a:p>
          <a:p>
            <a:r>
              <a:rPr lang="en-GB" dirty="0"/>
              <a:t>(b)	Includes the impact of a 20 basis point fall in bank funding spreads, a 20 basis point fall in UK investment-grade non-financial corporate bond spreads, an 80 basis point fall in UK high-yield non-financial corporate bond spreads and a 15% rise in UK-focused equity prices.</a:t>
            </a:r>
          </a:p>
          <a:p>
            <a:r>
              <a:rPr lang="en-GB" dirty="0"/>
              <a:t>(c)	This row adjusts for the estimated endogenous response of other asset prices — particularly the exchange rate — to changes in the market path for Bank Rate. As a result, the component rows may not sum to the total impact</a:t>
            </a:r>
            <a:r>
              <a:rPr lang="en-GB" dirty="0" smtClean="0"/>
              <a:t>.</a:t>
            </a:r>
            <a:endParaRPr lang="en-GB" dirty="0"/>
          </a:p>
        </p:txBody>
      </p:sp>
      <p:pic>
        <p:nvPicPr>
          <p:cNvPr id="3" name="Picture 2"/>
          <p:cNvPicPr>
            <a:picLocks noChangeAspect="1"/>
          </p:cNvPicPr>
          <p:nvPr/>
        </p:nvPicPr>
        <p:blipFill>
          <a:blip r:embed="rId2"/>
          <a:stretch>
            <a:fillRect/>
          </a:stretch>
        </p:blipFill>
        <p:spPr>
          <a:xfrm>
            <a:off x="249486" y="1824135"/>
            <a:ext cx="8632328" cy="2438400"/>
          </a:xfrm>
          <a:prstGeom prst="rect">
            <a:avLst/>
          </a:prstGeom>
        </p:spPr>
      </p:pic>
    </p:spTree>
    <p:extLst>
      <p:ext uri="{BB962C8B-B14F-4D97-AF65-F5344CB8AC3E}">
        <p14:creationId xmlns:p14="http://schemas.microsoft.com/office/powerpoint/2010/main" val="24001389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GB" sz="2400" b="1" dirty="0" smtClean="0">
                <a:solidFill>
                  <a:srgbClr val="005E6E"/>
                </a:solidFill>
                <a:latin typeface="Arial" pitchFamily="34" charset="0"/>
                <a:cs typeface="Arial" pitchFamily="34" charset="0"/>
              </a:rPr>
              <a:t>Box 7</a:t>
            </a:r>
          </a:p>
          <a:p>
            <a:pPr algn="ctr"/>
            <a:r>
              <a:rPr lang="en-GB" sz="2400" b="1" dirty="0">
                <a:latin typeface="Arial" pitchFamily="34" charset="0"/>
                <a:cs typeface="Arial" pitchFamily="34" charset="0"/>
              </a:rPr>
              <a:t>Other forecasters’ expectations</a:t>
            </a:r>
          </a:p>
        </p:txBody>
      </p:sp>
    </p:spTree>
    <p:extLst>
      <p:ext uri="{BB962C8B-B14F-4D97-AF65-F5344CB8AC3E}">
        <p14:creationId xmlns:p14="http://schemas.microsoft.com/office/powerpoint/2010/main" val="33043735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a:t>
            </a:r>
            <a:r>
              <a:rPr lang="en-GB" dirty="0"/>
              <a:t>: Projections of outside forecasters as of 19 July 2019.</a:t>
            </a:r>
          </a:p>
          <a:p>
            <a:r>
              <a:rPr lang="en-GB" dirty="0"/>
              <a:t> </a:t>
            </a:r>
          </a:p>
          <a:p>
            <a:r>
              <a:rPr lang="en-GB" dirty="0"/>
              <a:t>(a)	For 2020 Q3, there were 21 forecasts for CPI inflation, GDP growth and Bank Rate, 19 for the unemployment rate, 14 for the stock of gilt purchases, 10 for the stock of corporate bond purchases and 9 for sterling ERI. For 2021 Q3, there were 18 forecasts for CPI inflation and GDP growth, 17 for the unemployment rate and Bank Rate, 11 for the stock of gilt purchases, 7 for the stock of corporate bond purchases and 9 for sterling ERI. For 2022 Q3, there were 16 forecasts for CPI inflation, 15 for GDP growth, 14 for the unemployment rate, 15 for Bank Rate, 9 for the stock of gilt purchases, 5 for the stock of corporate bond purchases and 9 for sterling ERI.</a:t>
            </a:r>
          </a:p>
          <a:p>
            <a:r>
              <a:rPr lang="en-GB" dirty="0"/>
              <a:t>(b)	Twelve-month rate.</a:t>
            </a:r>
          </a:p>
          <a:p>
            <a:r>
              <a:rPr lang="en-GB" dirty="0"/>
              <a:t>(c)	Four-quarter percentage change.</a:t>
            </a:r>
          </a:p>
          <a:p>
            <a:r>
              <a:rPr lang="en-GB" dirty="0"/>
              <a:t>(d)	Original purchase value. Purchased via the creation of central bank reserves</a:t>
            </a:r>
            <a:r>
              <a:rPr lang="en-GB" dirty="0" smtClean="0"/>
              <a:t>.</a:t>
            </a:r>
            <a:endParaRPr lang="en-GB" dirty="0"/>
          </a:p>
        </p:txBody>
      </p:sp>
      <p:pic>
        <p:nvPicPr>
          <p:cNvPr id="3" name="Picture 2"/>
          <p:cNvPicPr>
            <a:picLocks noChangeAspect="1"/>
          </p:cNvPicPr>
          <p:nvPr/>
        </p:nvPicPr>
        <p:blipFill>
          <a:blip r:embed="rId2"/>
          <a:stretch>
            <a:fillRect/>
          </a:stretch>
        </p:blipFill>
        <p:spPr>
          <a:xfrm>
            <a:off x="475700" y="1234750"/>
            <a:ext cx="8258175" cy="3228975"/>
          </a:xfrm>
          <a:prstGeom prst="rect">
            <a:avLst/>
          </a:prstGeom>
        </p:spPr>
      </p:pic>
    </p:spTree>
    <p:extLst>
      <p:ext uri="{BB962C8B-B14F-4D97-AF65-F5344CB8AC3E}">
        <p14:creationId xmlns:p14="http://schemas.microsoft.com/office/powerpoint/2010/main" val="31468466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Forecasters’ projections of Bank Rate imply a steeper path than market interest rates</a:t>
            </a:r>
          </a:p>
          <a:p>
            <a:pPr lvl="2"/>
            <a:r>
              <a:rPr lang="en-GB" dirty="0"/>
              <a:t>Market interest rates and averages of forecasters’ central projections for Bank </a:t>
            </a:r>
            <a:r>
              <a:rPr lang="en-GB" dirty="0" smtClean="0"/>
              <a:t>Rate</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Bloomberg Finance L.P., projections of outside forecasters provided for </a:t>
            </a:r>
            <a:r>
              <a:rPr lang="en-GB" i="1" dirty="0"/>
              <a:t>Inflation Reports</a:t>
            </a:r>
            <a:r>
              <a:rPr lang="en-GB" dirty="0"/>
              <a:t> in May 2019 and August 2019 and Bank calculations.</a:t>
            </a:r>
          </a:p>
          <a:p>
            <a:r>
              <a:rPr lang="en-GB" dirty="0"/>
              <a:t> </a:t>
            </a:r>
          </a:p>
          <a:p>
            <a:r>
              <a:rPr lang="en-GB" dirty="0"/>
              <a:t>(a)	Estimated using instantaneous forward overnight index swap rates in the 15 working days to 24 April and 24 July 2019 respectively</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537" y="1881188"/>
            <a:ext cx="6242927" cy="3641147"/>
          </a:xfrm>
          <a:prstGeom prst="rect">
            <a:avLst/>
          </a:prstGeom>
        </p:spPr>
      </p:pic>
    </p:spTree>
    <p:extLst>
      <p:ext uri="{BB962C8B-B14F-4D97-AF65-F5344CB8AC3E}">
        <p14:creationId xmlns:p14="http://schemas.microsoft.com/office/powerpoint/2010/main" val="42308294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261058" cy="882143"/>
          </a:xfrm>
        </p:spPr>
        <p:txBody>
          <a:bodyPr/>
          <a:lstStyle/>
          <a:p>
            <a:pPr lvl="1"/>
            <a:r>
              <a:rPr lang="en-GB" b="1" dirty="0"/>
              <a:t>Chart B </a:t>
            </a:r>
            <a:r>
              <a:rPr lang="en-GB" dirty="0"/>
              <a:t>Forecasters placed a higher probability on lower levels of Bank Rate than three months ago</a:t>
            </a:r>
          </a:p>
          <a:p>
            <a:pPr lvl="2"/>
            <a:r>
              <a:rPr lang="en-GB" dirty="0"/>
              <a:t>Average of forecasters’ probability distributions for Bank Rate in </a:t>
            </a:r>
            <a:r>
              <a:rPr lang="en-GB" dirty="0" smtClean="0"/>
              <a:t>one </a:t>
            </a:r>
            <a:r>
              <a:rPr lang="en-GB" dirty="0"/>
              <a:t>year’s time</a:t>
            </a:r>
            <a:r>
              <a:rPr lang="en-GB" baseline="30000" dirty="0"/>
              <a:t>(a)</a:t>
            </a:r>
            <a:r>
              <a:rPr lang="en-GB" dirty="0"/>
              <a:t> </a:t>
            </a:r>
          </a:p>
          <a:p>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in May and August 2019.</a:t>
            </a:r>
          </a:p>
          <a:p>
            <a:r>
              <a:rPr lang="en-GB" dirty="0"/>
              <a:t> </a:t>
            </a:r>
          </a:p>
          <a:p>
            <a:r>
              <a:rPr lang="en-GB" dirty="0"/>
              <a:t>(a)	Projections on the boundary of these ranges are included in the upper range, for example a projection of Bank Rate being 1.0% is in the 1.0% to 1.5% range</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7301" y="1881188"/>
            <a:ext cx="6209399" cy="3641147"/>
          </a:xfrm>
          <a:prstGeom prst="rect">
            <a:avLst/>
          </a:prstGeom>
        </p:spPr>
      </p:pic>
    </p:spTree>
    <p:extLst>
      <p:ext uri="{BB962C8B-B14F-4D97-AF65-F5344CB8AC3E}">
        <p14:creationId xmlns:p14="http://schemas.microsoft.com/office/powerpoint/2010/main" val="36091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5.B </a:t>
            </a:r>
            <a:r>
              <a:rPr lang="en-GB" dirty="0">
                <a:solidFill>
                  <a:schemeClr val="tx1"/>
                </a:solidFill>
              </a:rPr>
              <a:t>Conditioning path for Bank Rate implied by forward market interest rates</a:t>
            </a:r>
            <a:r>
              <a:rPr lang="en-GB" baseline="30000" dirty="0">
                <a:solidFill>
                  <a:schemeClr val="tx1"/>
                </a:solidFill>
              </a:rPr>
              <a:t>(a)  </a:t>
            </a:r>
          </a:p>
        </p:txBody>
      </p:sp>
      <p:sp>
        <p:nvSpPr>
          <p:cNvPr id="5" name="Text Placeholder 4"/>
          <p:cNvSpPr>
            <a:spLocks noGrp="1"/>
          </p:cNvSpPr>
          <p:nvPr>
            <p:ph type="body" sz="quarter" idx="16"/>
          </p:nvPr>
        </p:nvSpPr>
        <p:spPr/>
        <p:txBody>
          <a:bodyPr/>
          <a:lstStyle/>
          <a:p>
            <a:pPr fontAlgn="ctr"/>
            <a:r>
              <a:rPr lang="en-GB" dirty="0" smtClean="0"/>
              <a:t>(</a:t>
            </a:r>
            <a:r>
              <a:rPr lang="en-GB" dirty="0"/>
              <a:t>a)	The data are 15 working day averages of one‑day forward rates to 24 July 2019 and 24 April 2019 respectively. The curve is based on overnight index swap rates.</a:t>
            </a:r>
          </a:p>
          <a:p>
            <a:r>
              <a:rPr lang="en-GB" dirty="0"/>
              <a:t>(b)	August figure for 2019 Q3 is an average of realised overnight rates to 24 July 2019, and forward rates thereafter</a:t>
            </a:r>
            <a:r>
              <a:rPr lang="en-GB" dirty="0" smtClean="0"/>
              <a:t>.</a:t>
            </a:r>
            <a:endParaRPr lang="en-GB" dirty="0"/>
          </a:p>
        </p:txBody>
      </p:sp>
      <p:pic>
        <p:nvPicPr>
          <p:cNvPr id="6" name="Picture 5"/>
          <p:cNvPicPr>
            <a:picLocks noChangeAspect="1"/>
          </p:cNvPicPr>
          <p:nvPr/>
        </p:nvPicPr>
        <p:blipFill>
          <a:blip r:embed="rId2"/>
          <a:stretch>
            <a:fillRect/>
          </a:stretch>
        </p:blipFill>
        <p:spPr>
          <a:xfrm>
            <a:off x="751123" y="1819032"/>
            <a:ext cx="7601342" cy="1836328"/>
          </a:xfrm>
          <a:prstGeom prst="rect">
            <a:avLst/>
          </a:prstGeom>
        </p:spPr>
      </p:pic>
    </p:spTree>
    <p:extLst>
      <p:ext uri="{BB962C8B-B14F-4D97-AF65-F5344CB8AC3E}">
        <p14:creationId xmlns:p14="http://schemas.microsoft.com/office/powerpoint/2010/main" val="14908438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fontAlgn="ctr"/>
            <a:r>
              <a:rPr lang="en-GB" dirty="0" smtClean="0"/>
              <a:t>The </a:t>
            </a:r>
            <a:r>
              <a:rPr lang="en-GB" dirty="0"/>
              <a:t>fan chart depicts the probability of various outcomes for GDP growth. It has been conditioned on the assumptions in </a:t>
            </a:r>
            <a:r>
              <a:rPr lang="en-GB" b="1" dirty="0"/>
              <a:t>Table 5.A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u="sng" dirty="0">
                <a:hlinkClick r:id="rId2"/>
              </a:rPr>
              <a:t>www.bankofengland.co.uk/inflation-report/2019/august-2019</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r>
              <a:rPr lang="en-GB" dirty="0" smtClean="0"/>
              <a:t>.</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0829" y="1371600"/>
            <a:ext cx="6142343" cy="3681381"/>
          </a:xfrm>
          <a:prstGeom prst="rect">
            <a:avLst/>
          </a:prstGeom>
        </p:spPr>
      </p:pic>
    </p:spTree>
    <p:extLst>
      <p:ext uri="{BB962C8B-B14F-4D97-AF65-F5344CB8AC3E}">
        <p14:creationId xmlns:p14="http://schemas.microsoft.com/office/powerpoint/2010/main" val="135939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5.C </a:t>
            </a:r>
            <a:r>
              <a:rPr lang="en-GB" dirty="0">
                <a:solidFill>
                  <a:schemeClr val="tx1"/>
                </a:solidFill>
              </a:rPr>
              <a:t>Annual average GDP growth rates of modal, median and mean paths</a:t>
            </a:r>
            <a:r>
              <a:rPr lang="en-GB" baseline="30000" dirty="0">
                <a:solidFill>
                  <a:schemeClr val="tx1"/>
                </a:solidFill>
              </a:rPr>
              <a:t>(a)</a:t>
            </a:r>
            <a:r>
              <a:rPr lang="en-GB" dirty="0">
                <a:solidFill>
                  <a:schemeClr val="tx1"/>
                </a:solidFill>
              </a:rPr>
              <a:t>  </a:t>
            </a:r>
          </a:p>
        </p:txBody>
      </p:sp>
      <p:sp>
        <p:nvSpPr>
          <p:cNvPr id="5" name="Text Placeholder 4"/>
          <p:cNvSpPr>
            <a:spLocks noGrp="1"/>
          </p:cNvSpPr>
          <p:nvPr>
            <p:ph type="body" sz="quarter" idx="16"/>
          </p:nvPr>
        </p:nvSpPr>
        <p:spPr/>
        <p:txBody>
          <a:bodyPr/>
          <a:lstStyle/>
          <a:p>
            <a:pPr fontAlgn="ctr"/>
            <a:r>
              <a:rPr lang="en-GB" dirty="0" smtClean="0"/>
              <a:t>(</a:t>
            </a:r>
            <a:r>
              <a:rPr lang="en-GB" dirty="0"/>
              <a:t>a)	The table shows the projections for annual average GDP growth rates of modal, median and mean projections for four‑quarter growth of real GDP implied by the fan chart. The figures in parentheses show the corresponding projections in the May 2019 </a:t>
            </a:r>
            <a:r>
              <a:rPr lang="en-GB" i="1" dirty="0"/>
              <a:t>Inflation Report </a:t>
            </a:r>
            <a:r>
              <a:rPr lang="en-GB" dirty="0"/>
              <a:t>excluding the </a:t>
            </a:r>
            <a:r>
              <a:rPr lang="en-GB" dirty="0" err="1"/>
              <a:t>backcast</a:t>
            </a:r>
            <a:r>
              <a:rPr lang="en-GB" dirty="0"/>
              <a:t>. The projections have been conditioned on the assumptions in </a:t>
            </a:r>
            <a:r>
              <a:rPr lang="en-GB" b="1" dirty="0"/>
              <a:t>Table 5.A </a:t>
            </a:r>
            <a:r>
              <a:rPr lang="en-GB" dirty="0"/>
              <a:t>footnote (b</a:t>
            </a:r>
            <a:r>
              <a:rPr lang="en-GB" dirty="0" smtClean="0"/>
              <a:t>).</a:t>
            </a:r>
            <a:endParaRPr lang="en-GB" dirty="0"/>
          </a:p>
        </p:txBody>
      </p:sp>
      <p:pic>
        <p:nvPicPr>
          <p:cNvPr id="3" name="Picture 2"/>
          <p:cNvPicPr>
            <a:picLocks noChangeAspect="1"/>
          </p:cNvPicPr>
          <p:nvPr/>
        </p:nvPicPr>
        <p:blipFill>
          <a:blip r:embed="rId2"/>
          <a:stretch>
            <a:fillRect/>
          </a:stretch>
        </p:blipFill>
        <p:spPr>
          <a:xfrm>
            <a:off x="956398" y="1776070"/>
            <a:ext cx="7190792" cy="1414854"/>
          </a:xfrm>
          <a:prstGeom prst="rect">
            <a:avLst/>
          </a:prstGeom>
        </p:spPr>
      </p:pic>
    </p:spTree>
    <p:extLst>
      <p:ext uri="{BB962C8B-B14F-4D97-AF65-F5344CB8AC3E}">
        <p14:creationId xmlns:p14="http://schemas.microsoft.com/office/powerpoint/2010/main" val="3335697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5.2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fontAlgn="ctr"/>
            <a:r>
              <a:rPr lang="en-GB" dirty="0" smtClean="0"/>
              <a:t>The </a:t>
            </a:r>
            <a:r>
              <a:rPr lang="en-GB" dirty="0"/>
              <a:t>fan chart depicts the probability of various outcomes for LFS unemployment. It has been conditioned on the assumptions in </a:t>
            </a:r>
            <a:r>
              <a:rPr lang="en-GB" b="1" dirty="0"/>
              <a:t>Table 5.A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2019 Q2, a quarter earlier than the fan for CPI inflation. That is because Q2 is a staff projection for the unemployment rate, based in part on data for April and May. The unemployment rate was 3.8% in the three months to May, and is projected to be 3.8% in Q2 as a whole. A significant proportion of this distribution lies below Bank staff’s current estimate of the long-term equilibrium unemployment rate. There is therefore uncertainty about the precise calibration of this fan chart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371600"/>
            <a:ext cx="6128932" cy="3681381"/>
          </a:xfrm>
          <a:prstGeom prst="rect">
            <a:avLst/>
          </a:prstGeom>
        </p:spPr>
      </p:pic>
    </p:spTree>
    <p:extLst>
      <p:ext uri="{BB962C8B-B14F-4D97-AF65-F5344CB8AC3E}">
        <p14:creationId xmlns:p14="http://schemas.microsoft.com/office/powerpoint/2010/main" val="2736320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14857" cy="882143"/>
          </a:xfrm>
        </p:spPr>
        <p:txBody>
          <a:bodyPr/>
          <a:lstStyle/>
          <a:p>
            <a:pPr lvl="1"/>
            <a:r>
              <a:rPr lang="en-GB" sz="2000" b="1" dirty="0"/>
              <a:t>Chart 5.3 </a:t>
            </a:r>
            <a:r>
              <a:rPr lang="en-GB" sz="2000" dirty="0">
                <a:solidFill>
                  <a:schemeClr val="tx1"/>
                </a:solidFill>
              </a:rPr>
              <a:t>CPI inflation projection based on market interest rate expectations, other policy measures as announced</a:t>
            </a:r>
          </a:p>
          <a:p>
            <a:endParaRPr lang="en-GB" sz="700" dirty="0"/>
          </a:p>
        </p:txBody>
      </p:sp>
      <p:sp>
        <p:nvSpPr>
          <p:cNvPr id="5" name="Text Placeholder 4"/>
          <p:cNvSpPr>
            <a:spLocks noGrp="1"/>
          </p:cNvSpPr>
          <p:nvPr>
            <p:ph type="body" sz="quarter" idx="16"/>
          </p:nvPr>
        </p:nvSpPr>
        <p:spPr>
          <a:xfrm>
            <a:off x="292100" y="5810250"/>
            <a:ext cx="8232935" cy="1047751"/>
          </a:xfrm>
        </p:spPr>
        <p:txBody>
          <a:bodyPr/>
          <a:lstStyle/>
          <a:p>
            <a:pPr lvl="3" fontAlgn="ctr"/>
            <a:r>
              <a:rPr lang="en-GB" b="1" dirty="0" smtClean="0"/>
              <a:t>Charts </a:t>
            </a:r>
            <a:r>
              <a:rPr lang="en-GB" b="1" dirty="0"/>
              <a:t>5.3 </a:t>
            </a:r>
            <a:r>
              <a:rPr lang="en-GB" dirty="0"/>
              <a:t>and </a:t>
            </a:r>
            <a:r>
              <a:rPr lang="en-GB" b="1" dirty="0"/>
              <a:t>5.4</a:t>
            </a:r>
            <a:r>
              <a:rPr lang="en-GB" dirty="0"/>
              <a:t> depict the probability of various outcomes for CPI inflation in the future. They have been conditioned on the assumptions in </a:t>
            </a:r>
            <a:r>
              <a:rPr lang="en-GB" b="1" dirty="0"/>
              <a:t>Table 5.A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r>
              <a:rPr lang="en-GB" dirty="0" smtClean="0"/>
              <a:t>.</a:t>
            </a:r>
            <a:endParaRPr lang="en-GB" dirty="0"/>
          </a:p>
        </p:txBody>
      </p:sp>
      <p:sp>
        <p:nvSpPr>
          <p:cNvPr id="6" name="Text Placeholder 3"/>
          <p:cNvSpPr txBox="1">
            <a:spLocks/>
          </p:cNvSpPr>
          <p:nvPr/>
        </p:nvSpPr>
        <p:spPr bwMode="auto">
          <a:xfrm>
            <a:off x="4638632" y="226221"/>
            <a:ext cx="404154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5.4 </a:t>
            </a:r>
            <a:r>
              <a:rPr lang="en-GB" sz="2000" dirty="0">
                <a:solidFill>
                  <a:schemeClr val="tx1"/>
                </a:solidFill>
              </a:rPr>
              <a:t>CPI inflation projection in May based on market interest 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 y="1881189"/>
            <a:ext cx="3877917" cy="232505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8632" y="1881188"/>
            <a:ext cx="3886403" cy="2325052"/>
          </a:xfrm>
          <a:prstGeom prst="rect">
            <a:avLst/>
          </a:prstGeom>
        </p:spPr>
      </p:pic>
    </p:spTree>
    <p:extLst>
      <p:ext uri="{BB962C8B-B14F-4D97-AF65-F5344CB8AC3E}">
        <p14:creationId xmlns:p14="http://schemas.microsoft.com/office/powerpoint/2010/main" val="11699831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5.D </a:t>
            </a:r>
            <a:r>
              <a:rPr lang="en-GB" dirty="0">
                <a:solidFill>
                  <a:schemeClr val="tx1"/>
                </a:solidFill>
              </a:rPr>
              <a:t>Monitoring risks to the Committee’s key judgements</a:t>
            </a:r>
          </a:p>
        </p:txBody>
      </p:sp>
      <p:sp>
        <p:nvSpPr>
          <p:cNvPr id="5" name="Text Placeholder 4"/>
          <p:cNvSpPr>
            <a:spLocks noGrp="1"/>
          </p:cNvSpPr>
          <p:nvPr>
            <p:ph type="body" sz="quarter" idx="16"/>
          </p:nvPr>
        </p:nvSpPr>
        <p:spPr/>
        <p:txBody>
          <a:bodyPr/>
          <a:lstStyle/>
          <a:p>
            <a:endParaRPr lang="en-GB" dirty="0"/>
          </a:p>
        </p:txBody>
      </p:sp>
      <p:pic>
        <p:nvPicPr>
          <p:cNvPr id="3" name="Picture 2"/>
          <p:cNvPicPr>
            <a:picLocks noChangeAspect="1"/>
          </p:cNvPicPr>
          <p:nvPr/>
        </p:nvPicPr>
        <p:blipFill>
          <a:blip r:embed="rId2"/>
          <a:stretch>
            <a:fillRect/>
          </a:stretch>
        </p:blipFill>
        <p:spPr>
          <a:xfrm>
            <a:off x="618423" y="838200"/>
            <a:ext cx="7866742" cy="5444666"/>
          </a:xfrm>
          <a:prstGeom prst="rect">
            <a:avLst/>
          </a:prstGeom>
        </p:spPr>
      </p:pic>
    </p:spTree>
    <p:extLst>
      <p:ext uri="{BB962C8B-B14F-4D97-AF65-F5344CB8AC3E}">
        <p14:creationId xmlns:p14="http://schemas.microsoft.com/office/powerpoint/2010/main" val="29038422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5.5 </a:t>
            </a:r>
            <a:r>
              <a:rPr lang="en-GB" dirty="0">
                <a:solidFill>
                  <a:schemeClr val="tx1"/>
                </a:solidFill>
              </a:rPr>
              <a:t>World GDP (PPP‑weighted)</a:t>
            </a:r>
            <a:r>
              <a:rPr lang="en-GB" baseline="30000" dirty="0">
                <a:solidFill>
                  <a:schemeClr val="tx1"/>
                </a:solidFill>
              </a:rPr>
              <a:t>(a)</a:t>
            </a:r>
            <a:r>
              <a:rPr lang="en-GB" dirty="0">
                <a:solidFill>
                  <a:schemeClr val="tx1"/>
                </a:solidFill>
              </a:rPr>
              <a:t> </a:t>
            </a:r>
          </a:p>
        </p:txBody>
      </p:sp>
      <p:sp>
        <p:nvSpPr>
          <p:cNvPr id="5" name="Text Placeholder 4"/>
          <p:cNvSpPr>
            <a:spLocks noGrp="1"/>
          </p:cNvSpPr>
          <p:nvPr>
            <p:ph type="body" sz="quarter" idx="16"/>
          </p:nvPr>
        </p:nvSpPr>
        <p:spPr/>
        <p:txBody>
          <a:bodyPr/>
          <a:lstStyle/>
          <a:p>
            <a:pPr fontAlgn="ctr"/>
            <a:r>
              <a:rPr lang="en-GB" dirty="0" smtClean="0"/>
              <a:t>Sources</a:t>
            </a:r>
            <a:r>
              <a:rPr lang="en-GB" dirty="0"/>
              <a:t>: IMF </a:t>
            </a:r>
            <a:r>
              <a:rPr lang="en-GB" i="1" dirty="0"/>
              <a:t>WEO</a:t>
            </a:r>
            <a:r>
              <a:rPr lang="en-GB" dirty="0"/>
              <a:t> and Bank calculations.</a:t>
            </a:r>
          </a:p>
          <a:p>
            <a:pPr fontAlgn="ctr"/>
            <a:r>
              <a:rPr lang="en-GB" dirty="0"/>
              <a:t> </a:t>
            </a:r>
          </a:p>
          <a:p>
            <a:pPr fontAlgn="ctr"/>
            <a:r>
              <a:rPr lang="en-GB" dirty="0"/>
              <a:t>(a)	Annual average growth rates. Chained-volume measure. Constructed using real GDP growth rates of 181 countries weighted according to their shares in world GDP using the IMF’s purchasing power parity (PPP) weights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371600"/>
            <a:ext cx="6128932" cy="4271476"/>
          </a:xfrm>
          <a:prstGeom prst="rect">
            <a:avLst/>
          </a:prstGeom>
        </p:spPr>
      </p:pic>
    </p:spTree>
    <p:extLst>
      <p:ext uri="{BB962C8B-B14F-4D97-AF65-F5344CB8AC3E}">
        <p14:creationId xmlns:p14="http://schemas.microsoft.com/office/powerpoint/2010/main" val="3911208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154B405C-9046-41CD-8078-1FCFEDBC3A80}" vid="{BE2C11A9-9564-4F6C-8956-E37CF06DCA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39AD9-F0DF-4C49-B8DC-4830BAFEA464}">
  <ds:schemaRefs>
    <ds:schemaRef ds:uri="http://schemas.microsoft.com/office/2006/documentManagement/types"/>
    <ds:schemaRef ds:uri="http://purl.org/dc/terms/"/>
    <ds:schemaRef ds:uri="http://schemas.openxmlformats.org/package/2006/metadata/core-properties"/>
    <ds:schemaRef ds:uri="http://purl.org/dc/dcmitype/"/>
    <ds:schemaRef ds:uri="CEE65117-4BBE-4C9C-8465-20A300C4D3E5"/>
    <ds:schemaRef ds:uri="http://schemas.microsoft.com/office/infopath/2007/PartnerControls"/>
    <ds:schemaRef ds:uri="http://purl.org/dc/elements/1.1/"/>
    <ds:schemaRef ds:uri="http://schemas.microsoft.com/office/2006/metadata/properties"/>
    <ds:schemaRef ds:uri="94fc26e6-6271-400d-888b-6bc5b0598690"/>
    <ds:schemaRef ds:uri="http://schemas.microsoft.com/sharepoint/v3/fields"/>
    <ds:schemaRef ds:uri="http://schemas.microsoft.com/sharepoint/v3"/>
    <ds:schemaRef ds:uri="94FC26E6-6271-400D-888B-6BC5B0598690"/>
    <ds:schemaRef ds:uri="b67fa5cd-9f58-4c91-ae17-33c31eed239f"/>
    <ds:schemaRef ds:uri="http://www.w3.org/XML/1998/namespace"/>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81</TotalTime>
  <Words>1313</Words>
  <Application>Microsoft Office PowerPoint</Application>
  <PresentationFormat>On-screen Show (4:3)</PresentationFormat>
  <Paragraphs>106</Paragraphs>
  <Slides>25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ＭＳ Ｐゴシック</vt:lpstr>
      <vt:lpstr>Arial</vt:lpstr>
      <vt:lpstr>Calibri</vt:lpstr>
      <vt:lpstr>Times</vt:lpstr>
      <vt:lpstr>IR POWERPOINT TEMPLATE</vt:lpstr>
      <vt:lpstr>Inflation Report August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August 2019</dc:title>
  <dc:subject>Section 5: Prospects for inflation</dc:subject>
  <dc:creator>Bank of England</dc:creator>
  <cp:keywords/>
  <dc:description/>
  <cp:lastModifiedBy>Chapman, Wayne</cp:lastModifiedBy>
  <cp:revision>17</cp:revision>
  <cp:lastPrinted>2014-02-11T15:04:13Z</cp:lastPrinted>
  <dcterms:created xsi:type="dcterms:W3CDTF">2019-07-29T11:21:04Z</dcterms:created>
  <dcterms:modified xsi:type="dcterms:W3CDTF">2019-10-31T13:58:14Z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