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20"/>
  </p:notesMasterIdLst>
  <p:sldIdLst>
    <p:sldId id="314" r:id="rId6"/>
    <p:sldId id="316" r:id="rId7"/>
    <p:sldId id="327" r:id="rId8"/>
    <p:sldId id="328" r:id="rId9"/>
    <p:sldId id="334" r:id="rId10"/>
    <p:sldId id="329" r:id="rId11"/>
    <p:sldId id="330" r:id="rId12"/>
    <p:sldId id="331" r:id="rId13"/>
    <p:sldId id="332" r:id="rId14"/>
    <p:sldId id="309" r:id="rId15"/>
    <p:sldId id="324" r:id="rId16"/>
    <p:sldId id="325" r:id="rId17"/>
    <p:sldId id="326" r:id="rId18"/>
    <p:sldId id="333" r:id="rId19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2">
          <p15:clr>
            <a:srgbClr val="A4A3A4"/>
          </p15:clr>
        </p15:guide>
        <p15:guide id="2" orient="horz" pos="528">
          <p15:clr>
            <a:srgbClr val="A4A3A4"/>
          </p15:clr>
        </p15:guide>
        <p15:guide id="3" orient="horz" pos="3660">
          <p15:clr>
            <a:srgbClr val="A4A3A4"/>
          </p15:clr>
        </p15:guide>
        <p15:guide id="4" orient="horz" pos="1185" userDrawn="1">
          <p15:clr>
            <a:srgbClr val="A4A3A4"/>
          </p15:clr>
        </p15:guide>
        <p15:guide id="5" pos="4610">
          <p15:clr>
            <a:srgbClr val="A4A3A4"/>
          </p15:clr>
        </p15:guide>
        <p15:guide id="6" pos="1122">
          <p15:clr>
            <a:srgbClr val="A4A3A4"/>
          </p15:clr>
        </p15:guide>
        <p15:guide id="7" pos="1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E6E"/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5" autoAdjust="0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120" y="468"/>
      </p:cViewPr>
      <p:guideLst>
        <p:guide orient="horz" pos="332"/>
        <p:guide orient="horz" pos="528"/>
        <p:guide orient="horz" pos="3660"/>
        <p:guide orient="horz" pos="1185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505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31/07/2019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bankofengland.co.uk/inflation-report/2018/november-2018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3" y="2317750"/>
            <a:ext cx="2932112" cy="777875"/>
          </a:xfrm>
        </p:spPr>
        <p:txBody>
          <a:bodyPr/>
          <a:lstStyle/>
          <a:p>
            <a:r>
              <a:rPr lang="en-GB" dirty="0" smtClean="0">
                <a:solidFill>
                  <a:srgbClr val="005E6E"/>
                </a:solidFill>
              </a:rPr>
              <a:t>Inflation Report</a:t>
            </a:r>
            <a:br>
              <a:rPr lang="en-GB" dirty="0" smtClean="0">
                <a:solidFill>
                  <a:srgbClr val="005E6E"/>
                </a:solidFill>
              </a:rPr>
            </a:br>
            <a:r>
              <a:rPr lang="en-GB" dirty="0" smtClean="0">
                <a:solidFill>
                  <a:srgbClr val="005E6E"/>
                </a:solidFill>
              </a:rPr>
              <a:t>August 2019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335587" cy="473075"/>
          </a:xfrm>
        </p:spPr>
        <p:txBody>
          <a:bodyPr/>
          <a:lstStyle/>
          <a:p>
            <a:pPr marL="0" lvl="2" indent="0"/>
            <a:r>
              <a:rPr lang="en-GB" sz="2400" dirty="0" smtClean="0"/>
              <a:t>Costs and prices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 dirty="0">
                <a:solidFill>
                  <a:srgbClr val="005E6E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sz="2400" dirty="0">
              <a:solidFill>
                <a:srgbClr val="005E6E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>
                <a:solidFill>
                  <a:srgbClr val="005E6E"/>
                </a:solidFill>
              </a:rPr>
              <a:t>Table 4.A </a:t>
            </a:r>
            <a:r>
              <a:rPr lang="en-GB" dirty="0">
                <a:solidFill>
                  <a:schemeClr val="tx1"/>
                </a:solidFill>
              </a:rPr>
              <a:t>Monitoring the MPC’s key </a:t>
            </a:r>
            <a:r>
              <a:rPr lang="en-GB" dirty="0" smtClean="0">
                <a:solidFill>
                  <a:schemeClr val="tx1"/>
                </a:solidFill>
              </a:rPr>
              <a:t>judgements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746" y="1033268"/>
            <a:ext cx="6005256" cy="543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6006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554067"/>
          </a:xfrm>
        </p:spPr>
        <p:txBody>
          <a:bodyPr/>
          <a:lstStyle/>
          <a:p>
            <a:pPr lvl="1"/>
            <a:r>
              <a:rPr lang="en-GB" b="1" dirty="0">
                <a:solidFill>
                  <a:srgbClr val="005E6E"/>
                </a:solidFill>
              </a:rPr>
              <a:t>Table </a:t>
            </a:r>
            <a:r>
              <a:rPr lang="en-GB" b="1" dirty="0" smtClean="0">
                <a:solidFill>
                  <a:srgbClr val="005E6E"/>
                </a:solidFill>
              </a:rPr>
              <a:t>4.B  </a:t>
            </a:r>
            <a:r>
              <a:rPr lang="en-GB" dirty="0">
                <a:solidFill>
                  <a:srgbClr val="005E6E"/>
                </a:solidFill>
              </a:rPr>
              <a:t>Financial market measures of inflation expectations </a:t>
            </a:r>
            <a:r>
              <a:rPr lang="en-GB" dirty="0" smtClean="0">
                <a:solidFill>
                  <a:srgbClr val="005E6E"/>
                </a:solidFill>
              </a:rPr>
              <a:t>are elevated</a:t>
            </a:r>
            <a:r>
              <a:rPr lang="en-GB" dirty="0">
                <a:solidFill>
                  <a:srgbClr val="005E6E"/>
                </a:solidFill>
              </a:rPr>
              <a:t>, but households’ expectations are generally close to </a:t>
            </a:r>
            <a:r>
              <a:rPr lang="en-GB" dirty="0" smtClean="0">
                <a:solidFill>
                  <a:srgbClr val="005E6E"/>
                </a:solidFill>
              </a:rPr>
              <a:t>their post-crisis </a:t>
            </a:r>
            <a:r>
              <a:rPr lang="en-GB" dirty="0">
                <a:solidFill>
                  <a:srgbClr val="005E6E"/>
                </a:solidFill>
              </a:rPr>
              <a:t>averages</a:t>
            </a:r>
            <a:endParaRPr lang="en-GB" dirty="0" smtClean="0">
              <a:solidFill>
                <a:srgbClr val="005E6E"/>
              </a:solidFill>
            </a:endParaRPr>
          </a:p>
          <a:p>
            <a:pPr lvl="2"/>
            <a:r>
              <a:rPr lang="en-GB" sz="2000" dirty="0" smtClean="0">
                <a:solidFill>
                  <a:schemeClr val="tx1"/>
                </a:solidFill>
              </a:rPr>
              <a:t>Indicators </a:t>
            </a:r>
            <a:r>
              <a:rPr lang="en-GB" sz="2000" dirty="0">
                <a:solidFill>
                  <a:schemeClr val="tx1"/>
                </a:solidFill>
              </a:rPr>
              <a:t>of inflation </a:t>
            </a:r>
            <a:r>
              <a:rPr lang="en-GB" sz="2000" dirty="0" smtClean="0">
                <a:solidFill>
                  <a:schemeClr val="tx1"/>
                </a:solidFill>
              </a:rPr>
              <a:t>expectations</a:t>
            </a:r>
            <a:r>
              <a:rPr lang="en-GB" baseline="30000" dirty="0"/>
              <a:t>(a)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567438" y="2377437"/>
            <a:ext cx="3178455" cy="2489201"/>
          </a:xfrm>
        </p:spPr>
        <p:txBody>
          <a:bodyPr/>
          <a:lstStyle/>
          <a:p>
            <a:pPr lvl="3"/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Sources</a:t>
            </a:r>
            <a:r>
              <a:rPr lang="en-GB" dirty="0"/>
              <a:t>: Bank of England, Barclays Capital, Bloomberg Finance L.P., CBI (all rights reserved), Citigroup, </a:t>
            </a:r>
            <a:r>
              <a:rPr lang="en-GB" dirty="0" err="1" smtClean="0"/>
              <a:t>GfK</a:t>
            </a:r>
            <a:r>
              <a:rPr lang="en-GB" dirty="0" smtClean="0"/>
              <a:t>, ONS</a:t>
            </a:r>
            <a:r>
              <a:rPr lang="en-GB" dirty="0"/>
              <a:t>, TNS, </a:t>
            </a:r>
            <a:r>
              <a:rPr lang="en-GB" dirty="0" err="1"/>
              <a:t>YouGov</a:t>
            </a:r>
            <a:r>
              <a:rPr lang="en-GB" dirty="0"/>
              <a:t> and Bank calculations</a:t>
            </a:r>
            <a:r>
              <a:rPr lang="en-GB" dirty="0" smtClean="0"/>
              <a:t>.</a:t>
            </a:r>
          </a:p>
          <a:p>
            <a:pPr lvl="3"/>
            <a:endParaRPr lang="en-GB" dirty="0" smtClean="0"/>
          </a:p>
          <a:p>
            <a:r>
              <a:rPr lang="en-GB" dirty="0" smtClean="0"/>
              <a:t>(a)	Data </a:t>
            </a:r>
            <a:r>
              <a:rPr lang="en-GB" dirty="0"/>
              <a:t>are not seasonally adjusted.</a:t>
            </a:r>
          </a:p>
          <a:p>
            <a:r>
              <a:rPr lang="en-GB" dirty="0"/>
              <a:t>(b</a:t>
            </a:r>
            <a:r>
              <a:rPr lang="en-GB" dirty="0" smtClean="0"/>
              <a:t>)	Averages </a:t>
            </a:r>
            <a:r>
              <a:rPr lang="en-GB" dirty="0"/>
              <a:t>from 2000, or start of series, to 2007. Financial market data start in October </a:t>
            </a:r>
            <a:r>
              <a:rPr lang="en-GB" dirty="0" smtClean="0"/>
              <a:t>2004, </a:t>
            </a:r>
            <a:r>
              <a:rPr lang="en-GB" dirty="0" err="1" smtClean="0"/>
              <a:t>YouGov</a:t>
            </a:r>
            <a:r>
              <a:rPr lang="en-GB" dirty="0" smtClean="0"/>
              <a:t>/Citigroup </a:t>
            </a:r>
            <a:r>
              <a:rPr lang="en-GB" dirty="0"/>
              <a:t>data start in November 2005 and professional forecasters data start in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2006 </a:t>
            </a:r>
            <a:r>
              <a:rPr lang="en-GB" dirty="0"/>
              <a:t>Q2.</a:t>
            </a:r>
          </a:p>
          <a:p>
            <a:r>
              <a:rPr lang="en-GB" dirty="0"/>
              <a:t>(c</a:t>
            </a:r>
            <a:r>
              <a:rPr lang="en-GB" dirty="0" smtClean="0"/>
              <a:t>)	Financial </a:t>
            </a:r>
            <a:r>
              <a:rPr lang="en-GB" dirty="0"/>
              <a:t>market data are averages to 24 July 2019.</a:t>
            </a:r>
          </a:p>
          <a:p>
            <a:r>
              <a:rPr lang="en-GB" dirty="0"/>
              <a:t>(d</a:t>
            </a:r>
            <a:r>
              <a:rPr lang="en-GB" dirty="0" smtClean="0"/>
              <a:t>)	The </a:t>
            </a:r>
            <a:r>
              <a:rPr lang="en-GB" dirty="0"/>
              <a:t>household surveys ask about expected changes in prices but do not reference a specific price </a:t>
            </a:r>
            <a:r>
              <a:rPr lang="en-GB" dirty="0" smtClean="0"/>
              <a:t>index. The </a:t>
            </a:r>
            <a:r>
              <a:rPr lang="en-GB" dirty="0"/>
              <a:t>measures are based on the median estimated price change.</a:t>
            </a:r>
          </a:p>
          <a:p>
            <a:r>
              <a:rPr lang="en-GB" dirty="0"/>
              <a:t>(e</a:t>
            </a:r>
            <a:r>
              <a:rPr lang="en-GB" dirty="0" smtClean="0"/>
              <a:t>)	In </a:t>
            </a:r>
            <a:r>
              <a:rPr lang="en-GB" dirty="0"/>
              <a:t>2016 Q1, the survey provider changed from </a:t>
            </a:r>
            <a:r>
              <a:rPr lang="en-GB" dirty="0" err="1"/>
              <a:t>GfK</a:t>
            </a:r>
            <a:r>
              <a:rPr lang="en-GB" dirty="0"/>
              <a:t> to TNS.</a:t>
            </a:r>
          </a:p>
          <a:p>
            <a:r>
              <a:rPr lang="en-GB" dirty="0"/>
              <a:t>(f</a:t>
            </a:r>
            <a:r>
              <a:rPr lang="en-GB" dirty="0" smtClean="0"/>
              <a:t>)	CBI </a:t>
            </a:r>
            <a:r>
              <a:rPr lang="en-GB" dirty="0"/>
              <a:t>data for the distributive trades sector. Companies are asked about the expected percentage </a:t>
            </a:r>
            <a:r>
              <a:rPr lang="en-GB" dirty="0" smtClean="0"/>
              <a:t>price change </a:t>
            </a:r>
            <a:r>
              <a:rPr lang="en-GB" dirty="0"/>
              <a:t>over the coming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12 </a:t>
            </a:r>
            <a:r>
              <a:rPr lang="en-GB" dirty="0"/>
              <a:t>months and the following 12 months in the markets in which they </a:t>
            </a:r>
            <a:r>
              <a:rPr lang="en-GB" dirty="0" smtClean="0"/>
              <a:t>compete. The </a:t>
            </a:r>
            <a:r>
              <a:rPr lang="en-GB" dirty="0"/>
              <a:t>2018 Q1 data point was pushed up significantly by one response.</a:t>
            </a:r>
          </a:p>
          <a:p>
            <a:r>
              <a:rPr lang="en-GB" dirty="0"/>
              <a:t>(g</a:t>
            </a:r>
            <a:r>
              <a:rPr lang="en-GB" dirty="0" smtClean="0"/>
              <a:t>)	Instantaneous </a:t>
            </a:r>
            <a:r>
              <a:rPr lang="en-GB" dirty="0"/>
              <a:t>RPI inflation one and three years ahead and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five-year </a:t>
            </a:r>
            <a:r>
              <a:rPr lang="en-GB" dirty="0"/>
              <a:t>RPI inflation five years ahead, </a:t>
            </a:r>
            <a:r>
              <a:rPr lang="en-GB" dirty="0" smtClean="0"/>
              <a:t>implied from </a:t>
            </a:r>
            <a:r>
              <a:rPr lang="en-GB" dirty="0"/>
              <a:t>swaps.</a:t>
            </a:r>
          </a:p>
          <a:p>
            <a:r>
              <a:rPr lang="en-GB" dirty="0"/>
              <a:t>(h</a:t>
            </a:r>
            <a:r>
              <a:rPr lang="en-GB" dirty="0" smtClean="0"/>
              <a:t>)	Bank’s </a:t>
            </a:r>
            <a:r>
              <a:rPr lang="en-GB" dirty="0"/>
              <a:t>survey of external forecasters, inflation rate three years ahead.</a:t>
            </a:r>
            <a:endParaRPr lang="en-GB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99" y="1881049"/>
            <a:ext cx="3878671" cy="4539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3420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 dirty="0">
                <a:solidFill>
                  <a:srgbClr val="005E6E"/>
                </a:solidFill>
                <a:latin typeface="Arial" pitchFamily="34" charset="0"/>
                <a:cs typeface="Arial" pitchFamily="34" charset="0"/>
              </a:rPr>
              <a:t>Box </a:t>
            </a:r>
            <a:r>
              <a:rPr lang="en-GB" sz="2400" b="1" dirty="0" smtClean="0">
                <a:solidFill>
                  <a:srgbClr val="005E6E"/>
                </a:solidFill>
                <a:latin typeface="Arial" pitchFamily="34" charset="0"/>
                <a:cs typeface="Arial" pitchFamily="34" charset="0"/>
              </a:rPr>
              <a:t>5</a:t>
            </a:r>
            <a:endParaRPr lang="en-GB" sz="2400" b="1" dirty="0">
              <a:solidFill>
                <a:srgbClr val="005E6E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GB" sz="2400" b="1" dirty="0">
                <a:latin typeface="Arial" pitchFamily="34" charset="0"/>
                <a:cs typeface="Arial" pitchFamily="34" charset="0"/>
              </a:rPr>
              <a:t>The assumptions for energy prices in the</a:t>
            </a:r>
          </a:p>
          <a:p>
            <a:pPr algn="ctr"/>
            <a:r>
              <a:rPr lang="en-GB" sz="2400" b="1" dirty="0">
                <a:latin typeface="Arial" pitchFamily="34" charset="0"/>
                <a:cs typeface="Arial" pitchFamily="34" charset="0"/>
              </a:rPr>
              <a:t>MPC’s projections</a:t>
            </a:r>
          </a:p>
        </p:txBody>
      </p:sp>
    </p:spTree>
    <p:extLst>
      <p:ext uri="{BB962C8B-B14F-4D97-AF65-F5344CB8AC3E}">
        <p14:creationId xmlns:p14="http://schemas.microsoft.com/office/powerpoint/2010/main" val="300021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</a:t>
            </a:r>
            <a:r>
              <a:rPr lang="en-GB" b="1" dirty="0" smtClean="0">
                <a:solidFill>
                  <a:srgbClr val="005E6E"/>
                </a:solidFill>
              </a:rPr>
              <a:t>A </a:t>
            </a:r>
            <a:r>
              <a:rPr lang="en-GB" dirty="0">
                <a:solidFill>
                  <a:srgbClr val="005E6E"/>
                </a:solidFill>
              </a:rPr>
              <a:t>The MPC now assumes that oil prices will be </a:t>
            </a:r>
            <a:r>
              <a:rPr lang="en-GB" dirty="0" smtClean="0">
                <a:solidFill>
                  <a:srgbClr val="005E6E"/>
                </a:solidFill>
              </a:rPr>
              <a:t>unchanged over </a:t>
            </a:r>
            <a:r>
              <a:rPr lang="en-GB" dirty="0">
                <a:solidFill>
                  <a:srgbClr val="005E6E"/>
                </a:solidFill>
              </a:rPr>
              <a:t>the forecast after two </a:t>
            </a:r>
            <a:r>
              <a:rPr lang="en-GB" dirty="0" smtClean="0">
                <a:solidFill>
                  <a:srgbClr val="005E6E"/>
                </a:solidFill>
              </a:rPr>
              <a:t>quarters</a:t>
            </a:r>
            <a:endParaRPr lang="en-GB" i="1" dirty="0" smtClean="0">
              <a:solidFill>
                <a:srgbClr val="005E6E"/>
              </a:solidFill>
            </a:endParaRPr>
          </a:p>
          <a:p>
            <a:pPr lvl="2"/>
            <a:r>
              <a:rPr lang="en-GB" dirty="0"/>
              <a:t>Assumptions about oil prices in the May and August </a:t>
            </a:r>
            <a:r>
              <a:rPr lang="en-GB" i="1" dirty="0"/>
              <a:t>Inflation </a:t>
            </a:r>
            <a:r>
              <a:rPr lang="en-GB" i="1" dirty="0" smtClean="0"/>
              <a:t>Reports</a:t>
            </a:r>
            <a:endParaRPr lang="en-GB" i="1" baseline="30000" dirty="0" smtClean="0"/>
          </a:p>
          <a:p>
            <a:pPr lvl="2"/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Bank of England, Bloomberg Finance L.P., </a:t>
            </a:r>
            <a:r>
              <a:rPr lang="en-GB" dirty="0" err="1"/>
              <a:t>Eikon</a:t>
            </a:r>
            <a:r>
              <a:rPr lang="en-GB" dirty="0"/>
              <a:t> from </a:t>
            </a:r>
            <a:r>
              <a:rPr lang="en-GB" dirty="0" err="1"/>
              <a:t>Refinitiv</a:t>
            </a:r>
            <a:r>
              <a:rPr lang="en-GB" dirty="0"/>
              <a:t>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US </a:t>
            </a:r>
            <a:r>
              <a:rPr lang="en-GB" dirty="0"/>
              <a:t>dollar Brent forward prices for delivery in 10–25 days’ time.</a:t>
            </a:r>
          </a:p>
          <a:p>
            <a:r>
              <a:rPr lang="en-GB" dirty="0"/>
              <a:t>(b</a:t>
            </a:r>
            <a:r>
              <a:rPr lang="en-GB" dirty="0" smtClean="0"/>
              <a:t>)	Fifteen </a:t>
            </a:r>
            <a:r>
              <a:rPr lang="en-GB" dirty="0"/>
              <a:t>working day average to 24 April 2019.</a:t>
            </a:r>
          </a:p>
          <a:p>
            <a:r>
              <a:rPr lang="en-GB" dirty="0"/>
              <a:t>(c</a:t>
            </a:r>
            <a:r>
              <a:rPr lang="en-GB" dirty="0" smtClean="0"/>
              <a:t>)	Based </a:t>
            </a:r>
            <a:r>
              <a:rPr lang="en-GB" dirty="0"/>
              <a:t>on monthly Brent futures prices for two quarters, then held flat. Fifteen working </a:t>
            </a:r>
            <a:r>
              <a:rPr lang="en-GB" dirty="0" smtClean="0"/>
              <a:t>day average </a:t>
            </a:r>
            <a:r>
              <a:rPr lang="en-GB" dirty="0"/>
              <a:t>to 24 July 2019.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27" y="1726255"/>
            <a:ext cx="6231593" cy="3622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28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4.1 </a:t>
            </a:r>
            <a:r>
              <a:rPr lang="en-GB" dirty="0">
                <a:solidFill>
                  <a:srgbClr val="005E6E"/>
                </a:solidFill>
              </a:rPr>
              <a:t>CPI inflation is expected to fall below the 2% target </a:t>
            </a:r>
            <a:r>
              <a:rPr lang="en-GB" dirty="0" smtClean="0">
                <a:solidFill>
                  <a:srgbClr val="005E6E"/>
                </a:solidFill>
              </a:rPr>
              <a:t>in the </a:t>
            </a:r>
            <a:r>
              <a:rPr lang="en-GB" dirty="0">
                <a:solidFill>
                  <a:srgbClr val="005E6E"/>
                </a:solidFill>
              </a:rPr>
              <a:t>coming months</a:t>
            </a:r>
          </a:p>
          <a:p>
            <a:pPr lvl="2"/>
            <a:r>
              <a:rPr lang="en-GB" dirty="0"/>
              <a:t>CPI inflation and Bank staff’s near-term </a:t>
            </a:r>
            <a:r>
              <a:rPr lang="en-GB" dirty="0" smtClean="0"/>
              <a:t>projection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</a:t>
            </a:r>
            <a:r>
              <a:rPr lang="en-GB" dirty="0"/>
              <a:t>The beige diamonds show Bank staff’s central projection for CPI inflation in April, May and </a:t>
            </a:r>
            <a:r>
              <a:rPr lang="en-GB" dirty="0" smtClean="0"/>
              <a:t>June2019 </a:t>
            </a:r>
            <a:r>
              <a:rPr lang="en-GB" dirty="0"/>
              <a:t>at the time of the May 2019 </a:t>
            </a:r>
            <a:r>
              <a:rPr lang="en-GB" i="1" dirty="0"/>
              <a:t>Inflation Report</a:t>
            </a:r>
            <a:r>
              <a:rPr lang="en-GB" dirty="0"/>
              <a:t>. The red diamonds show the current </a:t>
            </a:r>
            <a:r>
              <a:rPr lang="en-GB" dirty="0" smtClean="0"/>
              <a:t>staff projection </a:t>
            </a:r>
            <a:r>
              <a:rPr lang="en-GB" dirty="0"/>
              <a:t>for July, August and September 2019. The bands on each side of the diamonds </a:t>
            </a:r>
            <a:r>
              <a:rPr lang="en-GB" dirty="0" smtClean="0"/>
              <a:t>show the </a:t>
            </a:r>
            <a:r>
              <a:rPr lang="en-GB" dirty="0"/>
              <a:t>root mean squared error of the projections for CPI inflation one, two and three months </a:t>
            </a:r>
            <a:r>
              <a:rPr lang="en-GB" dirty="0" smtClean="0"/>
              <a:t>ahead made </a:t>
            </a:r>
            <a:r>
              <a:rPr lang="en-GB" dirty="0"/>
              <a:t>since </a:t>
            </a:r>
            <a:r>
              <a:rPr lang="en-GB" dirty="0" smtClean="0"/>
              <a:t>2004.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575" y="1502229"/>
            <a:ext cx="6187168" cy="384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9734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4.2 </a:t>
            </a:r>
            <a:r>
              <a:rPr lang="en-GB" dirty="0">
                <a:solidFill>
                  <a:srgbClr val="005E6E"/>
                </a:solidFill>
              </a:rPr>
              <a:t>Energy prices are expected to drag on CPI inflation </a:t>
            </a:r>
            <a:r>
              <a:rPr lang="en-GB" dirty="0" smtClean="0">
                <a:solidFill>
                  <a:srgbClr val="005E6E"/>
                </a:solidFill>
              </a:rPr>
              <a:t>in 2019 H2</a:t>
            </a:r>
            <a:endParaRPr lang="en-GB" dirty="0">
              <a:solidFill>
                <a:srgbClr val="005E6E"/>
              </a:solidFill>
            </a:endParaRPr>
          </a:p>
          <a:p>
            <a:pPr lvl="2"/>
            <a:r>
              <a:rPr lang="en-GB" dirty="0"/>
              <a:t>CPI inflation, core CPI inflation and the contribution of </a:t>
            </a:r>
            <a:r>
              <a:rPr lang="en-GB" dirty="0" smtClean="0"/>
              <a:t>energy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Bloomberg Finance L.P., Department for Business, Energy and Industrial Strategy, ONS </a:t>
            </a:r>
            <a:r>
              <a:rPr lang="en-GB" dirty="0" smtClean="0"/>
              <a:t>and Bank </a:t>
            </a:r>
            <a:r>
              <a:rPr lang="en-GB" dirty="0"/>
              <a:t>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Bank </a:t>
            </a:r>
            <a:r>
              <a:rPr lang="en-GB" dirty="0"/>
              <a:t>staff’s </a:t>
            </a:r>
            <a:r>
              <a:rPr lang="en-GB" dirty="0" smtClean="0"/>
              <a:t>projection. Fuels </a:t>
            </a:r>
            <a:r>
              <a:rPr lang="en-GB" dirty="0"/>
              <a:t>and lubricants estimates use Department for Business, Energy </a:t>
            </a:r>
            <a:r>
              <a:rPr lang="en-GB" dirty="0" smtClean="0"/>
              <a:t>and Industrial </a:t>
            </a:r>
            <a:r>
              <a:rPr lang="en-GB" dirty="0"/>
              <a:t>Strategy petrol price data for July 2019 and are then based on the sterling oil </a:t>
            </a:r>
            <a:r>
              <a:rPr lang="en-GB" dirty="0" smtClean="0"/>
              <a:t>futures curve</a:t>
            </a:r>
            <a:r>
              <a:rPr lang="en-GB" dirty="0"/>
              <a:t>.</a:t>
            </a:r>
          </a:p>
          <a:p>
            <a:r>
              <a:rPr lang="en-GB" dirty="0"/>
              <a:t>(b</a:t>
            </a:r>
            <a:r>
              <a:rPr lang="en-GB" dirty="0" smtClean="0"/>
              <a:t>)	CPI </a:t>
            </a:r>
            <a:r>
              <a:rPr lang="en-GB" dirty="0"/>
              <a:t>inflation excluding food, energy, alcohol, tobacco and non-alcoholic beverages.</a:t>
            </a:r>
          </a:p>
          <a:p>
            <a:r>
              <a:rPr lang="en-GB" dirty="0"/>
              <a:t>(c</a:t>
            </a:r>
            <a:r>
              <a:rPr lang="en-GB" dirty="0" smtClean="0"/>
              <a:t>)	Contribution </a:t>
            </a:r>
            <a:r>
              <a:rPr lang="en-GB" dirty="0"/>
              <a:t>of fuels and lubricants and electricity, gas and other fuels to annual CPI inflation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743" y="1722770"/>
            <a:ext cx="6155875" cy="3639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030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4.3 </a:t>
            </a:r>
            <a:r>
              <a:rPr lang="en-GB" dirty="0">
                <a:solidFill>
                  <a:srgbClr val="005E6E"/>
                </a:solidFill>
              </a:rPr>
              <a:t>Sterling oil prices and wholesale gas prices have </a:t>
            </a:r>
            <a:r>
              <a:rPr lang="en-GB" dirty="0" smtClean="0">
                <a:solidFill>
                  <a:srgbClr val="005E6E"/>
                </a:solidFill>
              </a:rPr>
              <a:t>fallen since May</a:t>
            </a:r>
            <a:endParaRPr lang="en-GB" i="1" dirty="0" smtClean="0">
              <a:solidFill>
                <a:srgbClr val="005E6E"/>
              </a:solidFill>
            </a:endParaRPr>
          </a:p>
          <a:p>
            <a:pPr lvl="2"/>
            <a:r>
              <a:rPr lang="en-GB" dirty="0"/>
              <a:t>Sterling oil and wholesale gas </a:t>
            </a:r>
            <a:r>
              <a:rPr lang="en-GB" dirty="0" smtClean="0"/>
              <a:t>prices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Bloomberg Finance L.P., </a:t>
            </a:r>
            <a:r>
              <a:rPr lang="en-GB" dirty="0" err="1"/>
              <a:t>Eikon</a:t>
            </a:r>
            <a:r>
              <a:rPr lang="en-GB" dirty="0"/>
              <a:t> from </a:t>
            </a:r>
            <a:r>
              <a:rPr lang="en-GB" dirty="0" err="1"/>
              <a:t>Refinitiv</a:t>
            </a:r>
            <a:r>
              <a:rPr lang="en-GB" dirty="0"/>
              <a:t>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US </a:t>
            </a:r>
            <a:r>
              <a:rPr lang="en-GB" dirty="0"/>
              <a:t>dollar Brent forward prices for delivery in 10–25 days’ time converted into sterling.</a:t>
            </a:r>
          </a:p>
          <a:p>
            <a:r>
              <a:rPr lang="en-GB" dirty="0"/>
              <a:t>(b</a:t>
            </a:r>
            <a:r>
              <a:rPr lang="en-GB" dirty="0" smtClean="0"/>
              <a:t>)	One-day </a:t>
            </a:r>
            <a:r>
              <a:rPr lang="en-GB" dirty="0"/>
              <a:t>forward price of UK natural gas.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805" y="1703612"/>
            <a:ext cx="6549721" cy="367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6787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</a:t>
            </a:r>
            <a:r>
              <a:rPr lang="en-GB" b="1" dirty="0" smtClean="0">
                <a:solidFill>
                  <a:srgbClr val="005E6E"/>
                </a:solidFill>
              </a:rPr>
              <a:t>4.4 </a:t>
            </a:r>
            <a:r>
              <a:rPr lang="en-GB" dirty="0">
                <a:solidFill>
                  <a:srgbClr val="005E6E"/>
                </a:solidFill>
              </a:rPr>
              <a:t>Import price inflation was close to zero in the year</a:t>
            </a:r>
          </a:p>
          <a:p>
            <a:pPr lvl="1"/>
            <a:r>
              <a:rPr lang="en-GB" dirty="0">
                <a:solidFill>
                  <a:srgbClr val="005E6E"/>
                </a:solidFill>
              </a:rPr>
              <a:t>to </a:t>
            </a:r>
            <a:r>
              <a:rPr lang="en-GB" dirty="0" smtClean="0">
                <a:solidFill>
                  <a:srgbClr val="005E6E"/>
                </a:solidFill>
              </a:rPr>
              <a:t>Q1</a:t>
            </a:r>
            <a:endParaRPr lang="en-GB" i="1" dirty="0" smtClean="0">
              <a:solidFill>
                <a:srgbClr val="005E6E"/>
              </a:solidFill>
            </a:endParaRPr>
          </a:p>
          <a:p>
            <a:pPr lvl="2"/>
            <a:r>
              <a:rPr lang="en-GB" dirty="0"/>
              <a:t>Import prices and foreign export price </a:t>
            </a:r>
            <a:r>
              <a:rPr lang="en-GB" dirty="0" smtClean="0"/>
              <a:t>inflation</a:t>
            </a:r>
            <a:r>
              <a:rPr lang="en-GB" baseline="30000" dirty="0"/>
              <a:t>(a)</a:t>
            </a:r>
          </a:p>
          <a:p>
            <a:pPr lvl="2"/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Bank of England, CEIC, </a:t>
            </a:r>
            <a:r>
              <a:rPr lang="en-GB" dirty="0" err="1"/>
              <a:t>Eikon</a:t>
            </a:r>
            <a:r>
              <a:rPr lang="en-GB" dirty="0"/>
              <a:t> from </a:t>
            </a:r>
            <a:r>
              <a:rPr lang="en-GB" dirty="0" err="1"/>
              <a:t>Refinitiv</a:t>
            </a:r>
            <a:r>
              <a:rPr lang="en-GB" dirty="0"/>
              <a:t>, Eurostat,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The </a:t>
            </a:r>
            <a:r>
              <a:rPr lang="en-GB" dirty="0"/>
              <a:t>diamonds show Bank staff’s projections for 2019 Q2.</a:t>
            </a:r>
          </a:p>
          <a:p>
            <a:r>
              <a:rPr lang="en-GB" dirty="0"/>
              <a:t>(b</a:t>
            </a:r>
            <a:r>
              <a:rPr lang="en-GB" dirty="0" smtClean="0"/>
              <a:t>)	Domestic </a:t>
            </a:r>
            <a:r>
              <a:rPr lang="en-GB" dirty="0"/>
              <a:t>currency non-oil export prices as defined in footnote (d), divided by the </a:t>
            </a:r>
            <a:r>
              <a:rPr lang="en-GB" dirty="0" smtClean="0"/>
              <a:t>sterling effective </a:t>
            </a:r>
            <a:r>
              <a:rPr lang="en-GB" dirty="0"/>
              <a:t>exchange rate index.</a:t>
            </a:r>
          </a:p>
          <a:p>
            <a:r>
              <a:rPr lang="en-GB" dirty="0"/>
              <a:t>(c</a:t>
            </a:r>
            <a:r>
              <a:rPr lang="en-GB" dirty="0" smtClean="0"/>
              <a:t>)	UK </a:t>
            </a:r>
            <a:r>
              <a:rPr lang="en-GB" dirty="0"/>
              <a:t>goods and services import deflator excluding fuels and the impact of MTIC fraud.</a:t>
            </a:r>
          </a:p>
          <a:p>
            <a:r>
              <a:rPr lang="en-GB" dirty="0"/>
              <a:t>(d</a:t>
            </a:r>
            <a:r>
              <a:rPr lang="en-GB" dirty="0" smtClean="0"/>
              <a:t>)	Domestic </a:t>
            </a:r>
            <a:r>
              <a:rPr lang="en-GB" dirty="0"/>
              <a:t>currency non-oil export prices of goods and services of 51 countries weighted </a:t>
            </a:r>
            <a:r>
              <a:rPr lang="en-GB" dirty="0" smtClean="0"/>
              <a:t>according to </a:t>
            </a:r>
            <a:r>
              <a:rPr lang="en-GB" dirty="0"/>
              <a:t>their shares in UK imports. The sample excludes major oil exporters.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262" y="1881188"/>
            <a:ext cx="6154829" cy="3624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202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4.5 </a:t>
            </a:r>
            <a:r>
              <a:rPr lang="en-GB" dirty="0">
                <a:solidFill>
                  <a:srgbClr val="005E6E"/>
                </a:solidFill>
              </a:rPr>
              <a:t>Inflation among import-intensive components has</a:t>
            </a:r>
          </a:p>
          <a:p>
            <a:pPr lvl="1"/>
            <a:r>
              <a:rPr lang="en-GB" dirty="0">
                <a:solidFill>
                  <a:srgbClr val="005E6E"/>
                </a:solidFill>
              </a:rPr>
              <a:t>fallen back from its 2017 </a:t>
            </a:r>
            <a:r>
              <a:rPr lang="en-GB" dirty="0" smtClean="0">
                <a:solidFill>
                  <a:srgbClr val="005E6E"/>
                </a:solidFill>
              </a:rPr>
              <a:t>peak</a:t>
            </a:r>
            <a:endParaRPr lang="en-GB" i="1" dirty="0" smtClean="0">
              <a:solidFill>
                <a:srgbClr val="005E6E"/>
              </a:solidFill>
            </a:endParaRPr>
          </a:p>
          <a:p>
            <a:pPr lvl="2"/>
            <a:r>
              <a:rPr lang="en-GB" dirty="0"/>
              <a:t>CPI inflation by import intensity</a:t>
            </a:r>
            <a:r>
              <a:rPr lang="en-GB" baseline="30000" dirty="0" smtClean="0"/>
              <a:t>(a)</a:t>
            </a:r>
          </a:p>
          <a:p>
            <a:pPr lvl="2"/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Higher </a:t>
            </a:r>
            <a:r>
              <a:rPr lang="en-GB" dirty="0"/>
              <a:t>and lower import-intensive CPI components are the top and bottom half respectively </a:t>
            </a:r>
            <a:r>
              <a:rPr lang="en-GB" dirty="0" smtClean="0"/>
              <a:t>of CPI </a:t>
            </a:r>
            <a:r>
              <a:rPr lang="en-GB" dirty="0"/>
              <a:t>components ordered by import intensity. Data exclude fuel and administered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and regulated prices </a:t>
            </a:r>
            <a:r>
              <a:rPr lang="en-GB" dirty="0"/>
              <a:t>and are adjusted by Bank staff for changes in the rate of VAT, although there is </a:t>
            </a:r>
            <a:r>
              <a:rPr lang="en-GB" dirty="0" smtClean="0"/>
              <a:t>uncertainty around </a:t>
            </a:r>
            <a:r>
              <a:rPr lang="en-GB" dirty="0"/>
              <a:t>the precise impact of those changes. Import intensities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are </a:t>
            </a:r>
            <a:r>
              <a:rPr lang="en-GB" dirty="0"/>
              <a:t>ONS estimates of </a:t>
            </a:r>
            <a:r>
              <a:rPr lang="en-GB" dirty="0" smtClean="0"/>
              <a:t>the percentage </a:t>
            </a:r>
            <a:r>
              <a:rPr lang="en-GB" dirty="0"/>
              <a:t>total contribution of imports to final household consumption in the CPI, by </a:t>
            </a:r>
            <a:r>
              <a:rPr lang="en-GB" dirty="0" smtClean="0"/>
              <a:t>COICOP class</a:t>
            </a:r>
            <a:r>
              <a:rPr lang="en-GB" dirty="0"/>
              <a:t>, based on the </a:t>
            </a:r>
            <a:r>
              <a:rPr lang="en-GB" i="1" dirty="0"/>
              <a:t>United Kingdom Input-Output </a:t>
            </a:r>
            <a:r>
              <a:rPr lang="en-GB" i="1" dirty="0" smtClean="0"/>
              <a:t/>
            </a:r>
            <a:br>
              <a:rPr lang="en-GB" i="1" dirty="0" smtClean="0"/>
            </a:br>
            <a:r>
              <a:rPr lang="en-GB" i="1" dirty="0" smtClean="0"/>
              <a:t>Analytical </a:t>
            </a:r>
            <a:r>
              <a:rPr lang="en-GB" i="1" dirty="0"/>
              <a:t>Tables 2014</a:t>
            </a:r>
            <a:r>
              <a:rPr lang="en-GB" dirty="0"/>
              <a:t>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915" y="1747372"/>
            <a:ext cx="6100361" cy="362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818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4.6 </a:t>
            </a:r>
            <a:r>
              <a:rPr lang="en-GB" dirty="0">
                <a:solidFill>
                  <a:srgbClr val="005E6E"/>
                </a:solidFill>
              </a:rPr>
              <a:t>Unit labour cost growth has strengthened in recent</a:t>
            </a:r>
          </a:p>
          <a:p>
            <a:pPr lvl="1"/>
            <a:r>
              <a:rPr lang="en-GB" dirty="0" smtClean="0">
                <a:solidFill>
                  <a:srgbClr val="005E6E"/>
                </a:solidFill>
              </a:rPr>
              <a:t>years</a:t>
            </a:r>
            <a:endParaRPr lang="en-GB" i="1" dirty="0" smtClean="0">
              <a:solidFill>
                <a:srgbClr val="005E6E"/>
              </a:solidFill>
            </a:endParaRPr>
          </a:p>
          <a:p>
            <a:pPr lvl="2"/>
            <a:r>
              <a:rPr lang="en-GB" dirty="0"/>
              <a:t>Contributions to four-quarter private sector unit wage cost </a:t>
            </a:r>
            <a:r>
              <a:rPr lang="en-GB" dirty="0" smtClean="0"/>
              <a:t>growth</a:t>
            </a:r>
            <a:r>
              <a:rPr lang="en-GB" baseline="30000" dirty="0" smtClean="0"/>
              <a:t>(a)</a:t>
            </a:r>
          </a:p>
          <a:p>
            <a:pPr lvl="2"/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Private </a:t>
            </a:r>
            <a:r>
              <a:rPr lang="en-GB" dirty="0"/>
              <a:t>sector AWE regular pay divided by private sector productivity per head, based on </a:t>
            </a:r>
            <a:r>
              <a:rPr lang="en-GB" dirty="0" smtClean="0"/>
              <a:t>the </a:t>
            </a:r>
            <a:r>
              <a:rPr lang="en-GB" dirty="0" err="1" smtClean="0"/>
              <a:t>backcast</a:t>
            </a:r>
            <a:r>
              <a:rPr lang="en-GB" dirty="0" smtClean="0"/>
              <a:t> </a:t>
            </a:r>
            <a:r>
              <a:rPr lang="en-GB" dirty="0"/>
              <a:t>for the final estimate of private sector output. The diamond shows Bank </a:t>
            </a:r>
            <a:r>
              <a:rPr lang="en-GB" dirty="0" smtClean="0"/>
              <a:t>staff’s projection </a:t>
            </a:r>
            <a:r>
              <a:rPr lang="en-GB" dirty="0"/>
              <a:t>for 2019 Q2. See Table 4.C in the </a:t>
            </a:r>
            <a:r>
              <a:rPr lang="en-GB" dirty="0">
                <a:hlinkClick r:id="rId2"/>
              </a:rPr>
              <a:t>November 2018 </a:t>
            </a:r>
            <a:r>
              <a:rPr lang="en-GB" i="1" dirty="0">
                <a:hlinkClick r:id="rId2"/>
              </a:rPr>
              <a:t>Inflation Report </a:t>
            </a:r>
            <a:r>
              <a:rPr lang="en-GB" dirty="0"/>
              <a:t>for more details.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084" y="1731262"/>
            <a:ext cx="6201596" cy="3687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902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4.7 </a:t>
            </a:r>
            <a:r>
              <a:rPr lang="en-GB" dirty="0">
                <a:solidFill>
                  <a:srgbClr val="005E6E"/>
                </a:solidFill>
              </a:rPr>
              <a:t>Core services price inflation remains low by </a:t>
            </a:r>
            <a:r>
              <a:rPr lang="en-GB" dirty="0" smtClean="0">
                <a:solidFill>
                  <a:srgbClr val="005E6E"/>
                </a:solidFill>
              </a:rPr>
              <a:t>historical standards</a:t>
            </a:r>
            <a:endParaRPr lang="en-GB" i="1" dirty="0" smtClean="0">
              <a:solidFill>
                <a:srgbClr val="005E6E"/>
              </a:solidFill>
            </a:endParaRPr>
          </a:p>
          <a:p>
            <a:pPr lvl="2"/>
            <a:r>
              <a:rPr lang="en-GB" dirty="0"/>
              <a:t>Core goods and core services CPI </a:t>
            </a:r>
            <a:r>
              <a:rPr lang="en-GB" dirty="0" smtClean="0"/>
              <a:t>inflation</a:t>
            </a:r>
            <a:r>
              <a:rPr lang="en-GB" baseline="30000" dirty="0" smtClean="0"/>
              <a:t>(a)</a:t>
            </a:r>
          </a:p>
          <a:p>
            <a:pPr lvl="2"/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Core </a:t>
            </a:r>
            <a:r>
              <a:rPr lang="en-GB" dirty="0"/>
              <a:t>services CPI excludes airfares, package holidays, education and VAT. Core goods CPI </a:t>
            </a:r>
            <a:r>
              <a:rPr lang="en-GB" dirty="0" smtClean="0"/>
              <a:t>excludes food</a:t>
            </a:r>
            <a:r>
              <a:rPr lang="en-GB" dirty="0"/>
              <a:t>, non-alcoholic beverages, alcohol, tobacco, energy and VAT. Where Bank staff have </a:t>
            </a:r>
            <a:r>
              <a:rPr lang="en-GB" dirty="0" smtClean="0"/>
              <a:t>adjusted for </a:t>
            </a:r>
            <a:r>
              <a:rPr lang="en-GB" dirty="0"/>
              <a:t>the rate of VAT there is uncertainty around the precise impact of those </a:t>
            </a:r>
            <a:r>
              <a:rPr lang="en-GB" dirty="0" smtClean="0"/>
              <a:t>changes.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608" y="1705137"/>
            <a:ext cx="6265386" cy="3729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452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4.8 </a:t>
            </a:r>
            <a:r>
              <a:rPr lang="en-GB" dirty="0">
                <a:solidFill>
                  <a:srgbClr val="005E6E"/>
                </a:solidFill>
              </a:rPr>
              <a:t>Price-based indicators of DGI have picked up</a:t>
            </a:r>
          </a:p>
          <a:p>
            <a:pPr lvl="1"/>
            <a:r>
              <a:rPr lang="en-GB" dirty="0">
                <a:solidFill>
                  <a:srgbClr val="005E6E"/>
                </a:solidFill>
              </a:rPr>
              <a:t>since </a:t>
            </a:r>
            <a:r>
              <a:rPr lang="en-GB" dirty="0" smtClean="0">
                <a:solidFill>
                  <a:srgbClr val="005E6E"/>
                </a:solidFill>
              </a:rPr>
              <a:t>2015</a:t>
            </a:r>
            <a:endParaRPr lang="en-GB" i="1" dirty="0" smtClean="0">
              <a:solidFill>
                <a:srgbClr val="005E6E"/>
              </a:solidFill>
            </a:endParaRPr>
          </a:p>
          <a:p>
            <a:pPr lvl="2"/>
            <a:r>
              <a:rPr lang="en-GB" dirty="0"/>
              <a:t>Indicators of domestically generated </a:t>
            </a:r>
            <a:r>
              <a:rPr lang="en-GB" dirty="0" smtClean="0"/>
              <a:t>inflation</a:t>
            </a:r>
            <a:endParaRPr lang="en-GB" baseline="30000" dirty="0" smtClean="0"/>
          </a:p>
          <a:p>
            <a:pPr lvl="2"/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Labour-intensive </a:t>
            </a:r>
            <a:r>
              <a:rPr lang="en-GB" dirty="0"/>
              <a:t>services CPI contains the top 15 components of core services CPI by </a:t>
            </a:r>
            <a:r>
              <a:rPr lang="en-GB" dirty="0" smtClean="0"/>
              <a:t>labour content</a:t>
            </a:r>
            <a:r>
              <a:rPr lang="en-GB" dirty="0"/>
              <a:t>, assessed using the </a:t>
            </a:r>
            <a:r>
              <a:rPr lang="en-GB" i="1" dirty="0"/>
              <a:t>United Kingdom Input-Output Analytical Tables 2014</a:t>
            </a:r>
            <a:r>
              <a:rPr lang="en-GB" dirty="0"/>
              <a:t>. Data </a:t>
            </a:r>
            <a:r>
              <a:rPr lang="en-GB" dirty="0" smtClean="0"/>
              <a:t>are adjusted </a:t>
            </a:r>
            <a:r>
              <a:rPr lang="en-GB" dirty="0"/>
              <a:t>by Bank staff for changes in the rate of VAT, although there is uncertainty about </a:t>
            </a:r>
            <a:r>
              <a:rPr lang="en-GB" dirty="0" smtClean="0"/>
              <a:t>the precise </a:t>
            </a:r>
            <a:r>
              <a:rPr lang="en-GB" dirty="0"/>
              <a:t>impact of those changes.</a:t>
            </a:r>
          </a:p>
          <a:p>
            <a:r>
              <a:rPr lang="en-GB" dirty="0"/>
              <a:t>(b</a:t>
            </a:r>
            <a:r>
              <a:rPr lang="en-GB" dirty="0" smtClean="0"/>
              <a:t>)	The </a:t>
            </a:r>
            <a:r>
              <a:rPr lang="en-GB" dirty="0"/>
              <a:t>median annual inflation rate of around 190 services items in the CPI basket. These data </a:t>
            </a:r>
            <a:r>
              <a:rPr lang="en-GB" dirty="0" smtClean="0"/>
              <a:t>have not </a:t>
            </a:r>
            <a:r>
              <a:rPr lang="en-GB" dirty="0"/>
              <a:t>been adjusted for changes in the rate of VAT.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502" y="1714715"/>
            <a:ext cx="6072925" cy="380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61893"/>
      </p:ext>
    </p:extLst>
  </p:cSld>
  <p:clrMapOvr>
    <a:masterClrMapping/>
  </p:clrMapOvr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alDate xmlns="http://schemas.microsoft.com/sharepoint/v3" xsi:nil="true"/>
    <TaxCatchAll xmlns="94fc26e6-6271-400d-888b-6bc5b0598690">
      <Value>987</Value>
    </TaxCatchAll>
    <BOETwoLevelApprovalUnapprovedUrls xmlns="CEE65117-4BBE-4C9C-8465-20A300C4D3E5" xsi:nil="true"/>
    <BOEReplicationFlag xmlns="http://schemas.microsoft.com/sharepoint/v3">0</BOEReplicationFlag>
    <PublicationReviewalChoice xmlns="http://schemas.microsoft.com/sharepoint/v3" xsi:nil="true"/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5c80c2f4-886d-4955-b2ec-35ac269431e4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2013-08-06T23:00:00+00:00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2013-08-07T10:30:00Z</PublishingStartDate>
    <BOEKeywords xmlns="http://schemas.microsoft.com/sharepoint/v3/fields">Bank of England Inflation Report August 2013, IR, monetary policy, MPC, Output and supply</BOEKeywords>
    <OwnerGroup xmlns="http://schemas.microsoft.com/sharepoint/v3">
      <UserInfo>
        <DisplayName/>
        <AccountId>97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6" ma:contentTypeDescription="Create a new document." ma:contentTypeScope="" ma:versionID="2f0587e9cbd5ef714b92d6b5a957b6a2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7db58f5ba35790aa542153843322d321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ReviewalDate" minOccurs="0"/>
                <xsd:element ref="ns1:ArchivalChoice"/>
                <xsd:element ref="ns1:PublicationReviewalChoice" minOccurs="0"/>
                <xsd:element ref="ns1:BOEReplicationFlag" minOccurs="0"/>
                <xsd:element ref="ns1:BOEReplicateBackwardLinksOnDeployFlag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ReviewalDate" ma:index="24" nillable="true" ma:displayName="Reviewal Date" ma:format="DateOnly" ma:internalName="ReviewalDate" ma:readOnly="false">
      <xsd:simpleType>
        <xsd:restriction base="dms:DateTime"/>
      </xsd:simpleType>
    </xsd:element>
    <xsd:element name="ArchivalChoice" ma:index="25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PublicationReviewalChoice" ma:index="26" nillable="true" ma:displayName="Review Publication In" ma:internalName="PublicationReviewalChoice" ma:readOnly="false">
      <xsd:simpleType>
        <xsd:restriction base="dms:Choice">
          <xsd:enumeration value="3 Months"/>
          <xsd:enumeration value="6 Months"/>
          <xsd:enumeration value="12 Months"/>
          <xsd:enumeration value="24 Months"/>
        </xsd:restriction>
      </xsd:simpleType>
    </xsd:element>
    <xsd:element name="BOEReplicationFlag" ma:index="27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8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LongProperties xmlns="http://schemas.microsoft.com/office/2006/metadata/longProperties"/>
</file>

<file path=customXml/itemProps1.xml><?xml version="1.0" encoding="utf-8"?>
<ds:datastoreItem xmlns:ds="http://schemas.openxmlformats.org/officeDocument/2006/customXml" ds:itemID="{4F2BA893-CFF4-4AF1-9D1D-0600F4183E1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4A39AD9-F0DF-4C49-B8DC-4830BAFEA464}">
  <ds:schemaRefs>
    <ds:schemaRef ds:uri="http://purl.org/dc/elements/1.1/"/>
    <ds:schemaRef ds:uri="http://schemas.microsoft.com/office/2006/metadata/properties"/>
    <ds:schemaRef ds:uri="94fc26e6-6271-400d-888b-6bc5b0598690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CEE65117-4BBE-4C9C-8465-20A300C4D3E5"/>
    <ds:schemaRef ds:uri="http://purl.org/dc/dcmitype/"/>
    <ds:schemaRef ds:uri="http://schemas.microsoft.com/sharepoint/v3/fields"/>
    <ds:schemaRef ds:uri="94FC26E6-6271-400D-888B-6BC5B0598690"/>
    <ds:schemaRef ds:uri="b67fa5cd-9f58-4c91-ae17-33c31eed239f"/>
    <ds:schemaRef ds:uri="http://schemas.microsoft.com/sharepoint/v3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C3328FC-D678-49E8-B4B4-2C3773526C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67fa5cd-9f58-4c91-ae17-33c31eed239f"/>
    <ds:schemaRef ds:uri="94fc26e6-6271-400d-888b-6bc5b0598690"/>
    <ds:schemaRef ds:uri="94FC26E6-6271-400D-888B-6BC5B0598690"/>
    <ds:schemaRef ds:uri="http://schemas.microsoft.com/sharepoint/v3/fields"/>
    <ds:schemaRef ds:uri="CEE65117-4BBE-4C9C-8465-20A300C4D3E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5A747499-D055-4494-BECF-CC0DD689BDE0}">
  <ds:schemaRefs>
    <ds:schemaRef ds:uri="http://schemas.microsoft.com/office/2006/metadata/long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583</TotalTime>
  <Words>377</Words>
  <Application>Microsoft Office PowerPoint</Application>
  <PresentationFormat>On-screen Show (4:3)</PresentationFormat>
  <Paragraphs>77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MS PGothic</vt:lpstr>
      <vt:lpstr>MS PGothic</vt:lpstr>
      <vt:lpstr>Arial</vt:lpstr>
      <vt:lpstr>Calibri</vt:lpstr>
      <vt:lpstr>Times</vt:lpstr>
      <vt:lpstr>IR POWERPOINT TEMPLATE</vt:lpstr>
      <vt:lpstr>Inflation Report August 2019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Inflation Report May 2019</dc:title>
  <dc:subject>Section 4: Costs and prices</dc:subject>
  <dc:creator>Bank of England</dc:creator>
  <cp:keywords/>
  <dc:description/>
  <cp:lastModifiedBy>Martyn, Helen</cp:lastModifiedBy>
  <cp:revision>38</cp:revision>
  <cp:lastPrinted>2014-02-11T15:04:13Z</cp:lastPrinted>
  <dcterms:created xsi:type="dcterms:W3CDTF">2019-02-05T19:14:55Z</dcterms:created>
  <dcterms:modified xsi:type="dcterms:W3CDTF">2019-07-31T10:12:16Z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987;#Inflation Report|5c80c2f4-886d-4955-b2ec-35ac269431e4</vt:lpwstr>
  </property>
  <property fmtid="{D5CDD505-2E9C-101B-9397-08002B2CF9AE}" pid="4" name="TemplateUrl">
    <vt:lpwstr/>
  </property>
  <property fmtid="{D5CDD505-2E9C-101B-9397-08002B2CF9AE}" pid="5" name="Order">
    <vt:lpwstr>591000.000000000</vt:lpwstr>
  </property>
  <property fmtid="{D5CDD505-2E9C-101B-9397-08002B2CF9AE}" pid="6" name="xd_ProgID">
    <vt:lpwstr/>
  </property>
  <property fmtid="{D5CDD505-2E9C-101B-9397-08002B2CF9AE}" pid="7" name="ContentTypeId">
    <vt:lpwstr>0x010100EBF4EEF456FC2F46961A35CADEE901AB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