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1"/>
  </p:notesMasterIdLst>
  <p:sldIdLst>
    <p:sldId id="314" r:id="rId6"/>
    <p:sldId id="338" r:id="rId7"/>
    <p:sldId id="339" r:id="rId8"/>
    <p:sldId id="340" r:id="rId9"/>
    <p:sldId id="341" r:id="rId10"/>
    <p:sldId id="342" r:id="rId11"/>
    <p:sldId id="316" r:id="rId12"/>
    <p:sldId id="336" r:id="rId13"/>
    <p:sldId id="337" r:id="rId14"/>
    <p:sldId id="309" r:id="rId15"/>
    <p:sldId id="335" r:id="rId16"/>
    <p:sldId id="343" r:id="rId17"/>
    <p:sldId id="344" r:id="rId18"/>
    <p:sldId id="345" r:id="rId19"/>
    <p:sldId id="347" r:id="rId2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698" y="51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ankofengland.co.uk/inflation-report/2018/november-2018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bankofengland.co.uk/statistics/articles/2019/introduction-of-new-quoted-rates-data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academic.oup.com/qje/article/131/4/1593/2468873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bankofengland.co.uk/inflation-report/2019/august-2019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bankofengland.co.uk/bank-overground/2019/how-can-we-measure-uk-financial-condition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Inflation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August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7932737" cy="1058862"/>
          </a:xfrm>
        </p:spPr>
        <p:txBody>
          <a:bodyPr/>
          <a:lstStyle/>
          <a:p>
            <a:pPr lvl="2"/>
            <a:r>
              <a:rPr lang="en-GB" sz="2400" dirty="0" smtClean="0"/>
              <a:t>Global developments and </a:t>
            </a:r>
            <a:br>
              <a:rPr lang="en-GB" sz="2400" dirty="0" smtClean="0"/>
            </a:br>
            <a:r>
              <a:rPr lang="en-GB" sz="2400" dirty="0" smtClean="0"/>
              <a:t>domestic financial conditions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solidFill>
                <a:srgbClr val="005E6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19391" cy="3997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1.A </a:t>
            </a:r>
            <a:r>
              <a:rPr lang="en-GB" dirty="0" smtClean="0">
                <a:solidFill>
                  <a:srgbClr val="005E6E"/>
                </a:solidFill>
              </a:rPr>
              <a:t>Global </a:t>
            </a:r>
            <a:r>
              <a:rPr lang="en-GB" dirty="0">
                <a:solidFill>
                  <a:srgbClr val="005E6E"/>
                </a:solidFill>
              </a:rPr>
              <a:t>GDP growth appears to have slowed slightly </a:t>
            </a:r>
            <a:r>
              <a:rPr lang="en-GB" dirty="0" smtClean="0">
                <a:solidFill>
                  <a:srgbClr val="005E6E"/>
                </a:solidFill>
              </a:rPr>
              <a:t>in 2019 Q2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GDP </a:t>
            </a:r>
            <a:r>
              <a:rPr lang="en-GB" dirty="0"/>
              <a:t>in selected countries and </a:t>
            </a:r>
            <a:r>
              <a:rPr lang="en-GB" dirty="0" smtClean="0"/>
              <a:t>regions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IMF </a:t>
            </a:r>
            <a:r>
              <a:rPr lang="en-GB" i="1" dirty="0"/>
              <a:t>World Economic Outlook</a:t>
            </a:r>
            <a:r>
              <a:rPr lang="en-GB" dirty="0"/>
              <a:t> (</a:t>
            </a:r>
            <a:r>
              <a:rPr lang="en-GB" i="1" dirty="0"/>
              <a:t>WEO</a:t>
            </a:r>
            <a:r>
              <a:rPr lang="en-GB" dirty="0"/>
              <a:t>), National Bureau of Statistics of </a:t>
            </a:r>
            <a:r>
              <a:rPr lang="en-GB" dirty="0" smtClean="0"/>
              <a:t>China, OECD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228600" indent="-228600">
              <a:buAutoNum type="alphaLcParenBoth"/>
            </a:pPr>
            <a:r>
              <a:rPr lang="en-GB" dirty="0" smtClean="0"/>
              <a:t>Real </a:t>
            </a:r>
            <a:r>
              <a:rPr lang="en-GB" dirty="0"/>
              <a:t>GDP measures. Figures in parentheses are shares in UK exports in 2017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Estimates </a:t>
            </a:r>
            <a:r>
              <a:rPr lang="en-GB" dirty="0"/>
              <a:t>from 2010 Q4 onwards are from the National Bureau of Statistics of China. Earlier estimates </a:t>
            </a:r>
            <a:r>
              <a:rPr lang="en-GB" dirty="0" smtClean="0"/>
              <a:t>are based </a:t>
            </a:r>
            <a:r>
              <a:rPr lang="en-GB" dirty="0"/>
              <a:t>on OECD data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The </a:t>
            </a:r>
            <a:r>
              <a:rPr lang="en-GB" dirty="0"/>
              <a:t>earliest observation for Russia is 2003 Q2.</a:t>
            </a:r>
          </a:p>
          <a:p>
            <a:r>
              <a:rPr lang="en-GB" dirty="0"/>
              <a:t>(d</a:t>
            </a:r>
            <a:r>
              <a:rPr lang="en-GB" dirty="0" smtClean="0"/>
              <a:t>)	Constructed </a:t>
            </a:r>
            <a:r>
              <a:rPr lang="en-GB" dirty="0"/>
              <a:t>using data for real GDP growth rates for 180 countries weighted according to their shares </a:t>
            </a:r>
            <a:r>
              <a:rPr lang="en-GB" dirty="0" smtClean="0"/>
              <a:t>in UK </a:t>
            </a:r>
            <a:r>
              <a:rPr lang="en-GB" dirty="0"/>
              <a:t>exports. Figure for 2019 Q2 is a Bank staff projection. The latest US and euro-area GDP data for 2019 </a:t>
            </a:r>
            <a:r>
              <a:rPr lang="en-GB" dirty="0" smtClean="0"/>
              <a:t>Q2 have </a:t>
            </a:r>
            <a:r>
              <a:rPr lang="en-GB" dirty="0"/>
              <a:t>not been incorporated into this projection.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455" y="1527339"/>
            <a:ext cx="6372617" cy="394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19391" cy="3997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1.B </a:t>
            </a:r>
            <a:r>
              <a:rPr lang="en-GB" dirty="0" smtClean="0">
                <a:solidFill>
                  <a:srgbClr val="005E6E"/>
                </a:solidFill>
              </a:rPr>
              <a:t>Trade </a:t>
            </a:r>
            <a:r>
              <a:rPr lang="en-GB" dirty="0">
                <a:solidFill>
                  <a:srgbClr val="005E6E"/>
                </a:solidFill>
              </a:rPr>
              <a:t>tensions are expected to have a modest </a:t>
            </a:r>
            <a:r>
              <a:rPr lang="en-GB" dirty="0" smtClean="0">
                <a:solidFill>
                  <a:srgbClr val="005E6E"/>
                </a:solidFill>
              </a:rPr>
              <a:t>direct effect </a:t>
            </a:r>
            <a:r>
              <a:rPr lang="en-GB" dirty="0">
                <a:solidFill>
                  <a:srgbClr val="005E6E"/>
                </a:solidFill>
              </a:rPr>
              <a:t>on GDP, but the indirect effects could be </a:t>
            </a:r>
            <a:r>
              <a:rPr lang="en-GB" dirty="0" smtClean="0">
                <a:solidFill>
                  <a:srgbClr val="005E6E"/>
                </a:solidFill>
              </a:rPr>
              <a:t>larger</a:t>
            </a:r>
          </a:p>
          <a:p>
            <a:pPr lvl="2"/>
            <a:r>
              <a:rPr lang="en-GB" dirty="0" smtClean="0"/>
              <a:t>Estimated </a:t>
            </a:r>
            <a:r>
              <a:rPr lang="en-GB" dirty="0"/>
              <a:t>impacts on the levels of </a:t>
            </a:r>
            <a:r>
              <a:rPr lang="en-GB" dirty="0" smtClean="0"/>
              <a:t>GDP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228600" indent="-228600">
              <a:buAutoNum type="alphaLcParenBoth"/>
            </a:pPr>
            <a:r>
              <a:rPr lang="en-GB" dirty="0" smtClean="0"/>
              <a:t>Peak </a:t>
            </a:r>
            <a:r>
              <a:rPr lang="en-GB" dirty="0"/>
              <a:t>impacts over a three-year period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Measures </a:t>
            </a:r>
            <a:r>
              <a:rPr lang="en-GB" dirty="0"/>
              <a:t>already implemented are the US tariffs on steel and aluminium, the tariffs on US$250 billion </a:t>
            </a:r>
            <a:r>
              <a:rPr lang="en-GB" dirty="0" smtClean="0"/>
              <a:t>of US </a:t>
            </a:r>
            <a:r>
              <a:rPr lang="en-GB" dirty="0"/>
              <a:t>imports from China and those on US$110 billion of Chinese imports from the US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The </a:t>
            </a:r>
            <a:r>
              <a:rPr lang="en-GB" dirty="0"/>
              <a:t>direct tariff impact on Chinese GDP is smaller than the estimate in Box 1 of the </a:t>
            </a:r>
            <a:r>
              <a:rPr lang="en-GB" dirty="0">
                <a:hlinkClick r:id="rId2"/>
              </a:rPr>
              <a:t>November 2018 </a:t>
            </a:r>
            <a:r>
              <a:rPr lang="en-GB" i="1" dirty="0" smtClean="0">
                <a:hlinkClick r:id="rId2"/>
              </a:rPr>
              <a:t>Report</a:t>
            </a:r>
            <a:r>
              <a:rPr lang="en-GB" dirty="0" smtClean="0"/>
              <a:t>, because </a:t>
            </a:r>
            <a:r>
              <a:rPr lang="en-GB" dirty="0"/>
              <a:t>this estimate assumes that the Chinese authorities loosen policy to offset some of the impact </a:t>
            </a:r>
            <a:r>
              <a:rPr lang="en-GB" dirty="0" smtClean="0"/>
              <a:t>of higher </a:t>
            </a:r>
            <a:r>
              <a:rPr lang="en-GB" dirty="0"/>
              <a:t>tariffs.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22" y="1619283"/>
            <a:ext cx="7885933" cy="329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100" y="226222"/>
            <a:ext cx="8281168" cy="3997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1.C </a:t>
            </a:r>
            <a:r>
              <a:rPr lang="en-GB" dirty="0" smtClean="0">
                <a:solidFill>
                  <a:srgbClr val="005E6E"/>
                </a:solidFill>
              </a:rPr>
              <a:t>Inflation </a:t>
            </a:r>
            <a:r>
              <a:rPr lang="en-GB" dirty="0">
                <a:solidFill>
                  <a:srgbClr val="005E6E"/>
                </a:solidFill>
              </a:rPr>
              <a:t>has been subdued in the euro area and the </a:t>
            </a:r>
            <a:r>
              <a:rPr lang="en-GB" dirty="0" smtClean="0">
                <a:solidFill>
                  <a:srgbClr val="005E6E"/>
                </a:solidFill>
              </a:rPr>
              <a:t>US</a:t>
            </a:r>
          </a:p>
          <a:p>
            <a:pPr lvl="2"/>
            <a:r>
              <a:rPr lang="en-GB" dirty="0" smtClean="0"/>
              <a:t>Inflation </a:t>
            </a:r>
            <a:r>
              <a:rPr lang="en-GB" dirty="0"/>
              <a:t>in selected </a:t>
            </a:r>
            <a:r>
              <a:rPr lang="en-GB" dirty="0" smtClean="0"/>
              <a:t>economies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Eurostat, ONS, US Bureau of Economic Analysis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228600" indent="-228600">
              <a:buAutoNum type="alphaLcParenBoth"/>
            </a:pPr>
            <a:r>
              <a:rPr lang="en-GB" dirty="0" smtClean="0"/>
              <a:t>Personal </a:t>
            </a:r>
            <a:r>
              <a:rPr lang="en-GB" dirty="0"/>
              <a:t>consumption expenditure price index inflation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For </a:t>
            </a:r>
            <a:r>
              <a:rPr lang="en-GB" dirty="0"/>
              <a:t>the euro area and the UK, excludes energy, food, alcoholic beverages and tobacco. For the US, </a:t>
            </a:r>
            <a:r>
              <a:rPr lang="en-GB" dirty="0" smtClean="0"/>
              <a:t>excludes food </a:t>
            </a:r>
            <a:r>
              <a:rPr lang="en-GB" dirty="0"/>
              <a:t>and energy.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80" y="1480883"/>
            <a:ext cx="7293540" cy="416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6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19391" cy="3997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1.D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baseline="300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270" y="1123055"/>
            <a:ext cx="6193669" cy="53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6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100" y="226222"/>
            <a:ext cx="8281168" cy="3997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1.E </a:t>
            </a:r>
            <a:r>
              <a:rPr lang="en-GB" dirty="0">
                <a:solidFill>
                  <a:srgbClr val="005E6E"/>
                </a:solidFill>
              </a:rPr>
              <a:t>Retail interest rates remain </a:t>
            </a:r>
            <a:r>
              <a:rPr lang="en-GB" dirty="0" smtClean="0">
                <a:solidFill>
                  <a:srgbClr val="005E6E"/>
                </a:solidFill>
              </a:rPr>
              <a:t>low</a:t>
            </a:r>
          </a:p>
          <a:p>
            <a:pPr lvl="2"/>
            <a:r>
              <a:rPr lang="en-GB" dirty="0"/>
              <a:t>Selected household quoted </a:t>
            </a:r>
            <a:r>
              <a:rPr lang="en-GB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(a</a:t>
            </a:r>
            <a:r>
              <a:rPr lang="en-GB" dirty="0" smtClean="0"/>
              <a:t>)	The </a:t>
            </a:r>
            <a:r>
              <a:rPr lang="en-GB" dirty="0"/>
              <a:t>Bank’s quoted rate series are weighted monthly average rates advertised by all UK banks and </a:t>
            </a:r>
            <a:r>
              <a:rPr lang="en-GB" dirty="0" smtClean="0"/>
              <a:t>building societies </a:t>
            </a:r>
            <a:r>
              <a:rPr lang="en-GB" dirty="0"/>
              <a:t>with products meeting the specific criteria. Not seasonally adjusted. Data for July are </a:t>
            </a:r>
            <a:r>
              <a:rPr lang="en-GB" dirty="0" smtClean="0"/>
              <a:t>flash estimates </a:t>
            </a:r>
            <a:r>
              <a:rPr lang="en-GB" dirty="0"/>
              <a:t>and subject to change until they are published on 7 August. In February 2019 the </a:t>
            </a:r>
            <a:r>
              <a:rPr lang="en-GB" dirty="0" smtClean="0"/>
              <a:t>methodology used </a:t>
            </a:r>
            <a:r>
              <a:rPr lang="en-GB" dirty="0"/>
              <a:t>to calculate these data was changed. More information is available </a:t>
            </a:r>
            <a:r>
              <a:rPr lang="en-GB" dirty="0">
                <a:hlinkClick r:id="rId2"/>
              </a:rPr>
              <a:t>here</a:t>
            </a:r>
            <a:r>
              <a:rPr lang="en-GB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48" y="1000318"/>
            <a:ext cx="5571991" cy="503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8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1.1 </a:t>
            </a:r>
            <a:r>
              <a:rPr lang="en-GB" dirty="0">
                <a:solidFill>
                  <a:srgbClr val="005E6E"/>
                </a:solidFill>
              </a:rPr>
              <a:t>Survey indicators of global output growth have </a:t>
            </a:r>
            <a:r>
              <a:rPr lang="en-GB" dirty="0" smtClean="0">
                <a:solidFill>
                  <a:srgbClr val="005E6E"/>
                </a:solidFill>
              </a:rPr>
              <a:t>fallen, particularly </a:t>
            </a:r>
            <a:r>
              <a:rPr lang="en-GB" dirty="0">
                <a:solidFill>
                  <a:srgbClr val="005E6E"/>
                </a:solidFill>
              </a:rPr>
              <a:t>in the manufacturing </a:t>
            </a:r>
            <a:r>
              <a:rPr lang="en-GB" dirty="0" smtClean="0">
                <a:solidFill>
                  <a:srgbClr val="005E6E"/>
                </a:solidFill>
              </a:rPr>
              <a:t>sector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Global purchasing managers’ indices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229194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IHS </a:t>
            </a:r>
            <a:r>
              <a:rPr lang="en-GB" dirty="0" err="1"/>
              <a:t>Markit</a:t>
            </a:r>
            <a:r>
              <a:rPr lang="en-GB" dirty="0"/>
              <a:t> and JPMorgan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Measures </a:t>
            </a:r>
            <a:r>
              <a:rPr lang="en-GB" dirty="0"/>
              <a:t>of current monthly composite (services and manufacturing) output, </a:t>
            </a:r>
            <a:r>
              <a:rPr lang="en-GB" dirty="0" smtClean="0"/>
              <a:t>manufacturing output</a:t>
            </a:r>
            <a:r>
              <a:rPr lang="en-GB" dirty="0"/>
              <a:t>, and manufacturing export orders growth based on the results of surveys in 44 </a:t>
            </a:r>
            <a:r>
              <a:rPr lang="en-GB" dirty="0" smtClean="0"/>
              <a:t>countries. Together </a:t>
            </a:r>
            <a:r>
              <a:rPr lang="en-GB" dirty="0"/>
              <a:t>these countries account for an estimated 89% of global GDP.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447" y="1648721"/>
            <a:ext cx="6202693" cy="36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7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88014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1.2 </a:t>
            </a:r>
            <a:r>
              <a:rPr lang="en-GB" dirty="0" smtClean="0">
                <a:solidFill>
                  <a:srgbClr val="005E6E"/>
                </a:solidFill>
              </a:rPr>
              <a:t>World </a:t>
            </a:r>
            <a:r>
              <a:rPr lang="en-GB" dirty="0">
                <a:solidFill>
                  <a:srgbClr val="005E6E"/>
                </a:solidFill>
              </a:rPr>
              <a:t>trade in goods growth has remained weak </a:t>
            </a:r>
            <a:r>
              <a:rPr lang="en-GB" dirty="0" smtClean="0">
                <a:solidFill>
                  <a:srgbClr val="005E6E"/>
                </a:solidFill>
              </a:rPr>
              <a:t>and sentiment </a:t>
            </a:r>
            <a:r>
              <a:rPr lang="en-GB" dirty="0">
                <a:solidFill>
                  <a:srgbClr val="005E6E"/>
                </a:solidFill>
              </a:rPr>
              <a:t>in the manufacturing sector has deteriorated </a:t>
            </a:r>
            <a:r>
              <a:rPr lang="en-GB" dirty="0" smtClean="0">
                <a:solidFill>
                  <a:srgbClr val="005E6E"/>
                </a:solidFill>
              </a:rPr>
              <a:t>further</a:t>
            </a:r>
          </a:p>
          <a:p>
            <a:pPr lvl="2"/>
            <a:r>
              <a:rPr lang="en-GB" dirty="0" smtClean="0"/>
              <a:t>World </a:t>
            </a:r>
            <a:r>
              <a:rPr lang="en-GB" dirty="0"/>
              <a:t>trade in goods and OECD business confidence in the manufacturing </a:t>
            </a:r>
            <a:r>
              <a:rPr lang="en-GB" dirty="0" smtClean="0"/>
              <a:t>sector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91538" cy="1047751"/>
          </a:xfrm>
        </p:spPr>
        <p:txBody>
          <a:bodyPr/>
          <a:lstStyle/>
          <a:p>
            <a:r>
              <a:rPr lang="en-GB" dirty="0"/>
              <a:t>Sources: CPB Netherlands Bureau for Economic Policy Analysis, OECD and Bank calculations</a:t>
            </a:r>
            <a:r>
              <a:rPr lang="en-GB" dirty="0" smtClean="0"/>
              <a:t>. </a:t>
            </a:r>
          </a:p>
          <a:p>
            <a:endParaRPr lang="en-GB" dirty="0"/>
          </a:p>
          <a:p>
            <a:r>
              <a:rPr lang="en-GB" dirty="0" smtClean="0"/>
              <a:t>(</a:t>
            </a:r>
            <a:r>
              <a:rPr lang="en-GB" dirty="0"/>
              <a:t>a</a:t>
            </a:r>
            <a:r>
              <a:rPr lang="en-GB" dirty="0" smtClean="0"/>
              <a:t>)	OECD </a:t>
            </a:r>
            <a:r>
              <a:rPr lang="en-GB" dirty="0"/>
              <a:t>indicator based on the arithmetic average of seasonally adjusted net balances for </a:t>
            </a:r>
            <a:r>
              <a:rPr lang="en-GB" dirty="0" smtClean="0"/>
              <a:t>expected production</a:t>
            </a:r>
            <a:r>
              <a:rPr lang="en-GB" dirty="0"/>
              <a:t>, levels of order books and stocks of finished goods in the manufacturing sector.</a:t>
            </a:r>
          </a:p>
          <a:p>
            <a:r>
              <a:rPr lang="en-GB" dirty="0"/>
              <a:t>(b</a:t>
            </a:r>
            <a:r>
              <a:rPr lang="en-GB" dirty="0" smtClean="0"/>
              <a:t>)	Three-month </a:t>
            </a:r>
            <a:r>
              <a:rPr lang="en-GB" dirty="0"/>
              <a:t>moving average. Volume measure.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42" y="1949470"/>
            <a:ext cx="6484328" cy="36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1.3 </a:t>
            </a:r>
            <a:r>
              <a:rPr lang="en-GB" dirty="0" smtClean="0">
                <a:solidFill>
                  <a:srgbClr val="005E6E"/>
                </a:solidFill>
              </a:rPr>
              <a:t>Measures </a:t>
            </a:r>
            <a:r>
              <a:rPr lang="en-GB" dirty="0">
                <a:solidFill>
                  <a:srgbClr val="005E6E"/>
                </a:solidFill>
              </a:rPr>
              <a:t>of global economic policy uncertainty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remain </a:t>
            </a:r>
            <a:r>
              <a:rPr lang="en-GB" dirty="0" smtClean="0">
                <a:solidFill>
                  <a:srgbClr val="005E6E"/>
                </a:solidFill>
              </a:rPr>
              <a:t>elevated</a:t>
            </a:r>
          </a:p>
          <a:p>
            <a:pPr lvl="2"/>
            <a:r>
              <a:rPr lang="en-GB" dirty="0" smtClean="0"/>
              <a:t>Global </a:t>
            </a:r>
            <a:r>
              <a:rPr lang="en-GB" dirty="0"/>
              <a:t>economic and trade policy </a:t>
            </a:r>
            <a:r>
              <a:rPr lang="en-GB" dirty="0" smtClean="0"/>
              <a:t>uncertainty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91538" cy="1047751"/>
          </a:xfrm>
        </p:spPr>
        <p:txBody>
          <a:bodyPr/>
          <a:lstStyle/>
          <a:p>
            <a:r>
              <a:rPr lang="en-GB" dirty="0"/>
              <a:t>Sources: policyuncertainty.com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Monthly </a:t>
            </a:r>
            <a:r>
              <a:rPr lang="en-GB" dirty="0"/>
              <a:t>measure of media citations of terms related to economic policy uncertainty, based </a:t>
            </a:r>
            <a:r>
              <a:rPr lang="en-GB" dirty="0" smtClean="0"/>
              <a:t>on data </a:t>
            </a:r>
            <a:r>
              <a:rPr lang="en-GB" dirty="0"/>
              <a:t>from 20 countries. The index is weighted by PPP-adjusted GDP and together these </a:t>
            </a:r>
            <a:r>
              <a:rPr lang="en-GB" dirty="0" smtClean="0"/>
              <a:t>countries account </a:t>
            </a:r>
            <a:r>
              <a:rPr lang="en-GB" dirty="0"/>
              <a:t>for an estimated 70% of global GDP. For details, see Baker, S R, Bloom, N and Davis, S </a:t>
            </a:r>
            <a:r>
              <a:rPr lang="en-GB" dirty="0" smtClean="0"/>
              <a:t>J (2016</a:t>
            </a:r>
            <a:r>
              <a:rPr lang="en-GB" dirty="0"/>
              <a:t>), ‘</a:t>
            </a:r>
            <a:r>
              <a:rPr lang="en-GB" dirty="0">
                <a:hlinkClick r:id="rId2"/>
              </a:rPr>
              <a:t>Measuring economic policy uncertainty</a:t>
            </a:r>
            <a:r>
              <a:rPr lang="en-GB" dirty="0"/>
              <a:t>’, </a:t>
            </a:r>
            <a:r>
              <a:rPr lang="en-GB" i="1" dirty="0"/>
              <a:t>The Quarterly Journal of Economics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b)	Quarterly </a:t>
            </a:r>
            <a:r>
              <a:rPr lang="en-GB" dirty="0"/>
              <a:t>measure based on the number of references to terms related to trade and </a:t>
            </a:r>
            <a:r>
              <a:rPr lang="en-GB" dirty="0" smtClean="0"/>
              <a:t>uncertainty in </a:t>
            </a:r>
            <a:r>
              <a:rPr lang="en-GB" dirty="0"/>
              <a:t>Economist Intelligence Unit country reports. The index is equally weighted, based on data </a:t>
            </a:r>
            <a:r>
              <a:rPr lang="en-GB" dirty="0" smtClean="0"/>
              <a:t>from 143 </a:t>
            </a:r>
            <a:r>
              <a:rPr lang="en-GB" dirty="0"/>
              <a:t>countries.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70" y="1665607"/>
            <a:ext cx="6149048" cy="3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1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1.4 </a:t>
            </a:r>
            <a:r>
              <a:rPr lang="en-GB" dirty="0" smtClean="0">
                <a:solidFill>
                  <a:srgbClr val="005E6E"/>
                </a:solidFill>
              </a:rPr>
              <a:t>Implied </a:t>
            </a:r>
            <a:r>
              <a:rPr lang="en-GB" dirty="0">
                <a:solidFill>
                  <a:srgbClr val="005E6E"/>
                </a:solidFill>
              </a:rPr>
              <a:t>inflation expectations in the US and euro </a:t>
            </a:r>
            <a:r>
              <a:rPr lang="en-GB" dirty="0" smtClean="0">
                <a:solidFill>
                  <a:srgbClr val="005E6E"/>
                </a:solidFill>
              </a:rPr>
              <a:t>area have </a:t>
            </a:r>
            <a:r>
              <a:rPr lang="en-GB" dirty="0">
                <a:solidFill>
                  <a:srgbClr val="005E6E"/>
                </a:solidFill>
              </a:rPr>
              <a:t>fallen since the May </a:t>
            </a:r>
            <a:r>
              <a:rPr lang="en-GB" i="1" dirty="0" smtClean="0">
                <a:solidFill>
                  <a:srgbClr val="005E6E"/>
                </a:solidFill>
              </a:rPr>
              <a:t>Report</a:t>
            </a:r>
          </a:p>
          <a:p>
            <a:pPr lvl="2"/>
            <a:r>
              <a:rPr lang="en-GB" dirty="0" smtClean="0"/>
              <a:t>Changes </a:t>
            </a:r>
            <a:r>
              <a:rPr lang="en-GB" dirty="0"/>
              <a:t>in five-year, five-year forward inflation compensation since the start of </a:t>
            </a:r>
            <a:r>
              <a:rPr lang="en-GB" dirty="0" smtClean="0"/>
              <a:t>2018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Derived </a:t>
            </a:r>
            <a:r>
              <a:rPr lang="en-GB" dirty="0"/>
              <a:t>from swaps. The instruments used are linked to the UK RPI, US CPI and euro-area </a:t>
            </a:r>
            <a:r>
              <a:rPr lang="en-GB" dirty="0" smtClean="0"/>
              <a:t>HICP measures </a:t>
            </a:r>
            <a:r>
              <a:rPr lang="en-GB" dirty="0"/>
              <a:t>of inflation respectively.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36" y="1832567"/>
            <a:ext cx="6229516" cy="386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7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1"/>
            <a:ext cx="7955913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1.5 </a:t>
            </a:r>
            <a:r>
              <a:rPr lang="en-GB" dirty="0" smtClean="0">
                <a:solidFill>
                  <a:srgbClr val="005E6E"/>
                </a:solidFill>
              </a:rPr>
              <a:t>Market-implied </a:t>
            </a:r>
            <a:r>
              <a:rPr lang="en-GB" dirty="0">
                <a:solidFill>
                  <a:srgbClr val="005E6E"/>
                </a:solidFill>
              </a:rPr>
              <a:t>paths for interest rates have </a:t>
            </a:r>
            <a:r>
              <a:rPr lang="en-GB" dirty="0" smtClean="0">
                <a:solidFill>
                  <a:srgbClr val="005E6E"/>
                </a:solidFill>
              </a:rPr>
              <a:t>fallen further </a:t>
            </a:r>
            <a:r>
              <a:rPr lang="en-GB" dirty="0">
                <a:solidFill>
                  <a:srgbClr val="005E6E"/>
                </a:solidFill>
              </a:rPr>
              <a:t>since the May </a:t>
            </a:r>
            <a:r>
              <a:rPr lang="en-GB" i="1" dirty="0" smtClean="0">
                <a:solidFill>
                  <a:srgbClr val="005E6E"/>
                </a:solidFill>
              </a:rPr>
              <a:t>Report</a:t>
            </a:r>
          </a:p>
          <a:p>
            <a:pPr lvl="2"/>
            <a:r>
              <a:rPr lang="en-GB" dirty="0"/>
              <a:t>International forward interest 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27506" cy="1047751"/>
          </a:xfrm>
        </p:spPr>
        <p:txBody>
          <a:bodyPr/>
          <a:lstStyle/>
          <a:p>
            <a:r>
              <a:rPr lang="en-GB" dirty="0"/>
              <a:t>Sources: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All data as of 24 July 2019. The </a:t>
            </a:r>
            <a:r>
              <a:rPr lang="en-GB" dirty="0"/>
              <a:t>August and May 2019 and November 2018 curves are estimated using </a:t>
            </a:r>
            <a:r>
              <a:rPr lang="en-GB" dirty="0" smtClean="0"/>
              <a:t>instantaneous forward </a:t>
            </a:r>
            <a:r>
              <a:rPr lang="en-GB" dirty="0"/>
              <a:t>overnight index swap rates in the 15 working days to 24 July 2019, 24 April 2019 </a:t>
            </a:r>
            <a:r>
              <a:rPr lang="en-GB" dirty="0" smtClean="0"/>
              <a:t>and 24 </a:t>
            </a:r>
            <a:r>
              <a:rPr lang="en-GB" dirty="0"/>
              <a:t>October 2018 respectively.</a:t>
            </a:r>
          </a:p>
          <a:p>
            <a:r>
              <a:rPr lang="en-GB" dirty="0"/>
              <a:t>(b</a:t>
            </a:r>
            <a:r>
              <a:rPr lang="en-GB" dirty="0" smtClean="0"/>
              <a:t>)	Upper </a:t>
            </a:r>
            <a:r>
              <a:rPr lang="en-GB" dirty="0"/>
              <a:t>bound of the target range.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205" y="1743075"/>
            <a:ext cx="6249632" cy="36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5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1.6 </a:t>
            </a:r>
            <a:r>
              <a:rPr lang="en-GB" dirty="0" smtClean="0">
                <a:solidFill>
                  <a:srgbClr val="005E6E"/>
                </a:solidFill>
              </a:rPr>
              <a:t>The </a:t>
            </a:r>
            <a:r>
              <a:rPr lang="en-GB" dirty="0">
                <a:solidFill>
                  <a:srgbClr val="005E6E"/>
                </a:solidFill>
              </a:rPr>
              <a:t>FTSE All-Share index is broadly unchanged, but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equity prices have fallen for domestically focused UK </a:t>
            </a:r>
            <a:r>
              <a:rPr lang="en-GB" dirty="0" smtClean="0">
                <a:solidFill>
                  <a:srgbClr val="005E6E"/>
                </a:solidFill>
              </a:rPr>
              <a:t>firms</a:t>
            </a:r>
          </a:p>
          <a:p>
            <a:pPr lvl="2"/>
            <a:r>
              <a:rPr lang="en-GB" dirty="0" smtClean="0"/>
              <a:t>International </a:t>
            </a:r>
            <a:r>
              <a:rPr lang="en-GB" dirty="0"/>
              <a:t>equity </a:t>
            </a:r>
            <a:r>
              <a:rPr lang="en-GB" dirty="0" smtClean="0"/>
              <a:t>prices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889391"/>
            <a:ext cx="8491538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MSCI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228600" indent="-228600">
              <a:buAutoNum type="alphaLcParenBoth"/>
            </a:pPr>
            <a:r>
              <a:rPr lang="en-GB" dirty="0" smtClean="0"/>
              <a:t>In </a:t>
            </a:r>
            <a:r>
              <a:rPr lang="en-GB" dirty="0"/>
              <a:t>local currency terms, except for MSCI Emerging Markets which is in US dollar terms</a:t>
            </a:r>
            <a:r>
              <a:rPr lang="en-GB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The </a:t>
            </a:r>
            <a:r>
              <a:rPr lang="en-GB" dirty="0"/>
              <a:t>MSCI Inc. disclaimer of liability, which applies to the data provided, is available </a:t>
            </a:r>
            <a:r>
              <a:rPr lang="en-GB" dirty="0">
                <a:hlinkClick r:id="rId2"/>
              </a:rPr>
              <a:t>here</a:t>
            </a:r>
            <a:r>
              <a:rPr lang="en-GB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dirty="0" smtClean="0"/>
              <a:t>UK </a:t>
            </a:r>
            <a:r>
              <a:rPr lang="en-GB" dirty="0"/>
              <a:t>domestically focused companies are defined as those generating at least 70% of </a:t>
            </a:r>
            <a:r>
              <a:rPr lang="en-GB" dirty="0" smtClean="0"/>
              <a:t>their revenues </a:t>
            </a:r>
            <a:r>
              <a:rPr lang="en-GB" dirty="0"/>
              <a:t>in the UK, based on annual financial accounts data on companies’ geographic </a:t>
            </a:r>
            <a:r>
              <a:rPr lang="en-GB" dirty="0" smtClean="0"/>
              <a:t>revenue breakdown</a:t>
            </a:r>
            <a:r>
              <a:rPr lang="en-GB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052" y="1333871"/>
            <a:ext cx="5681484" cy="22738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052" y="3662916"/>
            <a:ext cx="5705868" cy="225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933656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1.7 </a:t>
            </a:r>
            <a:r>
              <a:rPr lang="en-GB" dirty="0" smtClean="0">
                <a:solidFill>
                  <a:srgbClr val="005E6E"/>
                </a:solidFill>
              </a:rPr>
              <a:t>Sterling </a:t>
            </a:r>
            <a:r>
              <a:rPr lang="en-GB" dirty="0">
                <a:solidFill>
                  <a:srgbClr val="005E6E"/>
                </a:solidFill>
              </a:rPr>
              <a:t>has fallen since </a:t>
            </a:r>
            <a:r>
              <a:rPr lang="en-GB" dirty="0" smtClean="0">
                <a:solidFill>
                  <a:srgbClr val="005E6E"/>
                </a:solidFill>
              </a:rPr>
              <a:t>May</a:t>
            </a:r>
          </a:p>
          <a:p>
            <a:pPr lvl="2"/>
            <a:r>
              <a:rPr lang="en-GB" dirty="0" smtClean="0"/>
              <a:t>Sterling ERI</a:t>
            </a:r>
            <a:endParaRPr lang="en-GB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61" y="1608850"/>
            <a:ext cx="6289866" cy="366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1.8 </a:t>
            </a:r>
            <a:r>
              <a:rPr lang="en-GB" dirty="0" smtClean="0">
                <a:solidFill>
                  <a:srgbClr val="005E6E"/>
                </a:solidFill>
              </a:rPr>
              <a:t>UK </a:t>
            </a:r>
            <a:r>
              <a:rPr lang="en-GB" dirty="0">
                <a:solidFill>
                  <a:srgbClr val="005E6E"/>
                </a:solidFill>
              </a:rPr>
              <a:t>financial conditions have loosened since the</a:t>
            </a:r>
          </a:p>
          <a:p>
            <a:pPr lvl="1"/>
            <a:r>
              <a:rPr lang="en-GB" dirty="0">
                <a:solidFill>
                  <a:srgbClr val="005E6E"/>
                </a:solidFill>
              </a:rPr>
              <a:t>May </a:t>
            </a:r>
            <a:r>
              <a:rPr lang="en-GB" i="1" dirty="0" smtClean="0">
                <a:solidFill>
                  <a:srgbClr val="005E6E"/>
                </a:solidFill>
              </a:rPr>
              <a:t>Report</a:t>
            </a:r>
          </a:p>
          <a:p>
            <a:pPr lvl="2"/>
            <a:r>
              <a:rPr lang="en-GB" dirty="0" smtClean="0"/>
              <a:t>Contributions </a:t>
            </a:r>
            <a:r>
              <a:rPr lang="en-GB" dirty="0"/>
              <a:t>to changes in the UK Monetary and Financial Conditions</a:t>
            </a:r>
          </a:p>
          <a:p>
            <a:pPr lvl="2"/>
            <a:r>
              <a:rPr lang="en-GB" dirty="0"/>
              <a:t>Index since the May 2019 </a:t>
            </a:r>
            <a:r>
              <a:rPr lang="en-GB" i="1" dirty="0" smtClean="0"/>
              <a:t>Report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ICE/</a:t>
            </a:r>
            <a:r>
              <a:rPr lang="en-GB" dirty="0" err="1"/>
              <a:t>BoAML</a:t>
            </a:r>
            <a:r>
              <a:rPr lang="en-GB" dirty="0"/>
              <a:t> Global Research </a:t>
            </a:r>
            <a:r>
              <a:rPr lang="en-GB" dirty="0" smtClean="0"/>
              <a:t>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UK Monetary and Financial Conditions Index (MFCI) summarises information from </a:t>
            </a:r>
            <a:r>
              <a:rPr lang="en-GB" dirty="0" smtClean="0"/>
              <a:t>the following </a:t>
            </a:r>
            <a:r>
              <a:rPr lang="en-GB" dirty="0"/>
              <a:t>series: short-term and long-term interest rates, the sterling ERI, corporate bond </a:t>
            </a:r>
            <a:r>
              <a:rPr lang="en-GB" dirty="0" smtClean="0"/>
              <a:t>spreads, equity </a:t>
            </a:r>
            <a:r>
              <a:rPr lang="en-GB" dirty="0"/>
              <a:t>prices, and household and corporate bank lending spreads. The series weights are based </a:t>
            </a:r>
            <a:r>
              <a:rPr lang="en-GB" dirty="0" smtClean="0"/>
              <a:t>on the </a:t>
            </a:r>
            <a:r>
              <a:rPr lang="en-GB" dirty="0"/>
              <a:t>marginal impact of each variable on the UK GDP forecast. The chart shows changes in </a:t>
            </a:r>
            <a:r>
              <a:rPr lang="en-GB" dirty="0" smtClean="0"/>
              <a:t>the MFCI </a:t>
            </a:r>
            <a:r>
              <a:rPr lang="en-GB" dirty="0"/>
              <a:t>from the average level over the 15 working days to 24 April 2019. An increase in the </a:t>
            </a:r>
            <a:r>
              <a:rPr lang="en-GB" dirty="0" smtClean="0"/>
              <a:t>MFCI signals </a:t>
            </a:r>
            <a:r>
              <a:rPr lang="en-GB" dirty="0"/>
              <a:t>tighter financial conditions and a decrease signals looser conditions. For more </a:t>
            </a:r>
            <a:r>
              <a:rPr lang="en-GB" dirty="0" smtClean="0"/>
              <a:t>information, see </a:t>
            </a:r>
            <a:r>
              <a:rPr lang="en-GB" dirty="0"/>
              <a:t>the Bank Overground post ‘</a:t>
            </a:r>
            <a:r>
              <a:rPr lang="en-GB" dirty="0">
                <a:hlinkClick r:id="rId2"/>
              </a:rPr>
              <a:t>How can we measure UK financial conditions?</a:t>
            </a:r>
            <a:r>
              <a:rPr lang="en-GB" dirty="0"/>
              <a:t>’.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36" y="1734375"/>
            <a:ext cx="6229516" cy="386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A39AD9-F0DF-4C49-B8DC-4830BAFEA464}">
  <ds:schemaRefs>
    <ds:schemaRef ds:uri="http://schemas.microsoft.com/office/2006/documentManagement/types"/>
    <ds:schemaRef ds:uri="http://schemas.microsoft.com/office/2006/metadata/properties"/>
    <ds:schemaRef ds:uri="94fc26e6-6271-400d-888b-6bc5b0598690"/>
    <ds:schemaRef ds:uri="http://schemas.microsoft.com/sharepoint/v3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CEE65117-4BBE-4C9C-8465-20A300C4D3E5"/>
    <ds:schemaRef ds:uri="http://purl.org/dc/dcmitype/"/>
    <ds:schemaRef ds:uri="http://schemas.microsoft.com/sharepoint/v3/fields"/>
    <ds:schemaRef ds:uri="94FC26E6-6271-400D-888B-6BC5B0598690"/>
    <ds:schemaRef ds:uri="b67fa5cd-9f58-4c91-ae17-33c31eed239f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655</Words>
  <Application>Microsoft Office PowerPoint</Application>
  <PresentationFormat>On-screen Show (4:3)</PresentationFormat>
  <Paragraphs>72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Inflation Report August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Global developments and domestic financial conditions</dc:title>
  <dc:subject>Section 1: Global developments and domestic financial conditions</dc:subject>
  <dc:creator>Bank of England</dc:creator>
  <cp:keywords/>
  <dc:description/>
  <cp:lastModifiedBy>Wells, Lauren</cp:lastModifiedBy>
  <cp:revision>78</cp:revision>
  <cp:lastPrinted>2018-10-31T12:17:37Z</cp:lastPrinted>
  <dcterms:created xsi:type="dcterms:W3CDTF">2015-08-04T14:55:29Z</dcterms:created>
  <dcterms:modified xsi:type="dcterms:W3CDTF">2019-08-01T08:32:54Z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